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7" r:id="rId2"/>
    <p:sldId id="318" r:id="rId3"/>
    <p:sldId id="335" r:id="rId4"/>
    <p:sldId id="258" r:id="rId5"/>
    <p:sldId id="316" r:id="rId6"/>
    <p:sldId id="317" r:id="rId7"/>
    <p:sldId id="306" r:id="rId8"/>
    <p:sldId id="259" r:id="rId9"/>
    <p:sldId id="260" r:id="rId10"/>
    <p:sldId id="261" r:id="rId11"/>
    <p:sldId id="264" r:id="rId12"/>
    <p:sldId id="262" r:id="rId13"/>
    <p:sldId id="309" r:id="rId14"/>
    <p:sldId id="265" r:id="rId15"/>
    <p:sldId id="307" r:id="rId16"/>
    <p:sldId id="310" r:id="rId17"/>
    <p:sldId id="284" r:id="rId18"/>
    <p:sldId id="263" r:id="rId19"/>
    <p:sldId id="267" r:id="rId20"/>
    <p:sldId id="266" r:id="rId21"/>
    <p:sldId id="311" r:id="rId22"/>
    <p:sldId id="268" r:id="rId23"/>
    <p:sldId id="269" r:id="rId24"/>
    <p:sldId id="270" r:id="rId25"/>
    <p:sldId id="271" r:id="rId26"/>
    <p:sldId id="312" r:id="rId27"/>
    <p:sldId id="272" r:id="rId28"/>
    <p:sldId id="336" r:id="rId29"/>
    <p:sldId id="273" r:id="rId30"/>
    <p:sldId id="274" r:id="rId31"/>
    <p:sldId id="275" r:id="rId32"/>
    <p:sldId id="337" r:id="rId33"/>
    <p:sldId id="313" r:id="rId34"/>
    <p:sldId id="276" r:id="rId35"/>
    <p:sldId id="297" r:id="rId36"/>
    <p:sldId id="282" r:id="rId37"/>
    <p:sldId id="308" r:id="rId38"/>
    <p:sldId id="283" r:id="rId39"/>
    <p:sldId id="277" r:id="rId40"/>
    <p:sldId id="278" r:id="rId41"/>
    <p:sldId id="279" r:id="rId42"/>
    <p:sldId id="280" r:id="rId43"/>
    <p:sldId id="281" r:id="rId44"/>
    <p:sldId id="298" r:id="rId45"/>
    <p:sldId id="299" r:id="rId46"/>
    <p:sldId id="302" r:id="rId47"/>
    <p:sldId id="301" r:id="rId48"/>
    <p:sldId id="305" r:id="rId49"/>
    <p:sldId id="304" r:id="rId50"/>
    <p:sldId id="300" r:id="rId51"/>
    <p:sldId id="303" r:id="rId52"/>
    <p:sldId id="331" r:id="rId53"/>
    <p:sldId id="285" r:id="rId54"/>
    <p:sldId id="328" r:id="rId55"/>
    <p:sldId id="327" r:id="rId56"/>
    <p:sldId id="329" r:id="rId57"/>
    <p:sldId id="330" r:id="rId58"/>
    <p:sldId id="332" r:id="rId59"/>
    <p:sldId id="286" r:id="rId60"/>
    <p:sldId id="287" r:id="rId61"/>
    <p:sldId id="288" r:id="rId62"/>
    <p:sldId id="289" r:id="rId63"/>
    <p:sldId id="290" r:id="rId64"/>
    <p:sldId id="291" r:id="rId65"/>
    <p:sldId id="295" r:id="rId66"/>
    <p:sldId id="292" r:id="rId67"/>
    <p:sldId id="293" r:id="rId68"/>
    <p:sldId id="294" r:id="rId69"/>
    <p:sldId id="296" r:id="rId70"/>
    <p:sldId id="315" r:id="rId71"/>
    <p:sldId id="320" r:id="rId72"/>
    <p:sldId id="333" r:id="rId73"/>
    <p:sldId id="334" r:id="rId74"/>
    <p:sldId id="314" r:id="rId75"/>
    <p:sldId id="319" r:id="rId76"/>
    <p:sldId id="321" r:id="rId77"/>
    <p:sldId id="322" r:id="rId78"/>
    <p:sldId id="324" r:id="rId79"/>
    <p:sldId id="323" r:id="rId80"/>
    <p:sldId id="325" r:id="rId81"/>
    <p:sldId id="326"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900"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29B99-8A50-498D-9F39-3B0DFFD7297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EFFC8988-52EB-4889-996A-170C2EF12F96}">
      <dgm:prSet phldrT="[Text]" custT="1"/>
      <dgm:spPr>
        <a:solidFill>
          <a:srgbClr val="FFFF00"/>
        </a:solidFill>
        <a:effectLst>
          <a:glow rad="101600">
            <a:schemeClr val="accent1">
              <a:satMod val="175000"/>
              <a:alpha val="40000"/>
            </a:schemeClr>
          </a:glow>
          <a:outerShdw blurRad="50800" dist="38100" algn="l" rotWithShape="0">
            <a:prstClr val="black">
              <a:alpha val="40000"/>
            </a:prstClr>
          </a:outerShdw>
        </a:effectLst>
      </dgm:spPr>
      <dgm:t>
        <a:bodyPr/>
        <a:lstStyle/>
        <a:p>
          <a:r>
            <a:rPr lang="en-TT" sz="2000" dirty="0" smtClean="0"/>
            <a:t>Day 5: Introduction</a:t>
          </a:r>
          <a:endParaRPr lang="en-GB" sz="2000" dirty="0"/>
        </a:p>
      </dgm:t>
    </dgm:pt>
    <dgm:pt modelId="{768DB678-93BD-4CE2-8BA0-DDAF93FF4DD1}" type="parTrans" cxnId="{A90BB65C-570C-4173-BCE4-0288362EE5AE}">
      <dgm:prSet/>
      <dgm:spPr/>
      <dgm:t>
        <a:bodyPr/>
        <a:lstStyle/>
        <a:p>
          <a:endParaRPr lang="en-GB"/>
        </a:p>
      </dgm:t>
    </dgm:pt>
    <dgm:pt modelId="{21873210-37DF-4C9F-8577-294FE8FF33B0}" type="sibTrans" cxnId="{A90BB65C-570C-4173-BCE4-0288362EE5AE}">
      <dgm:prSet/>
      <dgm:spPr/>
      <dgm:t>
        <a:bodyPr/>
        <a:lstStyle/>
        <a:p>
          <a:endParaRPr lang="en-GB"/>
        </a:p>
      </dgm:t>
    </dgm:pt>
    <dgm:pt modelId="{12567D28-1E0C-4272-9D4C-16B7E6B37F2E}">
      <dgm:prSet phldrT="[Text]" custT="1"/>
      <dgm:spPr>
        <a:solidFill>
          <a:srgbClr val="FFFF00"/>
        </a:solidFill>
        <a:effectLst>
          <a:glow rad="101600">
            <a:schemeClr val="accent1">
              <a:satMod val="175000"/>
              <a:alpha val="40000"/>
            </a:schemeClr>
          </a:glow>
        </a:effectLst>
      </dgm:spPr>
      <dgm:t>
        <a:bodyPr/>
        <a:lstStyle/>
        <a:p>
          <a:r>
            <a:rPr lang="en-TT" sz="2000" dirty="0" smtClean="0"/>
            <a:t>Day 7: Promoting Assessment Conversations</a:t>
          </a:r>
          <a:endParaRPr lang="en-GB" sz="2000" dirty="0"/>
        </a:p>
      </dgm:t>
    </dgm:pt>
    <dgm:pt modelId="{F19F961A-76B0-4955-836D-094DEEACFA41}" type="parTrans" cxnId="{7C081D61-01E2-41A0-9821-5FA290C92FCA}">
      <dgm:prSet/>
      <dgm:spPr/>
      <dgm:t>
        <a:bodyPr/>
        <a:lstStyle/>
        <a:p>
          <a:endParaRPr lang="en-GB"/>
        </a:p>
      </dgm:t>
    </dgm:pt>
    <dgm:pt modelId="{37032159-6279-4E10-B4E7-3BD81920AECE}" type="sibTrans" cxnId="{7C081D61-01E2-41A0-9821-5FA290C92FCA}">
      <dgm:prSet/>
      <dgm:spPr/>
      <dgm:t>
        <a:bodyPr/>
        <a:lstStyle/>
        <a:p>
          <a:endParaRPr lang="en-GB"/>
        </a:p>
      </dgm:t>
    </dgm:pt>
    <dgm:pt modelId="{2DD8FA35-5D04-445D-B1F7-03718A4369E0}">
      <dgm:prSet phldrT="[Text]" custT="1"/>
      <dgm:spPr>
        <a:solidFill>
          <a:srgbClr val="FFFF00"/>
        </a:solidFill>
        <a:effectLst>
          <a:glow rad="101600">
            <a:schemeClr val="accent1">
              <a:satMod val="175000"/>
              <a:alpha val="40000"/>
            </a:schemeClr>
          </a:glow>
        </a:effectLst>
      </dgm:spPr>
      <dgm:t>
        <a:bodyPr/>
        <a:lstStyle/>
        <a:p>
          <a:r>
            <a:rPr lang="en-TT" sz="2000" dirty="0" smtClean="0"/>
            <a:t>Day 8: Formative Assessment Models</a:t>
          </a:r>
          <a:endParaRPr lang="en-GB" sz="2000" dirty="0"/>
        </a:p>
      </dgm:t>
    </dgm:pt>
    <dgm:pt modelId="{72DFA3C0-DCFC-4B4C-8255-60D590D5483A}" type="parTrans" cxnId="{23093FB8-AFDA-469B-AFA6-4E550F827923}">
      <dgm:prSet/>
      <dgm:spPr/>
      <dgm:t>
        <a:bodyPr/>
        <a:lstStyle/>
        <a:p>
          <a:endParaRPr lang="en-GB"/>
        </a:p>
      </dgm:t>
    </dgm:pt>
    <dgm:pt modelId="{3837DA36-FF82-42A4-9F4B-9108CC951DCE}" type="sibTrans" cxnId="{23093FB8-AFDA-469B-AFA6-4E550F827923}">
      <dgm:prSet/>
      <dgm:spPr/>
      <dgm:t>
        <a:bodyPr/>
        <a:lstStyle/>
        <a:p>
          <a:endParaRPr lang="en-GB"/>
        </a:p>
      </dgm:t>
    </dgm:pt>
    <dgm:pt modelId="{DDBC85E9-A5BF-4EF7-A2A2-206E8D52738B}">
      <dgm:prSet/>
      <dgm:spPr/>
      <dgm:t>
        <a:bodyPr/>
        <a:lstStyle/>
        <a:p>
          <a:endParaRPr lang="en-GB"/>
        </a:p>
      </dgm:t>
    </dgm:pt>
    <dgm:pt modelId="{AF0B34DA-FBF5-4F74-AE73-F9B250FBE38A}" type="parTrans" cxnId="{75B21C2B-1369-42B9-AB07-6239240C730A}">
      <dgm:prSet/>
      <dgm:spPr/>
      <dgm:t>
        <a:bodyPr/>
        <a:lstStyle/>
        <a:p>
          <a:endParaRPr lang="en-GB"/>
        </a:p>
      </dgm:t>
    </dgm:pt>
    <dgm:pt modelId="{8D8A447E-49C0-4FAC-9226-7CAB0019593B}" type="sibTrans" cxnId="{75B21C2B-1369-42B9-AB07-6239240C730A}">
      <dgm:prSet/>
      <dgm:spPr/>
      <dgm:t>
        <a:bodyPr/>
        <a:lstStyle/>
        <a:p>
          <a:endParaRPr lang="en-GB"/>
        </a:p>
      </dgm:t>
    </dgm:pt>
    <dgm:pt modelId="{7D590BF8-E3AD-4BF9-B964-88A03958B8AA}">
      <dgm:prSet phldrT="[Text]" custT="1"/>
      <dgm:spPr>
        <a:solidFill>
          <a:srgbClr val="FFFF00"/>
        </a:solidFill>
        <a:effectLst>
          <a:glow rad="101600">
            <a:schemeClr val="accent1">
              <a:satMod val="175000"/>
              <a:alpha val="40000"/>
            </a:schemeClr>
          </a:glow>
        </a:effectLst>
      </dgm:spPr>
      <dgm:t>
        <a:bodyPr/>
        <a:lstStyle/>
        <a:p>
          <a:r>
            <a:rPr lang="en-TT" sz="2000" dirty="0" smtClean="0"/>
            <a:t>Day 6: Practice</a:t>
          </a:r>
          <a:endParaRPr lang="en-GB" sz="2000" dirty="0"/>
        </a:p>
      </dgm:t>
    </dgm:pt>
    <dgm:pt modelId="{9D6FAFE8-1650-423E-BD37-D69AF5240452}" type="parTrans" cxnId="{DE65925A-F1C2-443C-80AC-1052F0E2E6DA}">
      <dgm:prSet/>
      <dgm:spPr/>
      <dgm:t>
        <a:bodyPr/>
        <a:lstStyle/>
        <a:p>
          <a:endParaRPr lang="en-GB"/>
        </a:p>
      </dgm:t>
    </dgm:pt>
    <dgm:pt modelId="{1E30B3CF-97B8-4E20-9134-402C06E59AC3}" type="sibTrans" cxnId="{DE65925A-F1C2-443C-80AC-1052F0E2E6DA}">
      <dgm:prSet/>
      <dgm:spPr/>
      <dgm:t>
        <a:bodyPr/>
        <a:lstStyle/>
        <a:p>
          <a:endParaRPr lang="en-GB"/>
        </a:p>
      </dgm:t>
    </dgm:pt>
    <dgm:pt modelId="{81D45BFF-3A52-42E9-84F9-4A1A5B572088}" type="pres">
      <dgm:prSet presAssocID="{0AD29B99-8A50-498D-9F39-3B0DFFD7297D}" presName="Name0" presStyleCnt="0">
        <dgm:presLayoutVars>
          <dgm:chMax val="7"/>
          <dgm:chPref val="7"/>
          <dgm:dir/>
          <dgm:animLvl val="lvl"/>
        </dgm:presLayoutVars>
      </dgm:prSet>
      <dgm:spPr/>
      <dgm:t>
        <a:bodyPr/>
        <a:lstStyle/>
        <a:p>
          <a:endParaRPr lang="en-US"/>
        </a:p>
      </dgm:t>
    </dgm:pt>
    <dgm:pt modelId="{66A6A218-AEFA-4C7D-8CAE-D0FE8CD35C06}" type="pres">
      <dgm:prSet presAssocID="{EFFC8988-52EB-4889-996A-170C2EF12F96}" presName="Accent1" presStyleCnt="0"/>
      <dgm:spPr/>
    </dgm:pt>
    <dgm:pt modelId="{22A0B560-3E31-4FCE-98A0-1A961577D7F0}" type="pres">
      <dgm:prSet presAssocID="{EFFC8988-52EB-4889-996A-170C2EF12F96}" presName="Accent" presStyleLbl="node1" presStyleIdx="0" presStyleCnt="5" custScaleX="244695"/>
      <dgm:spPr/>
    </dgm:pt>
    <dgm:pt modelId="{834A7CFA-B00D-4F65-A55D-3259413D8719}" type="pres">
      <dgm:prSet presAssocID="{EFFC8988-52EB-4889-996A-170C2EF12F96}" presName="Parent1" presStyleLbl="revTx" presStyleIdx="0" presStyleCnt="5" custScaleX="357344">
        <dgm:presLayoutVars>
          <dgm:chMax val="1"/>
          <dgm:chPref val="1"/>
          <dgm:bulletEnabled val="1"/>
        </dgm:presLayoutVars>
      </dgm:prSet>
      <dgm:spPr/>
      <dgm:t>
        <a:bodyPr/>
        <a:lstStyle/>
        <a:p>
          <a:endParaRPr lang="en-US"/>
        </a:p>
      </dgm:t>
    </dgm:pt>
    <dgm:pt modelId="{ACB8F2D8-5AB8-4144-A56C-83550059D810}" type="pres">
      <dgm:prSet presAssocID="{7D590BF8-E3AD-4BF9-B964-88A03958B8AA}" presName="Accent2" presStyleCnt="0"/>
      <dgm:spPr/>
    </dgm:pt>
    <dgm:pt modelId="{83EF17E4-E151-4235-A24A-8B4C262F8E2F}" type="pres">
      <dgm:prSet presAssocID="{7D590BF8-E3AD-4BF9-B964-88A03958B8AA}" presName="Accent" presStyleLbl="node1" presStyleIdx="1" presStyleCnt="5" custScaleX="311488"/>
      <dgm:spPr/>
    </dgm:pt>
    <dgm:pt modelId="{88807E7D-B4A1-4CDA-AC0B-E226C8A4D433}" type="pres">
      <dgm:prSet presAssocID="{7D590BF8-E3AD-4BF9-B964-88A03958B8AA}" presName="Parent2" presStyleLbl="revTx" presStyleIdx="1" presStyleCnt="5" custScaleX="420366">
        <dgm:presLayoutVars>
          <dgm:chMax val="1"/>
          <dgm:chPref val="1"/>
          <dgm:bulletEnabled val="1"/>
        </dgm:presLayoutVars>
      </dgm:prSet>
      <dgm:spPr/>
      <dgm:t>
        <a:bodyPr/>
        <a:lstStyle/>
        <a:p>
          <a:endParaRPr lang="en-GB"/>
        </a:p>
      </dgm:t>
    </dgm:pt>
    <dgm:pt modelId="{C4E37BAD-10A8-4D32-BB63-528B2FB3182C}" type="pres">
      <dgm:prSet presAssocID="{DDBC85E9-A5BF-4EF7-A2A2-206E8D52738B}" presName="Accent3" presStyleCnt="0"/>
      <dgm:spPr/>
    </dgm:pt>
    <dgm:pt modelId="{6D1E19D8-06B5-41C6-8D50-3403575D8392}" type="pres">
      <dgm:prSet presAssocID="{DDBC85E9-A5BF-4EF7-A2A2-206E8D52738B}" presName="Accent" presStyleLbl="node1" presStyleIdx="2" presStyleCnt="5" custScaleX="169809"/>
      <dgm:spPr/>
    </dgm:pt>
    <dgm:pt modelId="{3E775164-D759-47CD-A520-3B81B11965A8}" type="pres">
      <dgm:prSet presAssocID="{DDBC85E9-A5BF-4EF7-A2A2-206E8D52738B}" presName="Parent3" presStyleLbl="revTx" presStyleIdx="2" presStyleCnt="5">
        <dgm:presLayoutVars>
          <dgm:chMax val="1"/>
          <dgm:chPref val="1"/>
          <dgm:bulletEnabled val="1"/>
        </dgm:presLayoutVars>
      </dgm:prSet>
      <dgm:spPr/>
      <dgm:t>
        <a:bodyPr/>
        <a:lstStyle/>
        <a:p>
          <a:endParaRPr lang="en-US"/>
        </a:p>
      </dgm:t>
    </dgm:pt>
    <dgm:pt modelId="{4231FB7F-F5FD-4CD6-BB57-1746C0DA93C7}" type="pres">
      <dgm:prSet presAssocID="{12567D28-1E0C-4272-9D4C-16B7E6B37F2E}" presName="Accent4" presStyleCnt="0"/>
      <dgm:spPr/>
    </dgm:pt>
    <dgm:pt modelId="{9CD3C019-FA48-4276-98CD-81ABA6E62243}" type="pres">
      <dgm:prSet presAssocID="{12567D28-1E0C-4272-9D4C-16B7E6B37F2E}" presName="Accent" presStyleLbl="node1" presStyleIdx="3" presStyleCnt="5" custScaleX="244307"/>
      <dgm:spPr/>
    </dgm:pt>
    <dgm:pt modelId="{0B48CE64-8181-4954-892E-51EBADF99625}" type="pres">
      <dgm:prSet presAssocID="{12567D28-1E0C-4272-9D4C-16B7E6B37F2E}" presName="Parent4" presStyleLbl="revTx" presStyleIdx="3" presStyleCnt="5" custScaleX="529683" custLinFactX="-17208" custLinFactY="-100000" custLinFactNeighborX="-100000" custLinFactNeighborY="-103383">
        <dgm:presLayoutVars>
          <dgm:chMax val="1"/>
          <dgm:chPref val="1"/>
          <dgm:bulletEnabled val="1"/>
        </dgm:presLayoutVars>
      </dgm:prSet>
      <dgm:spPr/>
      <dgm:t>
        <a:bodyPr/>
        <a:lstStyle/>
        <a:p>
          <a:endParaRPr lang="en-GB"/>
        </a:p>
      </dgm:t>
    </dgm:pt>
    <dgm:pt modelId="{ACAFFAA7-259B-4C3D-B444-1A8322A6E726}" type="pres">
      <dgm:prSet presAssocID="{2DD8FA35-5D04-445D-B1F7-03718A4369E0}" presName="Accent5" presStyleCnt="0"/>
      <dgm:spPr/>
    </dgm:pt>
    <dgm:pt modelId="{8B03A57E-0E86-43FF-B618-7FF8D460B7B5}" type="pres">
      <dgm:prSet presAssocID="{2DD8FA35-5D04-445D-B1F7-03718A4369E0}" presName="Accent" presStyleLbl="node1" presStyleIdx="4" presStyleCnt="5" custScaleX="357129"/>
      <dgm:spPr/>
    </dgm:pt>
    <dgm:pt modelId="{6DC72A27-DB21-4E9D-B7B1-368AC161C8FC}" type="pres">
      <dgm:prSet presAssocID="{2DD8FA35-5D04-445D-B1F7-03718A4369E0}" presName="Parent5" presStyleLbl="revTx" presStyleIdx="4" presStyleCnt="5" custScaleX="566218" custScaleY="125079" custLinFactX="5085" custLinFactY="-100000" custLinFactNeighborX="100000" custLinFactNeighborY="-114277">
        <dgm:presLayoutVars>
          <dgm:chMax val="1"/>
          <dgm:chPref val="1"/>
          <dgm:bulletEnabled val="1"/>
        </dgm:presLayoutVars>
      </dgm:prSet>
      <dgm:spPr/>
      <dgm:t>
        <a:bodyPr/>
        <a:lstStyle/>
        <a:p>
          <a:endParaRPr lang="en-US"/>
        </a:p>
      </dgm:t>
    </dgm:pt>
  </dgm:ptLst>
  <dgm:cxnLst>
    <dgm:cxn modelId="{A90BB65C-570C-4173-BCE4-0288362EE5AE}" srcId="{0AD29B99-8A50-498D-9F39-3B0DFFD7297D}" destId="{EFFC8988-52EB-4889-996A-170C2EF12F96}" srcOrd="0" destOrd="0" parTransId="{768DB678-93BD-4CE2-8BA0-DDAF93FF4DD1}" sibTransId="{21873210-37DF-4C9F-8577-294FE8FF33B0}"/>
    <dgm:cxn modelId="{0EEF76DE-C784-4D70-955C-DF1B66E1292E}" type="presOf" srcId="{12567D28-1E0C-4272-9D4C-16B7E6B37F2E}" destId="{0B48CE64-8181-4954-892E-51EBADF99625}" srcOrd="0" destOrd="0" presId="urn:microsoft.com/office/officeart/2009/layout/CircleArrowProcess"/>
    <dgm:cxn modelId="{20FFA80F-5BF8-4DB5-9138-C746C8D949AC}" type="presOf" srcId="{0AD29B99-8A50-498D-9F39-3B0DFFD7297D}" destId="{81D45BFF-3A52-42E9-84F9-4A1A5B572088}" srcOrd="0" destOrd="0" presId="urn:microsoft.com/office/officeart/2009/layout/CircleArrowProcess"/>
    <dgm:cxn modelId="{DE65925A-F1C2-443C-80AC-1052F0E2E6DA}" srcId="{0AD29B99-8A50-498D-9F39-3B0DFFD7297D}" destId="{7D590BF8-E3AD-4BF9-B964-88A03958B8AA}" srcOrd="1" destOrd="0" parTransId="{9D6FAFE8-1650-423E-BD37-D69AF5240452}" sibTransId="{1E30B3CF-97B8-4E20-9134-402C06E59AC3}"/>
    <dgm:cxn modelId="{75B21C2B-1369-42B9-AB07-6239240C730A}" srcId="{0AD29B99-8A50-498D-9F39-3B0DFFD7297D}" destId="{DDBC85E9-A5BF-4EF7-A2A2-206E8D52738B}" srcOrd="2" destOrd="0" parTransId="{AF0B34DA-FBF5-4F74-AE73-F9B250FBE38A}" sibTransId="{8D8A447E-49C0-4FAC-9226-7CAB0019593B}"/>
    <dgm:cxn modelId="{C89BE3D2-21E0-4A59-BF98-1DB9DC30B4AC}" type="presOf" srcId="{DDBC85E9-A5BF-4EF7-A2A2-206E8D52738B}" destId="{3E775164-D759-47CD-A520-3B81B11965A8}" srcOrd="0" destOrd="0" presId="urn:microsoft.com/office/officeart/2009/layout/CircleArrowProcess"/>
    <dgm:cxn modelId="{7C081D61-01E2-41A0-9821-5FA290C92FCA}" srcId="{0AD29B99-8A50-498D-9F39-3B0DFFD7297D}" destId="{12567D28-1E0C-4272-9D4C-16B7E6B37F2E}" srcOrd="3" destOrd="0" parTransId="{F19F961A-76B0-4955-836D-094DEEACFA41}" sibTransId="{37032159-6279-4E10-B4E7-3BD81920AECE}"/>
    <dgm:cxn modelId="{88F40F52-CAA6-4D38-B3F3-62882EDEF46A}" type="presOf" srcId="{2DD8FA35-5D04-445D-B1F7-03718A4369E0}" destId="{6DC72A27-DB21-4E9D-B7B1-368AC161C8FC}" srcOrd="0" destOrd="0" presId="urn:microsoft.com/office/officeart/2009/layout/CircleArrowProcess"/>
    <dgm:cxn modelId="{23093FB8-AFDA-469B-AFA6-4E550F827923}" srcId="{0AD29B99-8A50-498D-9F39-3B0DFFD7297D}" destId="{2DD8FA35-5D04-445D-B1F7-03718A4369E0}" srcOrd="4" destOrd="0" parTransId="{72DFA3C0-DCFC-4B4C-8255-60D590D5483A}" sibTransId="{3837DA36-FF82-42A4-9F4B-9108CC951DCE}"/>
    <dgm:cxn modelId="{351D0287-DB78-49D0-8F50-2D0974E0FEB3}" type="presOf" srcId="{7D590BF8-E3AD-4BF9-B964-88A03958B8AA}" destId="{88807E7D-B4A1-4CDA-AC0B-E226C8A4D433}" srcOrd="0" destOrd="0" presId="urn:microsoft.com/office/officeart/2009/layout/CircleArrowProcess"/>
    <dgm:cxn modelId="{75E3362E-22E5-42AB-AD19-94BECCF47986}" type="presOf" srcId="{EFFC8988-52EB-4889-996A-170C2EF12F96}" destId="{834A7CFA-B00D-4F65-A55D-3259413D8719}" srcOrd="0" destOrd="0" presId="urn:microsoft.com/office/officeart/2009/layout/CircleArrowProcess"/>
    <dgm:cxn modelId="{374D8ECF-C9B6-4F95-9A29-16504B593B6F}" type="presParOf" srcId="{81D45BFF-3A52-42E9-84F9-4A1A5B572088}" destId="{66A6A218-AEFA-4C7D-8CAE-D0FE8CD35C06}" srcOrd="0" destOrd="0" presId="urn:microsoft.com/office/officeart/2009/layout/CircleArrowProcess"/>
    <dgm:cxn modelId="{94A89B54-7FC2-4233-90D9-159AB133649B}" type="presParOf" srcId="{66A6A218-AEFA-4C7D-8CAE-D0FE8CD35C06}" destId="{22A0B560-3E31-4FCE-98A0-1A961577D7F0}" srcOrd="0" destOrd="0" presId="urn:microsoft.com/office/officeart/2009/layout/CircleArrowProcess"/>
    <dgm:cxn modelId="{69199BB4-3F82-4C6C-BBC3-F97F8407E507}" type="presParOf" srcId="{81D45BFF-3A52-42E9-84F9-4A1A5B572088}" destId="{834A7CFA-B00D-4F65-A55D-3259413D8719}" srcOrd="1" destOrd="0" presId="urn:microsoft.com/office/officeart/2009/layout/CircleArrowProcess"/>
    <dgm:cxn modelId="{445F6C48-E2F2-4A7B-A937-6F285FD4B813}" type="presParOf" srcId="{81D45BFF-3A52-42E9-84F9-4A1A5B572088}" destId="{ACB8F2D8-5AB8-4144-A56C-83550059D810}" srcOrd="2" destOrd="0" presId="urn:microsoft.com/office/officeart/2009/layout/CircleArrowProcess"/>
    <dgm:cxn modelId="{DB9258EC-D8DC-4B55-AD9C-E9F1159A9286}" type="presParOf" srcId="{ACB8F2D8-5AB8-4144-A56C-83550059D810}" destId="{83EF17E4-E151-4235-A24A-8B4C262F8E2F}" srcOrd="0" destOrd="0" presId="urn:microsoft.com/office/officeart/2009/layout/CircleArrowProcess"/>
    <dgm:cxn modelId="{2D28CFB6-F69D-4E68-A46E-0798A4EB829A}" type="presParOf" srcId="{81D45BFF-3A52-42E9-84F9-4A1A5B572088}" destId="{88807E7D-B4A1-4CDA-AC0B-E226C8A4D433}" srcOrd="3" destOrd="0" presId="urn:microsoft.com/office/officeart/2009/layout/CircleArrowProcess"/>
    <dgm:cxn modelId="{8B1288B7-D8D5-44D1-BA5A-0F380E4710C8}" type="presParOf" srcId="{81D45BFF-3A52-42E9-84F9-4A1A5B572088}" destId="{C4E37BAD-10A8-4D32-BB63-528B2FB3182C}" srcOrd="4" destOrd="0" presId="urn:microsoft.com/office/officeart/2009/layout/CircleArrowProcess"/>
    <dgm:cxn modelId="{07B2D507-C2C8-4F04-BA1F-C2771F1C4090}" type="presParOf" srcId="{C4E37BAD-10A8-4D32-BB63-528B2FB3182C}" destId="{6D1E19D8-06B5-41C6-8D50-3403575D8392}" srcOrd="0" destOrd="0" presId="urn:microsoft.com/office/officeart/2009/layout/CircleArrowProcess"/>
    <dgm:cxn modelId="{357C4F64-CCFA-4FE8-8496-91F81F150EB3}" type="presParOf" srcId="{81D45BFF-3A52-42E9-84F9-4A1A5B572088}" destId="{3E775164-D759-47CD-A520-3B81B11965A8}" srcOrd="5" destOrd="0" presId="urn:microsoft.com/office/officeart/2009/layout/CircleArrowProcess"/>
    <dgm:cxn modelId="{C3849663-43F6-444F-8F47-95DD36D5C500}" type="presParOf" srcId="{81D45BFF-3A52-42E9-84F9-4A1A5B572088}" destId="{4231FB7F-F5FD-4CD6-BB57-1746C0DA93C7}" srcOrd="6" destOrd="0" presId="urn:microsoft.com/office/officeart/2009/layout/CircleArrowProcess"/>
    <dgm:cxn modelId="{62E404B1-F31E-4D1F-97AE-F174E3826046}" type="presParOf" srcId="{4231FB7F-F5FD-4CD6-BB57-1746C0DA93C7}" destId="{9CD3C019-FA48-4276-98CD-81ABA6E62243}" srcOrd="0" destOrd="0" presId="urn:microsoft.com/office/officeart/2009/layout/CircleArrowProcess"/>
    <dgm:cxn modelId="{B78340EF-5AA7-4929-BAED-33B6FACBC0BA}" type="presParOf" srcId="{81D45BFF-3A52-42E9-84F9-4A1A5B572088}" destId="{0B48CE64-8181-4954-892E-51EBADF99625}" srcOrd="7" destOrd="0" presId="urn:microsoft.com/office/officeart/2009/layout/CircleArrowProcess"/>
    <dgm:cxn modelId="{9E2BF045-38C5-454B-AF71-95ECC5B0F0D5}" type="presParOf" srcId="{81D45BFF-3A52-42E9-84F9-4A1A5B572088}" destId="{ACAFFAA7-259B-4C3D-B444-1A8322A6E726}" srcOrd="8" destOrd="0" presId="urn:microsoft.com/office/officeart/2009/layout/CircleArrowProcess"/>
    <dgm:cxn modelId="{9CA6EFFF-41EE-4E18-B61E-28C222064E61}" type="presParOf" srcId="{ACAFFAA7-259B-4C3D-B444-1A8322A6E726}" destId="{8B03A57E-0E86-43FF-B618-7FF8D460B7B5}" srcOrd="0" destOrd="0" presId="urn:microsoft.com/office/officeart/2009/layout/CircleArrowProcess"/>
    <dgm:cxn modelId="{EE0CE875-281A-47ED-8926-A0270A51B2AF}" type="presParOf" srcId="{81D45BFF-3A52-42E9-84F9-4A1A5B572088}" destId="{6DC72A27-DB21-4E9D-B7B1-368AC161C8FC}"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25CD7-9F9F-4516-814F-71A9B73115F4}" type="doc">
      <dgm:prSet loTypeId="urn:microsoft.com/office/officeart/2005/8/layout/hProcess9" loCatId="process" qsTypeId="urn:microsoft.com/office/officeart/2005/8/quickstyle/simple1" qsCatId="simple" csTypeId="urn:microsoft.com/office/officeart/2005/8/colors/accent1_2" csCatId="accent1" phldr="1"/>
      <dgm:spPr/>
    </dgm:pt>
    <dgm:pt modelId="{26FCD3C7-DA9F-4B4B-B5B5-9E784E50573C}">
      <dgm:prSet phldrT="[Text]"/>
      <dgm:spPr/>
      <dgm:t>
        <a:bodyPr/>
        <a:lstStyle/>
        <a:p>
          <a:r>
            <a:rPr lang="en-TT" dirty="0" smtClean="0"/>
            <a:t>Authentic PA Task</a:t>
          </a:r>
          <a:endParaRPr lang="en-GB" dirty="0"/>
        </a:p>
      </dgm:t>
    </dgm:pt>
    <dgm:pt modelId="{B2495CF4-CC78-4BA0-9882-2165D071F934}" type="parTrans" cxnId="{E203D4DC-665F-43C6-B789-3C794FF27A6B}">
      <dgm:prSet/>
      <dgm:spPr/>
      <dgm:t>
        <a:bodyPr/>
        <a:lstStyle/>
        <a:p>
          <a:endParaRPr lang="en-GB"/>
        </a:p>
      </dgm:t>
    </dgm:pt>
    <dgm:pt modelId="{57809311-0288-4066-AB3C-468945D89D40}" type="sibTrans" cxnId="{E203D4DC-665F-43C6-B789-3C794FF27A6B}">
      <dgm:prSet/>
      <dgm:spPr/>
      <dgm:t>
        <a:bodyPr/>
        <a:lstStyle/>
        <a:p>
          <a:endParaRPr lang="en-GB"/>
        </a:p>
      </dgm:t>
    </dgm:pt>
    <dgm:pt modelId="{DF0E73A4-A491-47F0-9453-4FF58119C199}">
      <dgm:prSet phldrT="[Text]"/>
      <dgm:spPr/>
      <dgm:t>
        <a:bodyPr/>
        <a:lstStyle/>
        <a:p>
          <a:r>
            <a:rPr lang="en-TT" dirty="0" smtClean="0"/>
            <a:t>Co-construction &amp; Use of Rubrics</a:t>
          </a:r>
          <a:endParaRPr lang="en-GB" dirty="0"/>
        </a:p>
      </dgm:t>
    </dgm:pt>
    <dgm:pt modelId="{96AD7D05-B3C7-4EF0-94F9-DDDED20BAD9E}" type="parTrans" cxnId="{60687EE8-3A54-4D6E-8C74-4CF3E5ACF0E3}">
      <dgm:prSet/>
      <dgm:spPr/>
      <dgm:t>
        <a:bodyPr/>
        <a:lstStyle/>
        <a:p>
          <a:endParaRPr lang="en-GB"/>
        </a:p>
      </dgm:t>
    </dgm:pt>
    <dgm:pt modelId="{A08DC5AF-9372-4E17-97D9-7FC07523930F}" type="sibTrans" cxnId="{60687EE8-3A54-4D6E-8C74-4CF3E5ACF0E3}">
      <dgm:prSet/>
      <dgm:spPr/>
      <dgm:t>
        <a:bodyPr/>
        <a:lstStyle/>
        <a:p>
          <a:endParaRPr lang="en-GB"/>
        </a:p>
      </dgm:t>
    </dgm:pt>
    <dgm:pt modelId="{5A1F1A65-C85F-4199-9033-A450E050B885}">
      <dgm:prSet phldrT="[Text]"/>
      <dgm:spPr/>
      <dgm:t>
        <a:bodyPr/>
        <a:lstStyle/>
        <a:p>
          <a:r>
            <a:rPr lang="en-TT" dirty="0" smtClean="0"/>
            <a:t>Formative Assessment during PA Task</a:t>
          </a:r>
          <a:endParaRPr lang="en-GB" dirty="0"/>
        </a:p>
      </dgm:t>
    </dgm:pt>
    <dgm:pt modelId="{204838D9-D6A0-42E5-9D2E-8CA4FA4E8B90}" type="parTrans" cxnId="{3720A225-C9C2-4EB6-95CA-CB2A5A0204C3}">
      <dgm:prSet/>
      <dgm:spPr/>
      <dgm:t>
        <a:bodyPr/>
        <a:lstStyle/>
        <a:p>
          <a:endParaRPr lang="en-GB"/>
        </a:p>
      </dgm:t>
    </dgm:pt>
    <dgm:pt modelId="{E8C09BFC-45F7-4EB2-AAC1-1BDBCF0446ED}" type="sibTrans" cxnId="{3720A225-C9C2-4EB6-95CA-CB2A5A0204C3}">
      <dgm:prSet/>
      <dgm:spPr/>
      <dgm:t>
        <a:bodyPr/>
        <a:lstStyle/>
        <a:p>
          <a:endParaRPr lang="en-GB"/>
        </a:p>
      </dgm:t>
    </dgm:pt>
    <dgm:pt modelId="{A77F9869-2918-4BF0-A0DA-92E89FDB7C38}" type="pres">
      <dgm:prSet presAssocID="{16B25CD7-9F9F-4516-814F-71A9B73115F4}" presName="CompostProcess" presStyleCnt="0">
        <dgm:presLayoutVars>
          <dgm:dir/>
          <dgm:resizeHandles val="exact"/>
        </dgm:presLayoutVars>
      </dgm:prSet>
      <dgm:spPr/>
    </dgm:pt>
    <dgm:pt modelId="{4CBF9A47-58AC-44A1-9360-042E17EC834E}" type="pres">
      <dgm:prSet presAssocID="{16B25CD7-9F9F-4516-814F-71A9B73115F4}" presName="arrow" presStyleLbl="bgShp" presStyleIdx="0" presStyleCnt="1"/>
      <dgm:spPr/>
      <dgm:t>
        <a:bodyPr/>
        <a:lstStyle/>
        <a:p>
          <a:endParaRPr lang="en-US"/>
        </a:p>
      </dgm:t>
    </dgm:pt>
    <dgm:pt modelId="{A27686CA-A214-4E14-AFD9-396A2F5B7523}" type="pres">
      <dgm:prSet presAssocID="{16B25CD7-9F9F-4516-814F-71A9B73115F4}" presName="linearProcess" presStyleCnt="0"/>
      <dgm:spPr/>
    </dgm:pt>
    <dgm:pt modelId="{CBE9CA7E-DFB9-4560-9E78-227BE8DC0231}" type="pres">
      <dgm:prSet presAssocID="{26FCD3C7-DA9F-4B4B-B5B5-9E784E50573C}" presName="textNode" presStyleLbl="node1" presStyleIdx="0" presStyleCnt="3">
        <dgm:presLayoutVars>
          <dgm:bulletEnabled val="1"/>
        </dgm:presLayoutVars>
      </dgm:prSet>
      <dgm:spPr/>
      <dgm:t>
        <a:bodyPr/>
        <a:lstStyle/>
        <a:p>
          <a:endParaRPr lang="en-GB"/>
        </a:p>
      </dgm:t>
    </dgm:pt>
    <dgm:pt modelId="{0F10920B-9085-407F-AD6E-B7761384B81A}" type="pres">
      <dgm:prSet presAssocID="{57809311-0288-4066-AB3C-468945D89D40}" presName="sibTrans" presStyleCnt="0"/>
      <dgm:spPr/>
    </dgm:pt>
    <dgm:pt modelId="{09BAE09E-B1A0-4A7B-B350-736B9CF37124}" type="pres">
      <dgm:prSet presAssocID="{DF0E73A4-A491-47F0-9453-4FF58119C199}" presName="textNode" presStyleLbl="node1" presStyleIdx="1" presStyleCnt="3">
        <dgm:presLayoutVars>
          <dgm:bulletEnabled val="1"/>
        </dgm:presLayoutVars>
      </dgm:prSet>
      <dgm:spPr/>
      <dgm:t>
        <a:bodyPr/>
        <a:lstStyle/>
        <a:p>
          <a:endParaRPr lang="en-GB"/>
        </a:p>
      </dgm:t>
    </dgm:pt>
    <dgm:pt modelId="{717556F6-B8E2-4BF8-A661-8CC36BF3900B}" type="pres">
      <dgm:prSet presAssocID="{A08DC5AF-9372-4E17-97D9-7FC07523930F}" presName="sibTrans" presStyleCnt="0"/>
      <dgm:spPr/>
    </dgm:pt>
    <dgm:pt modelId="{34EB49CB-1ED3-40FC-983D-ADEC2A302068}" type="pres">
      <dgm:prSet presAssocID="{5A1F1A65-C85F-4199-9033-A450E050B885}" presName="textNode" presStyleLbl="node1" presStyleIdx="2" presStyleCnt="3" custScaleX="98255">
        <dgm:presLayoutVars>
          <dgm:bulletEnabled val="1"/>
        </dgm:presLayoutVars>
      </dgm:prSet>
      <dgm:spPr/>
      <dgm:t>
        <a:bodyPr/>
        <a:lstStyle/>
        <a:p>
          <a:endParaRPr lang="en-US"/>
        </a:p>
      </dgm:t>
    </dgm:pt>
  </dgm:ptLst>
  <dgm:cxnLst>
    <dgm:cxn modelId="{513A3C82-1B18-4B82-84BD-0965996B8673}" type="presOf" srcId="{26FCD3C7-DA9F-4B4B-B5B5-9E784E50573C}" destId="{CBE9CA7E-DFB9-4560-9E78-227BE8DC0231}" srcOrd="0" destOrd="0" presId="urn:microsoft.com/office/officeart/2005/8/layout/hProcess9"/>
    <dgm:cxn modelId="{1E3B7654-2E86-4287-951E-943974D92D0E}" type="presOf" srcId="{DF0E73A4-A491-47F0-9453-4FF58119C199}" destId="{09BAE09E-B1A0-4A7B-B350-736B9CF37124}" srcOrd="0" destOrd="0" presId="urn:microsoft.com/office/officeart/2005/8/layout/hProcess9"/>
    <dgm:cxn modelId="{60687EE8-3A54-4D6E-8C74-4CF3E5ACF0E3}" srcId="{16B25CD7-9F9F-4516-814F-71A9B73115F4}" destId="{DF0E73A4-A491-47F0-9453-4FF58119C199}" srcOrd="1" destOrd="0" parTransId="{96AD7D05-B3C7-4EF0-94F9-DDDED20BAD9E}" sibTransId="{A08DC5AF-9372-4E17-97D9-7FC07523930F}"/>
    <dgm:cxn modelId="{AF9A5B9E-2624-4F39-B0D0-750AFE906BC6}" type="presOf" srcId="{5A1F1A65-C85F-4199-9033-A450E050B885}" destId="{34EB49CB-1ED3-40FC-983D-ADEC2A302068}" srcOrd="0" destOrd="0" presId="urn:microsoft.com/office/officeart/2005/8/layout/hProcess9"/>
    <dgm:cxn modelId="{E203D4DC-665F-43C6-B789-3C794FF27A6B}" srcId="{16B25CD7-9F9F-4516-814F-71A9B73115F4}" destId="{26FCD3C7-DA9F-4B4B-B5B5-9E784E50573C}" srcOrd="0" destOrd="0" parTransId="{B2495CF4-CC78-4BA0-9882-2165D071F934}" sibTransId="{57809311-0288-4066-AB3C-468945D89D40}"/>
    <dgm:cxn modelId="{3720A225-C9C2-4EB6-95CA-CB2A5A0204C3}" srcId="{16B25CD7-9F9F-4516-814F-71A9B73115F4}" destId="{5A1F1A65-C85F-4199-9033-A450E050B885}" srcOrd="2" destOrd="0" parTransId="{204838D9-D6A0-42E5-9D2E-8CA4FA4E8B90}" sibTransId="{E8C09BFC-45F7-4EB2-AAC1-1BDBCF0446ED}"/>
    <dgm:cxn modelId="{B8FD9B4E-3F5C-40FE-AFE5-80AC3444EE68}" type="presOf" srcId="{16B25CD7-9F9F-4516-814F-71A9B73115F4}" destId="{A77F9869-2918-4BF0-A0DA-92E89FDB7C38}" srcOrd="0" destOrd="0" presId="urn:microsoft.com/office/officeart/2005/8/layout/hProcess9"/>
    <dgm:cxn modelId="{E249BC5D-6CE4-4006-9B47-4E37FB7636DF}" type="presParOf" srcId="{A77F9869-2918-4BF0-A0DA-92E89FDB7C38}" destId="{4CBF9A47-58AC-44A1-9360-042E17EC834E}" srcOrd="0" destOrd="0" presId="urn:microsoft.com/office/officeart/2005/8/layout/hProcess9"/>
    <dgm:cxn modelId="{5C09AFBE-9852-44DB-8F19-5FDF32A1889B}" type="presParOf" srcId="{A77F9869-2918-4BF0-A0DA-92E89FDB7C38}" destId="{A27686CA-A214-4E14-AFD9-396A2F5B7523}" srcOrd="1" destOrd="0" presId="urn:microsoft.com/office/officeart/2005/8/layout/hProcess9"/>
    <dgm:cxn modelId="{7DEA7190-B1E9-4F24-B142-27D56A745D84}" type="presParOf" srcId="{A27686CA-A214-4E14-AFD9-396A2F5B7523}" destId="{CBE9CA7E-DFB9-4560-9E78-227BE8DC0231}" srcOrd="0" destOrd="0" presId="urn:microsoft.com/office/officeart/2005/8/layout/hProcess9"/>
    <dgm:cxn modelId="{A1638C13-01DD-4F35-BAAC-7B03069039F0}" type="presParOf" srcId="{A27686CA-A214-4E14-AFD9-396A2F5B7523}" destId="{0F10920B-9085-407F-AD6E-B7761384B81A}" srcOrd="1" destOrd="0" presId="urn:microsoft.com/office/officeart/2005/8/layout/hProcess9"/>
    <dgm:cxn modelId="{3C742805-B1D2-466E-9A41-47E7B89BCF48}" type="presParOf" srcId="{A27686CA-A214-4E14-AFD9-396A2F5B7523}" destId="{09BAE09E-B1A0-4A7B-B350-736B9CF37124}" srcOrd="2" destOrd="0" presId="urn:microsoft.com/office/officeart/2005/8/layout/hProcess9"/>
    <dgm:cxn modelId="{F1747EDD-DC7C-42C5-9751-285262B8078F}" type="presParOf" srcId="{A27686CA-A214-4E14-AFD9-396A2F5B7523}" destId="{717556F6-B8E2-4BF8-A661-8CC36BF3900B}" srcOrd="3" destOrd="0" presId="urn:microsoft.com/office/officeart/2005/8/layout/hProcess9"/>
    <dgm:cxn modelId="{51CE372D-F64E-4397-B4CC-31DB7AD4A8AE}" type="presParOf" srcId="{A27686CA-A214-4E14-AFD9-396A2F5B7523}" destId="{34EB49CB-1ED3-40FC-983D-ADEC2A30206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0B560-3E31-4FCE-98A0-1A961577D7F0}">
      <dsp:nvSpPr>
        <dsp:cNvPr id="0" name=""/>
        <dsp:cNvSpPr/>
      </dsp:nvSpPr>
      <dsp:spPr>
        <a:xfrm>
          <a:off x="2362402" y="0"/>
          <a:ext cx="4051175" cy="165568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A7CFA-B00D-4F65-A55D-3259413D8719}">
      <dsp:nvSpPr>
        <dsp:cNvPr id="0" name=""/>
        <dsp:cNvSpPr/>
      </dsp:nvSpPr>
      <dsp:spPr>
        <a:xfrm>
          <a:off x="2736894" y="599638"/>
          <a:ext cx="3301571" cy="461753"/>
        </a:xfrm>
        <a:prstGeom prst="rect">
          <a:avLst/>
        </a:prstGeom>
        <a:solidFill>
          <a:srgbClr val="FFFF00"/>
        </a:solidFill>
        <a:ln>
          <a:noFill/>
        </a:ln>
        <a:effectLst>
          <a:glow rad="101600">
            <a:schemeClr val="accent1">
              <a:satMod val="175000"/>
              <a:alpha val="40000"/>
            </a:schemeClr>
          </a:glow>
          <a:outerShdw blurRad="50800" dist="38100" algn="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TT" sz="2000" kern="1200" dirty="0" smtClean="0"/>
            <a:t>Day 5: Introduction</a:t>
          </a:r>
          <a:endParaRPr lang="en-GB" sz="2000" kern="1200" dirty="0"/>
        </a:p>
      </dsp:txBody>
      <dsp:txXfrm>
        <a:off x="2736894" y="599638"/>
        <a:ext cx="3301571" cy="461753"/>
      </dsp:txXfrm>
    </dsp:sp>
    <dsp:sp modelId="{83EF17E4-E151-4235-A24A-8B4C262F8E2F}">
      <dsp:nvSpPr>
        <dsp:cNvPr id="0" name=""/>
        <dsp:cNvSpPr/>
      </dsp:nvSpPr>
      <dsp:spPr>
        <a:xfrm>
          <a:off x="1349548" y="951297"/>
          <a:ext cx="5157001" cy="165568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07E7D-B4A1-4CDA-AC0B-E226C8A4D433}">
      <dsp:nvSpPr>
        <dsp:cNvPr id="0" name=""/>
        <dsp:cNvSpPr/>
      </dsp:nvSpPr>
      <dsp:spPr>
        <a:xfrm>
          <a:off x="1983953" y="1553073"/>
          <a:ext cx="3883844" cy="461753"/>
        </a:xfrm>
        <a:prstGeom prst="rect">
          <a:avLst/>
        </a:prstGeom>
        <a:solidFill>
          <a:srgbClr val="FFFF00"/>
        </a:solidFill>
        <a:ln>
          <a:noFill/>
        </a:ln>
        <a:effectLst>
          <a:glow rad="101600">
            <a:schemeClr val="accent1">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TT" sz="2000" kern="1200" dirty="0" smtClean="0"/>
            <a:t>Day 6: Practice</a:t>
          </a:r>
          <a:endParaRPr lang="en-GB" sz="2000" kern="1200" dirty="0"/>
        </a:p>
      </dsp:txBody>
      <dsp:txXfrm>
        <a:off x="1983953" y="1553073"/>
        <a:ext cx="3883844" cy="461753"/>
      </dsp:txXfrm>
    </dsp:sp>
    <dsp:sp modelId="{6D1E19D8-06B5-41C6-8D50-3403575D8392}">
      <dsp:nvSpPr>
        <dsp:cNvPr id="0" name=""/>
        <dsp:cNvSpPr/>
      </dsp:nvSpPr>
      <dsp:spPr>
        <a:xfrm>
          <a:off x="2982309" y="1906870"/>
          <a:ext cx="2811361" cy="1655685"/>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75164-D759-47CD-A520-3B81B11965A8}">
      <dsp:nvSpPr>
        <dsp:cNvPr id="0" name=""/>
        <dsp:cNvSpPr/>
      </dsp:nvSpPr>
      <dsp:spPr>
        <a:xfrm>
          <a:off x="3925719" y="2505974"/>
          <a:ext cx="923919" cy="461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a:p>
      </dsp:txBody>
      <dsp:txXfrm>
        <a:off x="3925719" y="2505974"/>
        <a:ext cx="923919" cy="461753"/>
      </dsp:txXfrm>
    </dsp:sp>
    <dsp:sp modelId="{9CD3C019-FA48-4276-98CD-81ABA6E62243}">
      <dsp:nvSpPr>
        <dsp:cNvPr id="0" name=""/>
        <dsp:cNvSpPr/>
      </dsp:nvSpPr>
      <dsp:spPr>
        <a:xfrm>
          <a:off x="1905673" y="2859771"/>
          <a:ext cx="4044751" cy="165568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8CE64-8181-4954-892E-51EBADF99625}">
      <dsp:nvSpPr>
        <dsp:cNvPr id="0" name=""/>
        <dsp:cNvSpPr/>
      </dsp:nvSpPr>
      <dsp:spPr>
        <a:xfrm>
          <a:off x="396044" y="2520281"/>
          <a:ext cx="4893845" cy="461753"/>
        </a:xfrm>
        <a:prstGeom prst="rect">
          <a:avLst/>
        </a:prstGeom>
        <a:solidFill>
          <a:srgbClr val="FFFF00"/>
        </a:solidFill>
        <a:ln>
          <a:noFill/>
        </a:ln>
        <a:effectLst>
          <a:glow rad="101600">
            <a:schemeClr val="accent1">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TT" sz="2000" kern="1200" dirty="0" smtClean="0"/>
            <a:t>Day 7: Promoting Assessment Conversations</a:t>
          </a:r>
          <a:endParaRPr lang="en-GB" sz="2000" kern="1200" dirty="0"/>
        </a:p>
      </dsp:txBody>
      <dsp:txXfrm>
        <a:off x="396044" y="2520281"/>
        <a:ext cx="4893845" cy="461753"/>
      </dsp:txXfrm>
    </dsp:sp>
    <dsp:sp modelId="{8B03A57E-0E86-43FF-B618-7FF8D460B7B5}">
      <dsp:nvSpPr>
        <dsp:cNvPr id="0" name=""/>
        <dsp:cNvSpPr/>
      </dsp:nvSpPr>
      <dsp:spPr>
        <a:xfrm>
          <a:off x="1849228" y="3921162"/>
          <a:ext cx="5079697" cy="1423205"/>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72A27-DB21-4E9D-B7B1-368AC161C8FC}">
      <dsp:nvSpPr>
        <dsp:cNvPr id="0" name=""/>
        <dsp:cNvSpPr/>
      </dsp:nvSpPr>
      <dsp:spPr>
        <a:xfrm>
          <a:off x="2742881" y="3365511"/>
          <a:ext cx="5231399" cy="577556"/>
        </a:xfrm>
        <a:prstGeom prst="rect">
          <a:avLst/>
        </a:prstGeom>
        <a:solidFill>
          <a:srgbClr val="FFFF00"/>
        </a:solidFill>
        <a:ln>
          <a:noFill/>
        </a:ln>
        <a:effectLst>
          <a:glow rad="101600">
            <a:schemeClr val="accent1">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TT" sz="2000" kern="1200" dirty="0" smtClean="0"/>
            <a:t>Day 8: Formative Assessment Models</a:t>
          </a:r>
          <a:endParaRPr lang="en-GB" sz="2000" kern="1200" dirty="0"/>
        </a:p>
      </dsp:txBody>
      <dsp:txXfrm>
        <a:off x="2742881" y="3365511"/>
        <a:ext cx="5231399" cy="577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F9A47-58AC-44A1-9360-042E17EC834E}">
      <dsp:nvSpPr>
        <dsp:cNvPr id="0" name=""/>
        <dsp:cNvSpPr/>
      </dsp:nvSpPr>
      <dsp:spPr>
        <a:xfrm>
          <a:off x="599466" y="0"/>
          <a:ext cx="6793954" cy="50563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9CA7E-DFB9-4560-9E78-227BE8DC0231}">
      <dsp:nvSpPr>
        <dsp:cNvPr id="0" name=""/>
        <dsp:cNvSpPr/>
      </dsp:nvSpPr>
      <dsp:spPr>
        <a:xfrm>
          <a:off x="290993" y="1516900"/>
          <a:ext cx="2397866" cy="2022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TT" sz="3000" kern="1200" dirty="0" smtClean="0"/>
            <a:t>Authentic PA Task</a:t>
          </a:r>
          <a:endParaRPr lang="en-GB" sz="3000" kern="1200" dirty="0"/>
        </a:p>
      </dsp:txBody>
      <dsp:txXfrm>
        <a:off x="389725" y="1615632"/>
        <a:ext cx="2200402" cy="1825070"/>
      </dsp:txXfrm>
    </dsp:sp>
    <dsp:sp modelId="{09BAE09E-B1A0-4A7B-B350-736B9CF37124}">
      <dsp:nvSpPr>
        <dsp:cNvPr id="0" name=""/>
        <dsp:cNvSpPr/>
      </dsp:nvSpPr>
      <dsp:spPr>
        <a:xfrm>
          <a:off x="2818432" y="1516900"/>
          <a:ext cx="2397866" cy="2022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TT" sz="3000" kern="1200" dirty="0" smtClean="0"/>
            <a:t>Co-construction &amp; Use of Rubrics</a:t>
          </a:r>
          <a:endParaRPr lang="en-GB" sz="3000" kern="1200" dirty="0"/>
        </a:p>
      </dsp:txBody>
      <dsp:txXfrm>
        <a:off x="2917164" y="1615632"/>
        <a:ext cx="2200402" cy="1825070"/>
      </dsp:txXfrm>
    </dsp:sp>
    <dsp:sp modelId="{34EB49CB-1ED3-40FC-983D-ADEC2A302068}">
      <dsp:nvSpPr>
        <dsp:cNvPr id="0" name=""/>
        <dsp:cNvSpPr/>
      </dsp:nvSpPr>
      <dsp:spPr>
        <a:xfrm>
          <a:off x="5345870" y="1516900"/>
          <a:ext cx="2356023" cy="2022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TT" sz="3000" kern="1200" dirty="0" smtClean="0"/>
            <a:t>Formative Assessment during PA Task</a:t>
          </a:r>
          <a:endParaRPr lang="en-GB" sz="3000" kern="1200" dirty="0"/>
        </a:p>
      </dsp:txBody>
      <dsp:txXfrm>
        <a:off x="5444602" y="1615632"/>
        <a:ext cx="2158559" cy="182507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6C0A4-05EA-4377-B8D8-210A1BB67DF8}" type="datetimeFigureOut">
              <a:rPr lang="en-GB" smtClean="0"/>
              <a:t>15/07/2013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9F3A2-2B58-47FA-A6FE-B4791AF5732F}" type="slidenum">
              <a:rPr lang="en-GB" smtClean="0"/>
              <a:t>‹#›</a:t>
            </a:fld>
            <a:endParaRPr lang="en-GB"/>
          </a:p>
        </p:txBody>
      </p:sp>
    </p:spTree>
    <p:extLst>
      <p:ext uri="{BB962C8B-B14F-4D97-AF65-F5344CB8AC3E}">
        <p14:creationId xmlns:p14="http://schemas.microsoft.com/office/powerpoint/2010/main" val="3276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a:t>
            </a:fld>
            <a:endParaRPr lang="en-GB"/>
          </a:p>
        </p:txBody>
      </p:sp>
    </p:spTree>
    <p:extLst>
      <p:ext uri="{BB962C8B-B14F-4D97-AF65-F5344CB8AC3E}">
        <p14:creationId xmlns:p14="http://schemas.microsoft.com/office/powerpoint/2010/main" val="348703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11</a:t>
            </a:fld>
            <a:endParaRPr lang="en-GB"/>
          </a:p>
        </p:txBody>
      </p:sp>
    </p:spTree>
    <p:extLst>
      <p:ext uri="{BB962C8B-B14F-4D97-AF65-F5344CB8AC3E}">
        <p14:creationId xmlns:p14="http://schemas.microsoft.com/office/powerpoint/2010/main" val="280893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13</a:t>
            </a:fld>
            <a:endParaRPr lang="en-GB"/>
          </a:p>
        </p:txBody>
      </p:sp>
    </p:spTree>
    <p:extLst>
      <p:ext uri="{BB962C8B-B14F-4D97-AF65-F5344CB8AC3E}">
        <p14:creationId xmlns:p14="http://schemas.microsoft.com/office/powerpoint/2010/main" val="200321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14</a:t>
            </a:fld>
            <a:endParaRPr lang="en-GB"/>
          </a:p>
        </p:txBody>
      </p:sp>
    </p:spTree>
    <p:extLst>
      <p:ext uri="{BB962C8B-B14F-4D97-AF65-F5344CB8AC3E}">
        <p14:creationId xmlns:p14="http://schemas.microsoft.com/office/powerpoint/2010/main" val="370872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15</a:t>
            </a:fld>
            <a:endParaRPr lang="en-GB"/>
          </a:p>
        </p:txBody>
      </p:sp>
    </p:spTree>
    <p:extLst>
      <p:ext uri="{BB962C8B-B14F-4D97-AF65-F5344CB8AC3E}">
        <p14:creationId xmlns:p14="http://schemas.microsoft.com/office/powerpoint/2010/main" val="53460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16</a:t>
            </a:fld>
            <a:endParaRPr lang="en-GB"/>
          </a:p>
        </p:txBody>
      </p:sp>
    </p:spTree>
    <p:extLst>
      <p:ext uri="{BB962C8B-B14F-4D97-AF65-F5344CB8AC3E}">
        <p14:creationId xmlns:p14="http://schemas.microsoft.com/office/powerpoint/2010/main" val="262423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17</a:t>
            </a:fld>
            <a:endParaRPr lang="en-GB"/>
          </a:p>
        </p:txBody>
      </p:sp>
    </p:spTree>
    <p:extLst>
      <p:ext uri="{BB962C8B-B14F-4D97-AF65-F5344CB8AC3E}">
        <p14:creationId xmlns:p14="http://schemas.microsoft.com/office/powerpoint/2010/main" val="673480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18</a:t>
            </a:fld>
            <a:endParaRPr lang="en-GB"/>
          </a:p>
        </p:txBody>
      </p:sp>
    </p:spTree>
    <p:extLst>
      <p:ext uri="{BB962C8B-B14F-4D97-AF65-F5344CB8AC3E}">
        <p14:creationId xmlns:p14="http://schemas.microsoft.com/office/powerpoint/2010/main" val="423495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19</a:t>
            </a:fld>
            <a:endParaRPr lang="en-GB"/>
          </a:p>
        </p:txBody>
      </p:sp>
    </p:spTree>
    <p:extLst>
      <p:ext uri="{BB962C8B-B14F-4D97-AF65-F5344CB8AC3E}">
        <p14:creationId xmlns:p14="http://schemas.microsoft.com/office/powerpoint/2010/main" val="357848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2</a:t>
            </a:fld>
            <a:endParaRPr lang="en-GB"/>
          </a:p>
        </p:txBody>
      </p:sp>
    </p:spTree>
    <p:extLst>
      <p:ext uri="{BB962C8B-B14F-4D97-AF65-F5344CB8AC3E}">
        <p14:creationId xmlns:p14="http://schemas.microsoft.com/office/powerpoint/2010/main" val="2910132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20</a:t>
            </a:fld>
            <a:endParaRPr lang="en-GB"/>
          </a:p>
        </p:txBody>
      </p:sp>
    </p:spTree>
    <p:extLst>
      <p:ext uri="{BB962C8B-B14F-4D97-AF65-F5344CB8AC3E}">
        <p14:creationId xmlns:p14="http://schemas.microsoft.com/office/powerpoint/2010/main" val="1524764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21</a:t>
            </a:fld>
            <a:endParaRPr lang="en-GB"/>
          </a:p>
        </p:txBody>
      </p:sp>
    </p:spTree>
    <p:extLst>
      <p:ext uri="{BB962C8B-B14F-4D97-AF65-F5344CB8AC3E}">
        <p14:creationId xmlns:p14="http://schemas.microsoft.com/office/powerpoint/2010/main" val="2403699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22</a:t>
            </a:fld>
            <a:endParaRPr lang="en-GB"/>
          </a:p>
        </p:txBody>
      </p:sp>
    </p:spTree>
    <p:extLst>
      <p:ext uri="{BB962C8B-B14F-4D97-AF65-F5344CB8AC3E}">
        <p14:creationId xmlns:p14="http://schemas.microsoft.com/office/powerpoint/2010/main" val="2001084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23</a:t>
            </a:fld>
            <a:endParaRPr lang="en-GB"/>
          </a:p>
        </p:txBody>
      </p:sp>
    </p:spTree>
    <p:extLst>
      <p:ext uri="{BB962C8B-B14F-4D97-AF65-F5344CB8AC3E}">
        <p14:creationId xmlns:p14="http://schemas.microsoft.com/office/powerpoint/2010/main" val="3817783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24</a:t>
            </a:fld>
            <a:endParaRPr lang="en-GB"/>
          </a:p>
        </p:txBody>
      </p:sp>
    </p:spTree>
    <p:extLst>
      <p:ext uri="{BB962C8B-B14F-4D97-AF65-F5344CB8AC3E}">
        <p14:creationId xmlns:p14="http://schemas.microsoft.com/office/powerpoint/2010/main" val="2511484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25</a:t>
            </a:fld>
            <a:endParaRPr lang="en-GB"/>
          </a:p>
        </p:txBody>
      </p:sp>
    </p:spTree>
    <p:extLst>
      <p:ext uri="{BB962C8B-B14F-4D97-AF65-F5344CB8AC3E}">
        <p14:creationId xmlns:p14="http://schemas.microsoft.com/office/powerpoint/2010/main" val="106950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26</a:t>
            </a:fld>
            <a:endParaRPr lang="en-GB"/>
          </a:p>
        </p:txBody>
      </p:sp>
    </p:spTree>
    <p:extLst>
      <p:ext uri="{BB962C8B-B14F-4D97-AF65-F5344CB8AC3E}">
        <p14:creationId xmlns:p14="http://schemas.microsoft.com/office/powerpoint/2010/main" val="4029329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27</a:t>
            </a:fld>
            <a:endParaRPr lang="en-GB"/>
          </a:p>
        </p:txBody>
      </p:sp>
    </p:spTree>
    <p:extLst>
      <p:ext uri="{BB962C8B-B14F-4D97-AF65-F5344CB8AC3E}">
        <p14:creationId xmlns:p14="http://schemas.microsoft.com/office/powerpoint/2010/main" val="2915299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9F3A2-2B58-47FA-A6FE-B4791AF5732F}" type="slidenum">
              <a:rPr lang="en-GB" smtClean="0"/>
              <a:t>28</a:t>
            </a:fld>
            <a:endParaRPr lang="en-GB"/>
          </a:p>
        </p:txBody>
      </p:sp>
    </p:spTree>
    <p:extLst>
      <p:ext uri="{BB962C8B-B14F-4D97-AF65-F5344CB8AC3E}">
        <p14:creationId xmlns:p14="http://schemas.microsoft.com/office/powerpoint/2010/main" val="4130768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29</a:t>
            </a:fld>
            <a:endParaRPr lang="en-GB"/>
          </a:p>
        </p:txBody>
      </p:sp>
    </p:spTree>
    <p:extLst>
      <p:ext uri="{BB962C8B-B14F-4D97-AF65-F5344CB8AC3E}">
        <p14:creationId xmlns:p14="http://schemas.microsoft.com/office/powerpoint/2010/main" val="104580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9F3A2-2B58-47FA-A6FE-B4791AF5732F}" type="slidenum">
              <a:rPr lang="en-GB" smtClean="0"/>
              <a:t>3</a:t>
            </a:fld>
            <a:endParaRPr lang="en-GB"/>
          </a:p>
        </p:txBody>
      </p:sp>
    </p:spTree>
    <p:extLst>
      <p:ext uri="{BB962C8B-B14F-4D97-AF65-F5344CB8AC3E}">
        <p14:creationId xmlns:p14="http://schemas.microsoft.com/office/powerpoint/2010/main" val="1878482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30</a:t>
            </a:fld>
            <a:endParaRPr lang="en-GB"/>
          </a:p>
        </p:txBody>
      </p:sp>
    </p:spTree>
    <p:extLst>
      <p:ext uri="{BB962C8B-B14F-4D97-AF65-F5344CB8AC3E}">
        <p14:creationId xmlns:p14="http://schemas.microsoft.com/office/powerpoint/2010/main" val="270682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31</a:t>
            </a:fld>
            <a:endParaRPr lang="en-GB"/>
          </a:p>
        </p:txBody>
      </p:sp>
    </p:spTree>
    <p:extLst>
      <p:ext uri="{BB962C8B-B14F-4D97-AF65-F5344CB8AC3E}">
        <p14:creationId xmlns:p14="http://schemas.microsoft.com/office/powerpoint/2010/main" val="1001439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9F3A2-2B58-47FA-A6FE-B4791AF5732F}" type="slidenum">
              <a:rPr lang="en-GB" smtClean="0"/>
              <a:t>32</a:t>
            </a:fld>
            <a:endParaRPr lang="en-GB"/>
          </a:p>
        </p:txBody>
      </p:sp>
    </p:spTree>
    <p:extLst>
      <p:ext uri="{BB962C8B-B14F-4D97-AF65-F5344CB8AC3E}">
        <p14:creationId xmlns:p14="http://schemas.microsoft.com/office/powerpoint/2010/main" val="2193440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33</a:t>
            </a:fld>
            <a:endParaRPr lang="en-GB"/>
          </a:p>
        </p:txBody>
      </p:sp>
    </p:spTree>
    <p:extLst>
      <p:ext uri="{BB962C8B-B14F-4D97-AF65-F5344CB8AC3E}">
        <p14:creationId xmlns:p14="http://schemas.microsoft.com/office/powerpoint/2010/main" val="2610087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34</a:t>
            </a:fld>
            <a:endParaRPr lang="en-GB"/>
          </a:p>
        </p:txBody>
      </p:sp>
    </p:spTree>
    <p:extLst>
      <p:ext uri="{BB962C8B-B14F-4D97-AF65-F5344CB8AC3E}">
        <p14:creationId xmlns:p14="http://schemas.microsoft.com/office/powerpoint/2010/main" val="3367036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35</a:t>
            </a:fld>
            <a:endParaRPr lang="en-GB"/>
          </a:p>
        </p:txBody>
      </p:sp>
    </p:spTree>
    <p:extLst>
      <p:ext uri="{BB962C8B-B14F-4D97-AF65-F5344CB8AC3E}">
        <p14:creationId xmlns:p14="http://schemas.microsoft.com/office/powerpoint/2010/main" val="408987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36</a:t>
            </a:fld>
            <a:endParaRPr lang="en-GB"/>
          </a:p>
        </p:txBody>
      </p:sp>
    </p:spTree>
    <p:extLst>
      <p:ext uri="{BB962C8B-B14F-4D97-AF65-F5344CB8AC3E}">
        <p14:creationId xmlns:p14="http://schemas.microsoft.com/office/powerpoint/2010/main" val="1606377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37</a:t>
            </a:fld>
            <a:endParaRPr lang="en-GB"/>
          </a:p>
        </p:txBody>
      </p:sp>
    </p:spTree>
    <p:extLst>
      <p:ext uri="{BB962C8B-B14F-4D97-AF65-F5344CB8AC3E}">
        <p14:creationId xmlns:p14="http://schemas.microsoft.com/office/powerpoint/2010/main" val="3113489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38</a:t>
            </a:fld>
            <a:endParaRPr lang="en-GB"/>
          </a:p>
        </p:txBody>
      </p:sp>
    </p:spTree>
    <p:extLst>
      <p:ext uri="{BB962C8B-B14F-4D97-AF65-F5344CB8AC3E}">
        <p14:creationId xmlns:p14="http://schemas.microsoft.com/office/powerpoint/2010/main" val="1606377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39</a:t>
            </a:fld>
            <a:endParaRPr lang="en-GB"/>
          </a:p>
        </p:txBody>
      </p:sp>
    </p:spTree>
    <p:extLst>
      <p:ext uri="{BB962C8B-B14F-4D97-AF65-F5344CB8AC3E}">
        <p14:creationId xmlns:p14="http://schemas.microsoft.com/office/powerpoint/2010/main" val="72043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4</a:t>
            </a:fld>
            <a:endParaRPr lang="en-GB"/>
          </a:p>
        </p:txBody>
      </p:sp>
    </p:spTree>
    <p:extLst>
      <p:ext uri="{BB962C8B-B14F-4D97-AF65-F5344CB8AC3E}">
        <p14:creationId xmlns:p14="http://schemas.microsoft.com/office/powerpoint/2010/main" val="3761493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40</a:t>
            </a:fld>
            <a:endParaRPr lang="en-GB"/>
          </a:p>
        </p:txBody>
      </p:sp>
    </p:spTree>
    <p:extLst>
      <p:ext uri="{BB962C8B-B14F-4D97-AF65-F5344CB8AC3E}">
        <p14:creationId xmlns:p14="http://schemas.microsoft.com/office/powerpoint/2010/main" val="3699710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41</a:t>
            </a:fld>
            <a:endParaRPr lang="en-GB"/>
          </a:p>
        </p:txBody>
      </p:sp>
    </p:spTree>
    <p:extLst>
      <p:ext uri="{BB962C8B-B14F-4D97-AF65-F5344CB8AC3E}">
        <p14:creationId xmlns:p14="http://schemas.microsoft.com/office/powerpoint/2010/main" val="2482477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42</a:t>
            </a:fld>
            <a:endParaRPr lang="en-GB"/>
          </a:p>
        </p:txBody>
      </p:sp>
    </p:spTree>
    <p:extLst>
      <p:ext uri="{BB962C8B-B14F-4D97-AF65-F5344CB8AC3E}">
        <p14:creationId xmlns:p14="http://schemas.microsoft.com/office/powerpoint/2010/main" val="3246719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43</a:t>
            </a:fld>
            <a:endParaRPr lang="en-GB"/>
          </a:p>
        </p:txBody>
      </p:sp>
    </p:spTree>
    <p:extLst>
      <p:ext uri="{BB962C8B-B14F-4D97-AF65-F5344CB8AC3E}">
        <p14:creationId xmlns:p14="http://schemas.microsoft.com/office/powerpoint/2010/main" val="4066745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44</a:t>
            </a:fld>
            <a:endParaRPr lang="en-GB"/>
          </a:p>
        </p:txBody>
      </p:sp>
    </p:spTree>
    <p:extLst>
      <p:ext uri="{BB962C8B-B14F-4D97-AF65-F5344CB8AC3E}">
        <p14:creationId xmlns:p14="http://schemas.microsoft.com/office/powerpoint/2010/main" val="2422010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45</a:t>
            </a:fld>
            <a:endParaRPr lang="en-GB"/>
          </a:p>
        </p:txBody>
      </p:sp>
    </p:spTree>
    <p:extLst>
      <p:ext uri="{BB962C8B-B14F-4D97-AF65-F5344CB8AC3E}">
        <p14:creationId xmlns:p14="http://schemas.microsoft.com/office/powerpoint/2010/main" val="723987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46</a:t>
            </a:fld>
            <a:endParaRPr lang="en-GB"/>
          </a:p>
        </p:txBody>
      </p:sp>
    </p:spTree>
    <p:extLst>
      <p:ext uri="{BB962C8B-B14F-4D97-AF65-F5344CB8AC3E}">
        <p14:creationId xmlns:p14="http://schemas.microsoft.com/office/powerpoint/2010/main" val="1950444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47</a:t>
            </a:fld>
            <a:endParaRPr lang="en-GB"/>
          </a:p>
        </p:txBody>
      </p:sp>
    </p:spTree>
    <p:extLst>
      <p:ext uri="{BB962C8B-B14F-4D97-AF65-F5344CB8AC3E}">
        <p14:creationId xmlns:p14="http://schemas.microsoft.com/office/powerpoint/2010/main" val="1937996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48</a:t>
            </a:fld>
            <a:endParaRPr lang="en-GB"/>
          </a:p>
        </p:txBody>
      </p:sp>
    </p:spTree>
    <p:extLst>
      <p:ext uri="{BB962C8B-B14F-4D97-AF65-F5344CB8AC3E}">
        <p14:creationId xmlns:p14="http://schemas.microsoft.com/office/powerpoint/2010/main" val="4029123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49</a:t>
            </a:fld>
            <a:endParaRPr lang="en-GB"/>
          </a:p>
        </p:txBody>
      </p:sp>
    </p:spTree>
    <p:extLst>
      <p:ext uri="{BB962C8B-B14F-4D97-AF65-F5344CB8AC3E}">
        <p14:creationId xmlns:p14="http://schemas.microsoft.com/office/powerpoint/2010/main" val="265413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a:t>
            </a:fld>
            <a:endParaRPr lang="en-GB"/>
          </a:p>
        </p:txBody>
      </p:sp>
    </p:spTree>
    <p:extLst>
      <p:ext uri="{BB962C8B-B14F-4D97-AF65-F5344CB8AC3E}">
        <p14:creationId xmlns:p14="http://schemas.microsoft.com/office/powerpoint/2010/main" val="620919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50</a:t>
            </a:fld>
            <a:endParaRPr lang="en-GB"/>
          </a:p>
        </p:txBody>
      </p:sp>
    </p:spTree>
    <p:extLst>
      <p:ext uri="{BB962C8B-B14F-4D97-AF65-F5344CB8AC3E}">
        <p14:creationId xmlns:p14="http://schemas.microsoft.com/office/powerpoint/2010/main" val="283817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51</a:t>
            </a:fld>
            <a:endParaRPr lang="en-GB"/>
          </a:p>
        </p:txBody>
      </p:sp>
    </p:spTree>
    <p:extLst>
      <p:ext uri="{BB962C8B-B14F-4D97-AF65-F5344CB8AC3E}">
        <p14:creationId xmlns:p14="http://schemas.microsoft.com/office/powerpoint/2010/main" val="2975743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52</a:t>
            </a:fld>
            <a:endParaRPr lang="en-GB"/>
          </a:p>
        </p:txBody>
      </p:sp>
    </p:spTree>
    <p:extLst>
      <p:ext uri="{BB962C8B-B14F-4D97-AF65-F5344CB8AC3E}">
        <p14:creationId xmlns:p14="http://schemas.microsoft.com/office/powerpoint/2010/main" val="2485445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53</a:t>
            </a:fld>
            <a:endParaRPr lang="en-GB"/>
          </a:p>
        </p:txBody>
      </p:sp>
    </p:spTree>
    <p:extLst>
      <p:ext uri="{BB962C8B-B14F-4D97-AF65-F5344CB8AC3E}">
        <p14:creationId xmlns:p14="http://schemas.microsoft.com/office/powerpoint/2010/main" val="28406651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54</a:t>
            </a:fld>
            <a:endParaRPr lang="en-GB"/>
          </a:p>
        </p:txBody>
      </p:sp>
    </p:spTree>
    <p:extLst>
      <p:ext uri="{BB962C8B-B14F-4D97-AF65-F5344CB8AC3E}">
        <p14:creationId xmlns:p14="http://schemas.microsoft.com/office/powerpoint/2010/main" val="2208945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55</a:t>
            </a:fld>
            <a:endParaRPr lang="en-GB"/>
          </a:p>
        </p:txBody>
      </p:sp>
    </p:spTree>
    <p:extLst>
      <p:ext uri="{BB962C8B-B14F-4D97-AF65-F5344CB8AC3E}">
        <p14:creationId xmlns:p14="http://schemas.microsoft.com/office/powerpoint/2010/main" val="16584697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56</a:t>
            </a:fld>
            <a:endParaRPr lang="en-GB"/>
          </a:p>
        </p:txBody>
      </p:sp>
    </p:spTree>
    <p:extLst>
      <p:ext uri="{BB962C8B-B14F-4D97-AF65-F5344CB8AC3E}">
        <p14:creationId xmlns:p14="http://schemas.microsoft.com/office/powerpoint/2010/main" val="42133989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57</a:t>
            </a:fld>
            <a:endParaRPr lang="en-GB"/>
          </a:p>
        </p:txBody>
      </p:sp>
    </p:spTree>
    <p:extLst>
      <p:ext uri="{BB962C8B-B14F-4D97-AF65-F5344CB8AC3E}">
        <p14:creationId xmlns:p14="http://schemas.microsoft.com/office/powerpoint/2010/main" val="21648261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58</a:t>
            </a:fld>
            <a:endParaRPr lang="en-GB"/>
          </a:p>
        </p:txBody>
      </p:sp>
    </p:spTree>
    <p:extLst>
      <p:ext uri="{BB962C8B-B14F-4D97-AF65-F5344CB8AC3E}">
        <p14:creationId xmlns:p14="http://schemas.microsoft.com/office/powerpoint/2010/main" val="318448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59</a:t>
            </a:fld>
            <a:endParaRPr lang="en-GB"/>
          </a:p>
        </p:txBody>
      </p:sp>
    </p:spTree>
    <p:extLst>
      <p:ext uri="{BB962C8B-B14F-4D97-AF65-F5344CB8AC3E}">
        <p14:creationId xmlns:p14="http://schemas.microsoft.com/office/powerpoint/2010/main" val="165837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a:t>
            </a:fld>
            <a:endParaRPr lang="en-GB"/>
          </a:p>
        </p:txBody>
      </p:sp>
    </p:spTree>
    <p:extLst>
      <p:ext uri="{BB962C8B-B14F-4D97-AF65-F5344CB8AC3E}">
        <p14:creationId xmlns:p14="http://schemas.microsoft.com/office/powerpoint/2010/main" val="840431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60</a:t>
            </a:fld>
            <a:endParaRPr lang="en-GB"/>
          </a:p>
        </p:txBody>
      </p:sp>
    </p:spTree>
    <p:extLst>
      <p:ext uri="{BB962C8B-B14F-4D97-AF65-F5344CB8AC3E}">
        <p14:creationId xmlns:p14="http://schemas.microsoft.com/office/powerpoint/2010/main" val="2524327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61</a:t>
            </a:fld>
            <a:endParaRPr lang="en-GB"/>
          </a:p>
        </p:txBody>
      </p:sp>
    </p:spTree>
    <p:extLst>
      <p:ext uri="{BB962C8B-B14F-4D97-AF65-F5344CB8AC3E}">
        <p14:creationId xmlns:p14="http://schemas.microsoft.com/office/powerpoint/2010/main" val="2855751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62</a:t>
            </a:fld>
            <a:endParaRPr lang="en-GB"/>
          </a:p>
        </p:txBody>
      </p:sp>
    </p:spTree>
    <p:extLst>
      <p:ext uri="{BB962C8B-B14F-4D97-AF65-F5344CB8AC3E}">
        <p14:creationId xmlns:p14="http://schemas.microsoft.com/office/powerpoint/2010/main" val="28557517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63</a:t>
            </a:fld>
            <a:endParaRPr lang="en-GB"/>
          </a:p>
        </p:txBody>
      </p:sp>
    </p:spTree>
    <p:extLst>
      <p:ext uri="{BB962C8B-B14F-4D97-AF65-F5344CB8AC3E}">
        <p14:creationId xmlns:p14="http://schemas.microsoft.com/office/powerpoint/2010/main" val="28557517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64</a:t>
            </a:fld>
            <a:endParaRPr lang="en-GB"/>
          </a:p>
        </p:txBody>
      </p:sp>
    </p:spTree>
    <p:extLst>
      <p:ext uri="{BB962C8B-B14F-4D97-AF65-F5344CB8AC3E}">
        <p14:creationId xmlns:p14="http://schemas.microsoft.com/office/powerpoint/2010/main" val="28557517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65</a:t>
            </a:fld>
            <a:endParaRPr lang="en-GB"/>
          </a:p>
        </p:txBody>
      </p:sp>
    </p:spTree>
    <p:extLst>
      <p:ext uri="{BB962C8B-B14F-4D97-AF65-F5344CB8AC3E}">
        <p14:creationId xmlns:p14="http://schemas.microsoft.com/office/powerpoint/2010/main" val="37287533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66</a:t>
            </a:fld>
            <a:endParaRPr lang="en-GB"/>
          </a:p>
        </p:txBody>
      </p:sp>
    </p:spTree>
    <p:extLst>
      <p:ext uri="{BB962C8B-B14F-4D97-AF65-F5344CB8AC3E}">
        <p14:creationId xmlns:p14="http://schemas.microsoft.com/office/powerpoint/2010/main" val="2891431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67</a:t>
            </a:fld>
            <a:endParaRPr lang="en-GB"/>
          </a:p>
        </p:txBody>
      </p:sp>
    </p:spTree>
    <p:extLst>
      <p:ext uri="{BB962C8B-B14F-4D97-AF65-F5344CB8AC3E}">
        <p14:creationId xmlns:p14="http://schemas.microsoft.com/office/powerpoint/2010/main" val="28914316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68</a:t>
            </a:fld>
            <a:endParaRPr lang="en-GB"/>
          </a:p>
        </p:txBody>
      </p:sp>
    </p:spTree>
    <p:extLst>
      <p:ext uri="{BB962C8B-B14F-4D97-AF65-F5344CB8AC3E}">
        <p14:creationId xmlns:p14="http://schemas.microsoft.com/office/powerpoint/2010/main" val="28914316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69</a:t>
            </a:fld>
            <a:endParaRPr lang="en-GB"/>
          </a:p>
        </p:txBody>
      </p:sp>
    </p:spTree>
    <p:extLst>
      <p:ext uri="{BB962C8B-B14F-4D97-AF65-F5344CB8AC3E}">
        <p14:creationId xmlns:p14="http://schemas.microsoft.com/office/powerpoint/2010/main" val="289143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a:t>
            </a:fld>
            <a:endParaRPr lang="en-GB"/>
          </a:p>
        </p:txBody>
      </p:sp>
    </p:spTree>
    <p:extLst>
      <p:ext uri="{BB962C8B-B14F-4D97-AF65-F5344CB8AC3E}">
        <p14:creationId xmlns:p14="http://schemas.microsoft.com/office/powerpoint/2010/main" val="38423385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70</a:t>
            </a:fld>
            <a:endParaRPr lang="en-GB"/>
          </a:p>
        </p:txBody>
      </p:sp>
    </p:spTree>
    <p:extLst>
      <p:ext uri="{BB962C8B-B14F-4D97-AF65-F5344CB8AC3E}">
        <p14:creationId xmlns:p14="http://schemas.microsoft.com/office/powerpoint/2010/main" val="26858856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71</a:t>
            </a:fld>
            <a:endParaRPr lang="en-GB"/>
          </a:p>
        </p:txBody>
      </p:sp>
    </p:spTree>
    <p:extLst>
      <p:ext uri="{BB962C8B-B14F-4D97-AF65-F5344CB8AC3E}">
        <p14:creationId xmlns:p14="http://schemas.microsoft.com/office/powerpoint/2010/main" val="9913484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72</a:t>
            </a:fld>
            <a:endParaRPr lang="en-GB"/>
          </a:p>
        </p:txBody>
      </p:sp>
    </p:spTree>
    <p:extLst>
      <p:ext uri="{BB962C8B-B14F-4D97-AF65-F5344CB8AC3E}">
        <p14:creationId xmlns:p14="http://schemas.microsoft.com/office/powerpoint/2010/main" val="7589551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73</a:t>
            </a:fld>
            <a:endParaRPr lang="en-GB"/>
          </a:p>
        </p:txBody>
      </p:sp>
    </p:spTree>
    <p:extLst>
      <p:ext uri="{BB962C8B-B14F-4D97-AF65-F5344CB8AC3E}">
        <p14:creationId xmlns:p14="http://schemas.microsoft.com/office/powerpoint/2010/main" val="13115140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74</a:t>
            </a:fld>
            <a:endParaRPr lang="en-GB"/>
          </a:p>
        </p:txBody>
      </p:sp>
    </p:spTree>
    <p:extLst>
      <p:ext uri="{BB962C8B-B14F-4D97-AF65-F5344CB8AC3E}">
        <p14:creationId xmlns:p14="http://schemas.microsoft.com/office/powerpoint/2010/main" val="4780546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75</a:t>
            </a:fld>
            <a:endParaRPr lang="en-GB"/>
          </a:p>
        </p:txBody>
      </p:sp>
    </p:spTree>
    <p:extLst>
      <p:ext uri="{BB962C8B-B14F-4D97-AF65-F5344CB8AC3E}">
        <p14:creationId xmlns:p14="http://schemas.microsoft.com/office/powerpoint/2010/main" val="26931581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76</a:t>
            </a:fld>
            <a:endParaRPr lang="en-GB"/>
          </a:p>
        </p:txBody>
      </p:sp>
    </p:spTree>
    <p:extLst>
      <p:ext uri="{BB962C8B-B14F-4D97-AF65-F5344CB8AC3E}">
        <p14:creationId xmlns:p14="http://schemas.microsoft.com/office/powerpoint/2010/main" val="2653822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77</a:t>
            </a:fld>
            <a:endParaRPr lang="en-GB"/>
          </a:p>
        </p:txBody>
      </p:sp>
    </p:spTree>
    <p:extLst>
      <p:ext uri="{BB962C8B-B14F-4D97-AF65-F5344CB8AC3E}">
        <p14:creationId xmlns:p14="http://schemas.microsoft.com/office/powerpoint/2010/main" val="10623301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78</a:t>
            </a:fld>
            <a:endParaRPr lang="en-GB"/>
          </a:p>
        </p:txBody>
      </p:sp>
    </p:spTree>
    <p:extLst>
      <p:ext uri="{BB962C8B-B14F-4D97-AF65-F5344CB8AC3E}">
        <p14:creationId xmlns:p14="http://schemas.microsoft.com/office/powerpoint/2010/main" val="10755235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79</a:t>
            </a:fld>
            <a:endParaRPr lang="en-GB"/>
          </a:p>
        </p:txBody>
      </p:sp>
    </p:spTree>
    <p:extLst>
      <p:ext uri="{BB962C8B-B14F-4D97-AF65-F5344CB8AC3E}">
        <p14:creationId xmlns:p14="http://schemas.microsoft.com/office/powerpoint/2010/main" val="144266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80</a:t>
            </a:fld>
            <a:endParaRPr lang="en-GB"/>
          </a:p>
        </p:txBody>
      </p:sp>
    </p:spTree>
    <p:extLst>
      <p:ext uri="{BB962C8B-B14F-4D97-AF65-F5344CB8AC3E}">
        <p14:creationId xmlns:p14="http://schemas.microsoft.com/office/powerpoint/2010/main" val="27100406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9F3A2-2B58-47FA-A6FE-B4791AF5732F}" type="slidenum">
              <a:rPr lang="en-GB" smtClean="0"/>
              <a:t>81</a:t>
            </a:fld>
            <a:endParaRPr lang="en-GB"/>
          </a:p>
        </p:txBody>
      </p:sp>
    </p:spTree>
    <p:extLst>
      <p:ext uri="{BB962C8B-B14F-4D97-AF65-F5344CB8AC3E}">
        <p14:creationId xmlns:p14="http://schemas.microsoft.com/office/powerpoint/2010/main" val="64039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1600200"/>
            <a:ext cx="5238750" cy="1600200"/>
          </a:xfrm>
        </p:spPr>
        <p:txBody>
          <a:bodyPr anchor="t" anchorCtr="0"/>
          <a:lstStyle/>
          <a:p>
            <a:r>
              <a:rPr lang="en-US" smtClean="0"/>
              <a:t>Click to edit Master title style</a:t>
            </a:r>
            <a:endParaRPr/>
          </a:p>
        </p:txBody>
      </p:sp>
      <p:sp>
        <p:nvSpPr>
          <p:cNvPr id="3" name="Subtitle 2"/>
          <p:cNvSpPr>
            <a:spLocks noGrp="1"/>
          </p:cNvSpPr>
          <p:nvPr>
            <p:ph type="subTitle" idx="1"/>
          </p:nvPr>
        </p:nvSpPr>
        <p:spPr>
          <a:xfrm>
            <a:off x="3317502" y="3276600"/>
            <a:ext cx="4433047" cy="685800"/>
          </a:xfrm>
        </p:spPr>
        <p:txBody>
          <a:bodyPr>
            <a:normAutofit/>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528816"/>
            <a:ext cx="2133600" cy="256032"/>
          </a:xfrm>
        </p:spPr>
        <p:txBody>
          <a:bodyPr/>
          <a:lstStyle>
            <a:lvl1pPr algn="l">
              <a:defRPr/>
            </a:lvl1pPr>
          </a:lstStyle>
          <a:p>
            <a:fld id="{40083DBE-547F-4C81-A5C1-D5377BE2ECA7}" type="datetimeFigureOut">
              <a:rPr lang="en-GB" smtClean="0"/>
              <a:t>15/07/2013</a:t>
            </a:fld>
            <a:endParaRPr lang="en-GB"/>
          </a:p>
        </p:txBody>
      </p:sp>
      <p:sp>
        <p:nvSpPr>
          <p:cNvPr id="5" name="Footer Placeholder 4"/>
          <p:cNvSpPr>
            <a:spLocks noGrp="1"/>
          </p:cNvSpPr>
          <p:nvPr>
            <p:ph type="ftr" sz="quarter" idx="11"/>
          </p:nvPr>
        </p:nvSpPr>
        <p:spPr>
          <a:xfrm>
            <a:off x="457200" y="6263640"/>
            <a:ext cx="2895600" cy="255494"/>
          </a:xfrm>
        </p:spPr>
        <p:txBody>
          <a:bodyPr/>
          <a:lstStyle>
            <a:lvl1pPr algn="l">
              <a:defRPr/>
            </a:lvl1pPr>
          </a:lstStyle>
          <a:p>
            <a:endParaRPr lang="en-GB"/>
          </a:p>
        </p:txBody>
      </p:sp>
      <p:sp>
        <p:nvSpPr>
          <p:cNvPr id="6" name="Slide Number Placeholder 5"/>
          <p:cNvSpPr>
            <a:spLocks noGrp="1"/>
          </p:cNvSpPr>
          <p:nvPr>
            <p:ph type="sldNum" sz="quarter" idx="12"/>
          </p:nvPr>
        </p:nvSpPr>
        <p:spPr/>
        <p:txBody>
          <a:bodyPr/>
          <a:lstStyle/>
          <a:p>
            <a:fld id="{D94380B5-19A0-408A-9134-239D3D9AC366}" type="slidenum">
              <a:rPr lang="en-GB" smtClean="0"/>
              <a:t>‹#›</a:t>
            </a:fld>
            <a:endParaRPr lang="en-GB"/>
          </a:p>
        </p:txBody>
      </p:sp>
      <p:sp>
        <p:nvSpPr>
          <p:cNvPr id="11"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7" name="Group 32"/>
          <p:cNvGrpSpPr/>
          <p:nvPr/>
        </p:nvGrpSpPr>
        <p:grpSpPr>
          <a:xfrm>
            <a:off x="6941417" y="5105400"/>
            <a:ext cx="2238442" cy="2005669"/>
            <a:chOff x="2810256" y="4943398"/>
            <a:chExt cx="2238442" cy="2005669"/>
          </a:xfrm>
        </p:grpSpPr>
        <p:sp>
          <p:nvSpPr>
            <p:cNvPr id="10"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083DBE-547F-4C81-A5C1-D5377BE2ECA7}" type="datetimeFigureOut">
              <a:rPr lang="en-GB" smtClean="0"/>
              <a:t>15/07/2013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4380B5-19A0-408A-9134-239D3D9AC36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1411288" cy="5461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083DBE-547F-4C81-A5C1-D5377BE2ECA7}" type="datetimeFigureOut">
              <a:rPr lang="en-GB" smtClean="0"/>
              <a:t>15/07/2013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4380B5-19A0-408A-9134-239D3D9AC36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083DBE-547F-4C81-A5C1-D5377BE2ECA7}" type="datetimeFigureOut">
              <a:rPr lang="en-GB" smtClean="0"/>
              <a:t>15/07/2013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4380B5-19A0-408A-9134-239D3D9AC36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8413"/>
            <a:ext cx="6665913" cy="1362075"/>
          </a:xfrm>
        </p:spPr>
        <p:txBody>
          <a:bodyPr vert="horz" lIns="91440" tIns="45720" rIns="91440" bIns="45720" rtlCol="0" anchor="b" anchorCtr="0">
            <a:normAutofit/>
          </a:bodyPr>
          <a:lstStyle>
            <a:lvl1pPr algn="r" defTabSz="914400" rtl="0" eaLnBrk="1" latinLnBrk="0" hangingPunct="1">
              <a:spcBef>
                <a:spcPct val="0"/>
              </a:spcBef>
              <a:buNone/>
              <a:defRPr sz="3600" kern="1200">
                <a:gradFill>
                  <a:gsLst>
                    <a:gs pos="0">
                      <a:schemeClr val="tx1">
                        <a:alpha val="90000"/>
                      </a:schemeClr>
                    </a:gs>
                    <a:gs pos="50000">
                      <a:schemeClr val="tx1">
                        <a:lumMod val="75000"/>
                        <a:lumOff val="25000"/>
                        <a:alpha val="90000"/>
                      </a:schemeClr>
                    </a:gs>
                    <a:gs pos="100000">
                      <a:schemeClr val="tx1">
                        <a:lumMod val="50000"/>
                        <a:lumOff val="50000"/>
                        <a:alpha val="90000"/>
                      </a:schemeClr>
                    </a:gs>
                  </a:gsLst>
                  <a:lin ang="5400000" scaled="0"/>
                </a:gra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52799" y="3910013"/>
            <a:ext cx="4532313" cy="814387"/>
          </a:xfrm>
        </p:spPr>
        <p:txBody>
          <a:bodyPr vert="horz" lIns="91440" tIns="45720" rIns="91440" bIns="45720" rtlCol="0">
            <a:normAutofit/>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525768"/>
            <a:ext cx="2133600" cy="256032"/>
          </a:xfrm>
        </p:spPr>
        <p:txBody>
          <a:bodyPr/>
          <a:lstStyle>
            <a:lvl1pPr algn="l">
              <a:defRPr/>
            </a:lvl1pPr>
          </a:lstStyle>
          <a:p>
            <a:fld id="{40083DBE-547F-4C81-A5C1-D5377BE2ECA7}" type="datetimeFigureOut">
              <a:rPr lang="en-GB" smtClean="0"/>
              <a:t>15/07/2013</a:t>
            </a:fld>
            <a:endParaRPr lang="en-GB"/>
          </a:p>
        </p:txBody>
      </p:sp>
      <p:sp>
        <p:nvSpPr>
          <p:cNvPr id="5" name="Footer Placeholder 4"/>
          <p:cNvSpPr>
            <a:spLocks noGrp="1"/>
          </p:cNvSpPr>
          <p:nvPr>
            <p:ph type="ftr" sz="quarter" idx="11"/>
          </p:nvPr>
        </p:nvSpPr>
        <p:spPr>
          <a:xfrm>
            <a:off x="457200" y="6261309"/>
            <a:ext cx="2895600" cy="255494"/>
          </a:xfrm>
        </p:spPr>
        <p:txBody>
          <a:bodyPr/>
          <a:lstStyle/>
          <a:p>
            <a:endParaRPr lang="en-GB"/>
          </a:p>
        </p:txBody>
      </p:sp>
      <p:sp>
        <p:nvSpPr>
          <p:cNvPr id="6" name="Slide Number Placeholder 5"/>
          <p:cNvSpPr>
            <a:spLocks noGrp="1"/>
          </p:cNvSpPr>
          <p:nvPr>
            <p:ph type="sldNum" sz="quarter" idx="12"/>
          </p:nvPr>
        </p:nvSpPr>
        <p:spPr>
          <a:xfrm>
            <a:off x="8028432" y="6208059"/>
            <a:ext cx="1048872" cy="685800"/>
          </a:xfrm>
        </p:spPr>
        <p:txBody>
          <a:bodyPr/>
          <a:lstStyle/>
          <a:p>
            <a:fld id="{D94380B5-19A0-408A-9134-239D3D9AC366}" type="slidenum">
              <a:rPr lang="en-GB" smtClean="0"/>
              <a:t>‹#›</a:t>
            </a:fld>
            <a:endParaRPr lang="en-GB"/>
          </a:p>
        </p:txBody>
      </p:sp>
      <p:sp>
        <p:nvSpPr>
          <p:cNvPr id="7"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371600"/>
          </a:xfrm>
        </p:spPr>
        <p:txBody>
          <a:bodyPr/>
          <a:lstStyle/>
          <a:p>
            <a:r>
              <a:rPr lang="en-US" smtClean="0"/>
              <a:t>Click to edit Master title style</a:t>
            </a:r>
            <a:endParaRPr/>
          </a:p>
        </p:txBody>
      </p:sp>
      <p:sp>
        <p:nvSpPr>
          <p:cNvPr id="3" name="Content Placeholder 2"/>
          <p:cNvSpPr>
            <a:spLocks noGrp="1"/>
          </p:cNvSpPr>
          <p:nvPr>
            <p:ph sz="half" idx="1"/>
          </p:nvPr>
        </p:nvSpPr>
        <p:spPr>
          <a:xfrm>
            <a:off x="1737360"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59638"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083DBE-547F-4C81-A5C1-D5377BE2ECA7}" type="datetimeFigureOut">
              <a:rPr lang="en-GB" smtClean="0"/>
              <a:t>15/07/2013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4380B5-19A0-408A-9134-239D3D9AC36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073938" y="1722279"/>
            <a:ext cx="2834640" cy="639762"/>
          </a:xfrm>
        </p:spPr>
        <p:txBody>
          <a:bodyPr vert="horz" lIns="91440" tIns="45720" rIns="91440" bIns="45720" rtlCol="0"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2000"/>
              </a:spcBef>
              <a:buClr>
                <a:schemeClr val="tx1"/>
              </a:buClr>
              <a:buSzPct val="80000"/>
              <a:buFont typeface="Wingdings" pitchFamily="2" charset="2"/>
              <a:buNone/>
            </a:pPr>
            <a:r>
              <a:rPr lang="en-US" smtClean="0"/>
              <a:t>Click to edit Master text styles</a:t>
            </a:r>
          </a:p>
        </p:txBody>
      </p:sp>
      <p:sp>
        <p:nvSpPr>
          <p:cNvPr id="10"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219199" y="76200"/>
            <a:ext cx="6803679" cy="1371600"/>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1737360"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959638"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083DBE-547F-4C81-A5C1-D5377BE2ECA7}" type="datetimeFigureOut">
              <a:rPr lang="en-GB" smtClean="0"/>
              <a:t>15/07/2013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4380B5-19A0-408A-9134-239D3D9AC36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083DBE-547F-4C81-A5C1-D5377BE2ECA7}" type="datetimeFigureOut">
              <a:rPr lang="en-GB" smtClean="0"/>
              <a:t>15/07/2013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4380B5-19A0-408A-9134-239D3D9AC366}" type="slidenum">
              <a:rPr lang="en-GB" smtClean="0"/>
              <a:t>‹#›</a:t>
            </a:fld>
            <a:endParaRPr lang="en-GB"/>
          </a:p>
        </p:txBody>
      </p:sp>
      <p:grpSp>
        <p:nvGrpSpPr>
          <p:cNvPr id="6" name="Group 5"/>
          <p:cNvGrpSpPr/>
          <p:nvPr/>
        </p:nvGrpSpPr>
        <p:grpSpPr>
          <a:xfrm>
            <a:off x="7339001" y="5311513"/>
            <a:ext cx="1837944" cy="1533602"/>
            <a:chOff x="7339001" y="5311513"/>
            <a:chExt cx="1837944" cy="1533602"/>
          </a:xfrm>
        </p:grpSpPr>
        <p:sp>
          <p:nvSpPr>
            <p:cNvPr id="7"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83DBE-547F-4C81-A5C1-D5377BE2ECA7}" type="datetimeFigureOut">
              <a:rPr lang="en-GB" smtClean="0"/>
              <a:t>15/07/2013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4380B5-19A0-408A-9134-239D3D9AC366}" type="slidenum">
              <a:rPr lang="en-GB" smtClean="0"/>
              <a:t>‹#›</a:t>
            </a:fld>
            <a:endParaRPr lang="en-GB"/>
          </a:p>
        </p:txBody>
      </p:sp>
      <p:grpSp>
        <p:nvGrpSpPr>
          <p:cNvPr id="8" name="Group 7"/>
          <p:cNvGrpSpPr/>
          <p:nvPr/>
        </p:nvGrpSpPr>
        <p:grpSpPr>
          <a:xfrm>
            <a:off x="7339001" y="5311513"/>
            <a:ext cx="1837944" cy="1533602"/>
            <a:chOff x="7339001" y="5311513"/>
            <a:chExt cx="1837944" cy="1533602"/>
          </a:xfrm>
        </p:grpSpPr>
        <p:sp>
          <p:nvSpPr>
            <p:cNvPr id="5"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49941"/>
            <a:ext cx="3886200" cy="5486400"/>
          </a:xfrm>
        </p:spPr>
        <p:txBody>
          <a:bodyPr>
            <a:normAutofit/>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083DBE-547F-4C81-A5C1-D5377BE2ECA7}" type="datetimeFigureOut">
              <a:rPr lang="en-GB" smtClean="0"/>
              <a:t>15/07/2013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4380B5-19A0-408A-9134-239D3D9AC366}" type="slidenum">
              <a:rPr lang="en-GB" smtClean="0"/>
              <a:t>‹#›</a:t>
            </a:fld>
            <a:endParaRPr lang="en-GB"/>
          </a:p>
        </p:txBody>
      </p:sp>
      <p:sp>
        <p:nvSpPr>
          <p:cNvPr id="4" name="Text Placeholder 3"/>
          <p:cNvSpPr>
            <a:spLocks noGrp="1"/>
          </p:cNvSpPr>
          <p:nvPr>
            <p:ph type="body" sz="half" idx="2"/>
          </p:nvPr>
        </p:nvSpPr>
        <p:spPr>
          <a:xfrm>
            <a:off x="1815353" y="2516841"/>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en-US" smtClean="0"/>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en-US" smtClean="0"/>
              <a:t>Click to edit Master title style</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normAutofit/>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819656" y="2514600"/>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83DBE-547F-4C81-A5C1-D5377BE2ECA7}" type="datetimeFigureOut">
              <a:rPr lang="en-GB" smtClean="0"/>
              <a:t>15/07/2013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4380B5-19A0-408A-9134-239D3D9AC36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76200"/>
            <a:ext cx="6803679" cy="13716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981200" y="1752600"/>
            <a:ext cx="6041679"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889279" y="6498874"/>
            <a:ext cx="2133600" cy="256032"/>
          </a:xfrm>
          <a:prstGeom prst="rect">
            <a:avLst/>
          </a:prstGeom>
        </p:spPr>
        <p:txBody>
          <a:bodyPr vert="horz" lIns="91440" tIns="45720" rIns="91440" bIns="0" rtlCol="0" anchor="ctr"/>
          <a:lstStyle>
            <a:lvl1pPr marL="0" algn="r" defTabSz="914400" rtl="0" eaLnBrk="1" latinLnBrk="0" hangingPunct="1">
              <a:defRPr sz="1000" b="1" kern="1200">
                <a:solidFill>
                  <a:schemeClr val="tx1">
                    <a:lumMod val="75000"/>
                    <a:lumOff val="25000"/>
                    <a:alpha val="40000"/>
                  </a:schemeClr>
                </a:solidFill>
                <a:latin typeface="+mj-lt"/>
                <a:ea typeface="+mn-ea"/>
                <a:cs typeface="+mn-cs"/>
              </a:defRPr>
            </a:lvl1pPr>
          </a:lstStyle>
          <a:p>
            <a:fld id="{40083DBE-547F-4C81-A5C1-D5377BE2ECA7}" type="datetimeFigureOut">
              <a:rPr lang="en-GB" smtClean="0"/>
              <a:t>15/07/2013</a:t>
            </a:fld>
            <a:endParaRPr lang="en-GB"/>
          </a:p>
        </p:txBody>
      </p:sp>
      <p:sp>
        <p:nvSpPr>
          <p:cNvPr id="5" name="Footer Placeholder 4"/>
          <p:cNvSpPr>
            <a:spLocks noGrp="1"/>
          </p:cNvSpPr>
          <p:nvPr>
            <p:ph type="ftr" sz="quarter" idx="3"/>
          </p:nvPr>
        </p:nvSpPr>
        <p:spPr>
          <a:xfrm>
            <a:off x="1981200" y="6499412"/>
            <a:ext cx="2895600" cy="255494"/>
          </a:xfrm>
          <a:prstGeom prst="rect">
            <a:avLst/>
          </a:prstGeom>
        </p:spPr>
        <p:txBody>
          <a:bodyPr vert="horz" lIns="91440" tIns="45720" rIns="91440" bIns="0" rtlCol="0" anchor="ctr"/>
          <a:lstStyle>
            <a:lvl1pPr marL="0" algn="l" defTabSz="914400" rtl="0" eaLnBrk="1" latinLnBrk="0" hangingPunct="1">
              <a:defRPr sz="1000" b="1" kern="1200">
                <a:solidFill>
                  <a:schemeClr val="tx1">
                    <a:lumMod val="75000"/>
                    <a:lumOff val="25000"/>
                    <a:alpha val="40000"/>
                  </a:schemeClr>
                </a:solidFill>
                <a:latin typeface="+mj-lt"/>
                <a:ea typeface="+mn-ea"/>
                <a:cs typeface="+mn-cs"/>
              </a:defRPr>
            </a:lvl1pPr>
          </a:lstStyle>
          <a:p>
            <a:endParaRPr lang="en-GB"/>
          </a:p>
        </p:txBody>
      </p:sp>
      <p:sp>
        <p:nvSpPr>
          <p:cNvPr id="6" name="Slide Number Placeholder 5"/>
          <p:cNvSpPr>
            <a:spLocks noGrp="1"/>
          </p:cNvSpPr>
          <p:nvPr>
            <p:ph type="sldNum" sz="quarter" idx="4"/>
          </p:nvPr>
        </p:nvSpPr>
        <p:spPr>
          <a:xfrm>
            <a:off x="8027894" y="6208059"/>
            <a:ext cx="1048872" cy="685800"/>
          </a:xfrm>
          <a:prstGeom prst="rect">
            <a:avLst/>
          </a:prstGeom>
        </p:spPr>
        <p:txBody>
          <a:bodyPr vert="horz" lIns="91440" tIns="45720" rIns="91440" bIns="0" rtlCol="0" anchor="ctr"/>
          <a:lstStyle>
            <a:lvl1pPr algn="r">
              <a:defRPr sz="2800" b="1">
                <a:solidFill>
                  <a:schemeClr val="tx1">
                    <a:lumMod val="75000"/>
                    <a:lumOff val="25000"/>
                    <a:alpha val="40000"/>
                  </a:schemeClr>
                </a:solidFill>
                <a:latin typeface="+mj-lt"/>
              </a:defRPr>
            </a:lvl1pPr>
          </a:lstStyle>
          <a:p>
            <a:fld id="{D94380B5-19A0-408A-9134-239D3D9AC366}" type="slidenum">
              <a:rPr lang="en-GB" smtClean="0"/>
              <a:t>‹#›</a:t>
            </a:fld>
            <a:endParaRPr lang="en-GB"/>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mj-lt"/>
          <a:ea typeface="+mj-ea"/>
          <a:cs typeface="+mj-cs"/>
        </a:defRPr>
      </a:lvl1pPr>
    </p:titleStyle>
    <p:bodyStyle>
      <a:lvl1pPr marL="342900" indent="-342900" algn="l" defTabSz="914400" rtl="0" eaLnBrk="1" latinLnBrk="0" hangingPunct="1">
        <a:spcBef>
          <a:spcPts val="2000"/>
        </a:spcBef>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defTabSz="914400" rtl="0" eaLnBrk="1" latinLnBrk="0" hangingPunct="1">
        <a:spcBef>
          <a:spcPts val="1200"/>
        </a:spcBef>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defTabSz="914400" rtl="0" eaLnBrk="1" latinLnBrk="0" hangingPunct="1">
        <a:spcBef>
          <a:spcPts val="1200"/>
        </a:spcBef>
        <a:buClr>
          <a:schemeClr val="accent4"/>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defTabSz="914400" rtl="0" eaLnBrk="1" latinLnBrk="0" hangingPunct="1">
        <a:spcBef>
          <a:spcPts val="1200"/>
        </a:spcBef>
        <a:buClr>
          <a:schemeClr val="accent2"/>
        </a:buClr>
        <a:buFont typeface="Wingdings" pitchFamily="2" charset="2"/>
        <a:buChar char=""/>
        <a:defRPr sz="18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defTabSz="914400" rtl="0" eaLnBrk="1" latinLnBrk="0" hangingPunct="1">
        <a:spcBef>
          <a:spcPts val="1200"/>
        </a:spcBef>
        <a:buClr>
          <a:schemeClr val="accent3"/>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1492250" indent="-228600" algn="l" defTabSz="914400" rtl="0" eaLnBrk="1" latinLnBrk="0" hangingPunct="1">
        <a:spcBef>
          <a:spcPts val="1200"/>
        </a:spcBef>
        <a:buClr>
          <a:schemeClr val="accent5"/>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6pPr>
      <a:lvl7pPr marL="1720850" indent="-228600" algn="l" defTabSz="914400" rtl="0" eaLnBrk="1" latinLnBrk="0" hangingPunct="1">
        <a:spcBef>
          <a:spcPts val="1200"/>
        </a:spcBef>
        <a:buClr>
          <a:schemeClr val="accent6"/>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7pPr>
      <a:lvl8pPr marL="19494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8pPr>
      <a:lvl9pPr marL="21780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188640"/>
            <a:ext cx="5976664" cy="3011760"/>
          </a:xfrm>
        </p:spPr>
        <p:txBody>
          <a:bodyPr>
            <a:normAutofit fontScale="90000"/>
          </a:bodyPr>
          <a:lstStyle/>
          <a:p>
            <a:r>
              <a:rPr lang="en-TT" b="1" dirty="0" smtClean="0">
                <a:effectLst>
                  <a:outerShdw blurRad="38100" dist="38100" dir="2700000" algn="tl">
                    <a:srgbClr val="000000">
                      <a:alpha val="43137"/>
                    </a:srgbClr>
                  </a:outerShdw>
                </a:effectLst>
              </a:rPr>
              <a:t>TOBAGO WORKSHOP ON EDUCATIONAL ASSESSMENT</a:t>
            </a:r>
            <a:r>
              <a:rPr lang="en-TT" dirty="0" smtClean="0"/>
              <a:t/>
            </a:r>
            <a:br>
              <a:rPr lang="en-TT" dirty="0" smtClean="0"/>
            </a:br>
            <a:r>
              <a:rPr lang="en-TT" dirty="0" smtClean="0">
                <a:solidFill>
                  <a:srgbClr val="0070C0"/>
                </a:solidFill>
              </a:rPr>
              <a:t>THE CORE-FORMATIVE ASSESSMENT</a:t>
            </a:r>
            <a:r>
              <a:rPr lang="en-TT" dirty="0" smtClean="0"/>
              <a:t/>
            </a:r>
            <a:br>
              <a:rPr lang="en-TT" dirty="0" smtClean="0"/>
            </a:br>
            <a:r>
              <a:rPr lang="en-TT" dirty="0" smtClean="0">
                <a:solidFill>
                  <a:srgbClr val="C00000"/>
                </a:solidFill>
              </a:rPr>
              <a:t>Days 5-8, Sessions 1 to 8</a:t>
            </a:r>
            <a:endParaRPr lang="en-GB" dirty="0">
              <a:solidFill>
                <a:srgbClr val="C00000"/>
              </a:solidFill>
            </a:endParaRPr>
          </a:p>
        </p:txBody>
      </p:sp>
      <p:sp>
        <p:nvSpPr>
          <p:cNvPr id="3" name="Subtitle 2"/>
          <p:cNvSpPr>
            <a:spLocks noGrp="1"/>
          </p:cNvSpPr>
          <p:nvPr>
            <p:ph type="subTitle" idx="1"/>
          </p:nvPr>
        </p:nvSpPr>
        <p:spPr>
          <a:xfrm>
            <a:off x="3059832" y="4005064"/>
            <a:ext cx="5904656" cy="512440"/>
          </a:xfrm>
          <a:solidFill>
            <a:schemeClr val="accent1">
              <a:lumMod val="20000"/>
              <a:lumOff val="80000"/>
            </a:schemeClr>
          </a:solidFill>
        </p:spPr>
        <p:txBody>
          <a:bodyPr>
            <a:normAutofit/>
          </a:bodyPr>
          <a:lstStyle/>
          <a:p>
            <a:r>
              <a:rPr lang="en-TT" sz="2400" dirty="0" smtClean="0"/>
              <a:t>©</a:t>
            </a:r>
            <a:r>
              <a:rPr lang="en-TT" sz="2400" b="1" dirty="0" smtClean="0"/>
              <a:t>JEROME</a:t>
            </a:r>
            <a:r>
              <a:rPr lang="en-TT" sz="2400" dirty="0" smtClean="0"/>
              <a:t> </a:t>
            </a:r>
            <a:r>
              <a:rPr lang="en-TT" sz="2400" b="1" dirty="0" smtClean="0"/>
              <a:t>DE LISLE, </a:t>
            </a:r>
            <a:r>
              <a:rPr lang="en-TT" sz="2400" b="1" dirty="0" err="1" smtClean="0"/>
              <a:t>REAIG</a:t>
            </a:r>
            <a:r>
              <a:rPr lang="en-TT" sz="2400" b="1" dirty="0" smtClean="0"/>
              <a:t>, 2013</a:t>
            </a:r>
            <a:endParaRPr lang="en-GB" sz="2400" b="1" dirty="0"/>
          </a:p>
        </p:txBody>
      </p:sp>
    </p:spTree>
    <p:extLst>
      <p:ext uri="{BB962C8B-B14F-4D97-AF65-F5344CB8AC3E}">
        <p14:creationId xmlns:p14="http://schemas.microsoft.com/office/powerpoint/2010/main" val="1876857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t>Definitions</a:t>
            </a:r>
          </a:p>
        </p:txBody>
      </p:sp>
      <p:sp>
        <p:nvSpPr>
          <p:cNvPr id="495619" name="Rectangle 3"/>
          <p:cNvSpPr>
            <a:spLocks noGrp="1" noChangeArrowheads="1"/>
          </p:cNvSpPr>
          <p:nvPr>
            <p:ph type="body" idx="1"/>
          </p:nvPr>
        </p:nvSpPr>
        <p:spPr/>
        <p:txBody>
          <a:bodyPr>
            <a:normAutofit lnSpcReduction="10000"/>
          </a:bodyPr>
          <a:lstStyle/>
          <a:p>
            <a:pPr>
              <a:lnSpc>
                <a:spcPct val="90000"/>
              </a:lnSpc>
            </a:pPr>
            <a:r>
              <a:rPr lang="en-US" sz="3600" dirty="0">
                <a:solidFill>
                  <a:srgbClr val="9B0D2F"/>
                </a:solidFill>
              </a:rPr>
              <a:t>Summative Assessment</a:t>
            </a:r>
          </a:p>
          <a:p>
            <a:pPr lvl="1">
              <a:lnSpc>
                <a:spcPct val="90000"/>
              </a:lnSpc>
            </a:pPr>
            <a:r>
              <a:rPr lang="en-US" sz="3500" dirty="0"/>
              <a:t>Is the process of making a judgment of student learning at the conclusion of a unit or units of instruction, or an activity or plan to determine student skills and knowledge, or the effectiveness of a plan,  or an activity.</a:t>
            </a:r>
          </a:p>
          <a:p>
            <a:pPr>
              <a:lnSpc>
                <a:spcPct val="90000"/>
              </a:lnSpc>
            </a:pPr>
            <a:endParaRPr lang="en-US" dirty="0"/>
          </a:p>
        </p:txBody>
      </p:sp>
    </p:spTree>
    <p:extLst>
      <p:ext uri="{BB962C8B-B14F-4D97-AF65-F5344CB8AC3E}">
        <p14:creationId xmlns:p14="http://schemas.microsoft.com/office/powerpoint/2010/main" val="32585837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7437512" cy="936104"/>
          </a:xfrm>
        </p:spPr>
        <p:txBody>
          <a:bodyPr>
            <a:normAutofit fontScale="90000"/>
          </a:bodyPr>
          <a:lstStyle/>
          <a:p>
            <a:r>
              <a:rPr lang="en-TT" dirty="0" smtClean="0"/>
              <a:t>Assessments of, as, and for learning</a:t>
            </a:r>
            <a:endParaRPr lang="en-GB" dirty="0"/>
          </a:p>
        </p:txBody>
      </p:sp>
      <p:sp>
        <p:nvSpPr>
          <p:cNvPr id="3" name="Content Placeholder 2"/>
          <p:cNvSpPr>
            <a:spLocks noGrp="1"/>
          </p:cNvSpPr>
          <p:nvPr>
            <p:ph idx="1"/>
          </p:nvPr>
        </p:nvSpPr>
        <p:spPr>
          <a:xfrm>
            <a:off x="1547664" y="1196752"/>
            <a:ext cx="7344816" cy="5472608"/>
          </a:xfrm>
        </p:spPr>
        <p:txBody>
          <a:bodyPr>
            <a:noAutofit/>
          </a:bodyPr>
          <a:lstStyle/>
          <a:p>
            <a:r>
              <a:rPr lang="en-TT" sz="2000" b="1" dirty="0"/>
              <a:t>Assessment FOR learning </a:t>
            </a:r>
            <a:r>
              <a:rPr lang="en-TT" sz="2000" dirty="0" smtClean="0"/>
              <a:t>are formative </a:t>
            </a:r>
            <a:r>
              <a:rPr lang="en-TT" sz="2000" dirty="0"/>
              <a:t>&amp; </a:t>
            </a:r>
            <a:r>
              <a:rPr lang="en-TT" sz="2000" dirty="0" smtClean="0"/>
              <a:t>diagnostic assessments</a:t>
            </a:r>
            <a:r>
              <a:rPr lang="en-TT" sz="2000" dirty="0"/>
              <a:t>.  Assessment FOR learning is the use of a task or an activity for </a:t>
            </a:r>
            <a:r>
              <a:rPr lang="en-TT" sz="2000" dirty="0" smtClean="0"/>
              <a:t>determining </a:t>
            </a:r>
            <a:r>
              <a:rPr lang="en-TT" sz="2000" dirty="0"/>
              <a:t>student progress during a unit or block of instruction.  Teachers are </a:t>
            </a:r>
            <a:r>
              <a:rPr lang="en-TT" sz="2000" dirty="0" smtClean="0"/>
              <a:t>can adjust </a:t>
            </a:r>
            <a:r>
              <a:rPr lang="en-TT" sz="2000" dirty="0"/>
              <a:t>classroom instruction based upon the needs of the </a:t>
            </a:r>
            <a:r>
              <a:rPr lang="en-TT" sz="2000" dirty="0" smtClean="0"/>
              <a:t>students and students </a:t>
            </a:r>
            <a:r>
              <a:rPr lang="en-TT" sz="2000" dirty="0"/>
              <a:t>are provided </a:t>
            </a:r>
            <a:r>
              <a:rPr lang="en-TT" sz="2000" dirty="0" smtClean="0"/>
              <a:t>with valuable </a:t>
            </a:r>
            <a:r>
              <a:rPr lang="en-TT" sz="2000" dirty="0"/>
              <a:t>feedback on their own learning.  </a:t>
            </a:r>
            <a:br>
              <a:rPr lang="en-TT" sz="2000" dirty="0"/>
            </a:br>
            <a:r>
              <a:rPr lang="en-TT" sz="2000" dirty="0"/>
              <a:t/>
            </a:r>
            <a:br>
              <a:rPr lang="en-TT" sz="2000" dirty="0"/>
            </a:br>
            <a:r>
              <a:rPr lang="en-TT" sz="2000" b="1" dirty="0"/>
              <a:t>Assessment OF learning</a:t>
            </a:r>
            <a:r>
              <a:rPr lang="en-TT" sz="2000" dirty="0"/>
              <a:t> is the use of a task or an activity to measure, record and report on a student's level of achievement in regards to specific learning expectations.  These are often known as summative assessments.</a:t>
            </a:r>
            <a:br>
              <a:rPr lang="en-TT" sz="2000" dirty="0"/>
            </a:br>
            <a:r>
              <a:rPr lang="en-TT" sz="2000" dirty="0"/>
              <a:t/>
            </a:r>
            <a:br>
              <a:rPr lang="en-TT" sz="2000" dirty="0"/>
            </a:br>
            <a:r>
              <a:rPr lang="en-TT" sz="2000" b="1" dirty="0"/>
              <a:t>Assessment AS learning</a:t>
            </a:r>
            <a:r>
              <a:rPr lang="en-TT" sz="2000" dirty="0"/>
              <a:t> is the use of a task or an activity to allow students the opportunity to use assessment to further their own learning.  Self and peer assessments allow students to reflect on their own learning and identify areas of strength and need.  These tasks offer students the chance to set their own personal goals and advocate for their own learning.</a:t>
            </a:r>
            <a:endParaRPr lang="en-GB" sz="2000" dirty="0"/>
          </a:p>
        </p:txBody>
      </p:sp>
    </p:spTree>
    <p:extLst>
      <p:ext uri="{BB962C8B-B14F-4D97-AF65-F5344CB8AC3E}">
        <p14:creationId xmlns:p14="http://schemas.microsoft.com/office/powerpoint/2010/main" val="2636997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t>On classroom assessment</a:t>
            </a:r>
          </a:p>
        </p:txBody>
      </p:sp>
      <p:sp>
        <p:nvSpPr>
          <p:cNvPr id="496643" name="Rectangle 3"/>
          <p:cNvSpPr>
            <a:spLocks noGrp="1" noChangeArrowheads="1"/>
          </p:cNvSpPr>
          <p:nvPr>
            <p:ph type="body" idx="1"/>
          </p:nvPr>
        </p:nvSpPr>
        <p:spPr/>
        <p:txBody>
          <a:bodyPr>
            <a:normAutofit/>
          </a:bodyPr>
          <a:lstStyle/>
          <a:p>
            <a:r>
              <a:rPr lang="en-US" sz="2800" dirty="0"/>
              <a:t>The critical distinction  between assessment “for” and “of” learning is the basis of much recent theory and research, with the emergence of </a:t>
            </a:r>
            <a:r>
              <a:rPr lang="en-US" sz="2800" dirty="0">
                <a:solidFill>
                  <a:srgbClr val="9B0D2F"/>
                </a:solidFill>
              </a:rPr>
              <a:t>assessment for learning</a:t>
            </a:r>
            <a:r>
              <a:rPr lang="en-US" sz="2800" dirty="0"/>
              <a:t> (also called </a:t>
            </a:r>
            <a:r>
              <a:rPr lang="en-US" sz="2800" u="sng" dirty="0"/>
              <a:t>embedded assessment</a:t>
            </a:r>
            <a:r>
              <a:rPr lang="en-US" sz="2800" dirty="0"/>
              <a:t> and </a:t>
            </a:r>
            <a:r>
              <a:rPr lang="en-US" sz="2800" u="sng" dirty="0"/>
              <a:t>assessment to promote learning</a:t>
            </a:r>
            <a:r>
              <a:rPr lang="en-US" sz="2800" dirty="0"/>
              <a:t>) as the key lynch pin in reforming teaching, learning and assessment.</a:t>
            </a:r>
          </a:p>
          <a:p>
            <a:endParaRPr lang="en-US" sz="2800" dirty="0"/>
          </a:p>
        </p:txBody>
      </p:sp>
    </p:spTree>
    <p:extLst>
      <p:ext uri="{BB962C8B-B14F-4D97-AF65-F5344CB8AC3E}">
        <p14:creationId xmlns:p14="http://schemas.microsoft.com/office/powerpoint/2010/main" val="9160221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95" y="1124744"/>
            <a:ext cx="8763701" cy="4536504"/>
          </a:xfrm>
          <a:prstGeom prst="rect">
            <a:avLst/>
          </a:prstGeom>
        </p:spPr>
      </p:pic>
    </p:spTree>
    <p:extLst>
      <p:ext uri="{BB962C8B-B14F-4D97-AF65-F5344CB8AC3E}">
        <p14:creationId xmlns:p14="http://schemas.microsoft.com/office/powerpoint/2010/main" val="34614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241233" cy="1624608"/>
          </a:xfrm>
        </p:spPr>
        <p:txBody>
          <a:bodyPr>
            <a:normAutofit fontScale="90000"/>
          </a:bodyPr>
          <a:lstStyle/>
          <a:p>
            <a:r>
              <a:rPr lang="en-TT" dirty="0" smtClean="0"/>
              <a:t>What is the difference between AFL &amp; formative assessment?</a:t>
            </a:r>
            <a:endParaRPr lang="en-GB" dirty="0"/>
          </a:p>
        </p:txBody>
      </p:sp>
      <p:sp>
        <p:nvSpPr>
          <p:cNvPr id="3" name="Content Placeholder 2"/>
          <p:cNvSpPr>
            <a:spLocks noGrp="1"/>
          </p:cNvSpPr>
          <p:nvPr>
            <p:ph idx="1"/>
          </p:nvPr>
        </p:nvSpPr>
        <p:spPr>
          <a:xfrm>
            <a:off x="1907704" y="1916832"/>
            <a:ext cx="6473727" cy="4680520"/>
          </a:xfrm>
        </p:spPr>
        <p:txBody>
          <a:bodyPr>
            <a:normAutofit/>
          </a:bodyPr>
          <a:lstStyle/>
          <a:p>
            <a:r>
              <a:rPr lang="en-TT" sz="2800" dirty="0" smtClean="0"/>
              <a:t>Formative assessment may be regarded as the broader term and includes both assessment for learning and assessment as learning in self and peer assessment.</a:t>
            </a:r>
          </a:p>
          <a:p>
            <a:r>
              <a:rPr lang="en-TT" sz="2800" dirty="0" smtClean="0"/>
              <a:t>However, </a:t>
            </a:r>
            <a:r>
              <a:rPr lang="en-TT" sz="2800" dirty="0" err="1" smtClean="0"/>
              <a:t>Stiggins</a:t>
            </a:r>
            <a:r>
              <a:rPr lang="en-TT" sz="2800" dirty="0" smtClean="0"/>
              <a:t> considered AFL to be a form of formative assessment</a:t>
            </a:r>
          </a:p>
          <a:p>
            <a:r>
              <a:rPr lang="en-TT" sz="2800" dirty="0" smtClean="0"/>
              <a:t>We will consider the term formative assessment as equivalent to assessment for learning.</a:t>
            </a:r>
            <a:endParaRPr lang="en-GB" sz="2800" dirty="0"/>
          </a:p>
        </p:txBody>
      </p:sp>
    </p:spTree>
    <p:extLst>
      <p:ext uri="{BB962C8B-B14F-4D97-AF65-F5344CB8AC3E}">
        <p14:creationId xmlns:p14="http://schemas.microsoft.com/office/powerpoint/2010/main" val="186817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4">
              <a:lumMod val="40000"/>
              <a:lumOff val="60000"/>
            </a:schemeClr>
          </a:solidFill>
        </p:spPr>
        <p:txBody>
          <a:bodyPr/>
          <a:lstStyle/>
          <a:p>
            <a:pPr algn="ctr"/>
            <a:r>
              <a:rPr lang="en-TT" dirty="0" smtClean="0"/>
              <a:t>Start Now</a:t>
            </a:r>
            <a:endParaRPr lang="en-GB" dirty="0"/>
          </a:p>
        </p:txBody>
      </p:sp>
    </p:spTree>
    <p:extLst>
      <p:ext uri="{BB962C8B-B14F-4D97-AF65-F5344CB8AC3E}">
        <p14:creationId xmlns:p14="http://schemas.microsoft.com/office/powerpoint/2010/main" val="2222750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4784"/>
            <a:ext cx="9144000" cy="4176463"/>
          </a:xfrm>
          <a:prstGeom prst="rect">
            <a:avLst/>
          </a:prstGeom>
        </p:spPr>
      </p:pic>
    </p:spTree>
    <p:extLst>
      <p:ext uri="{BB962C8B-B14F-4D97-AF65-F5344CB8AC3E}">
        <p14:creationId xmlns:p14="http://schemas.microsoft.com/office/powerpoint/2010/main" val="18765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Connecting Performance to FORMATIVE Assessment</a:t>
            </a:r>
            <a:endParaRPr lang="en-GB" dirty="0"/>
          </a:p>
        </p:txBody>
      </p:sp>
      <p:graphicFrame>
        <p:nvGraphicFramePr>
          <p:cNvPr id="4" name="Diagram 3"/>
          <p:cNvGraphicFramePr/>
          <p:nvPr>
            <p:extLst>
              <p:ext uri="{D42A27DB-BD31-4B8C-83A1-F6EECF244321}">
                <p14:modId xmlns:p14="http://schemas.microsoft.com/office/powerpoint/2010/main" val="3881577409"/>
              </p:ext>
            </p:extLst>
          </p:nvPr>
        </p:nvGraphicFramePr>
        <p:xfrm>
          <a:off x="683568" y="1397000"/>
          <a:ext cx="799288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178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Assessment of Learning-</a:t>
            </a:r>
            <a:br>
              <a:rPr lang="en-TT" dirty="0" smtClean="0"/>
            </a:br>
            <a:r>
              <a:rPr lang="en-TT" dirty="0" smtClean="0"/>
              <a:t>Is that what we are doing?</a:t>
            </a:r>
            <a:endParaRPr lang="en-GB" dirty="0"/>
          </a:p>
        </p:txBody>
      </p:sp>
      <p:sp>
        <p:nvSpPr>
          <p:cNvPr id="3" name="Content Placeholder 2"/>
          <p:cNvSpPr>
            <a:spLocks noGrp="1"/>
          </p:cNvSpPr>
          <p:nvPr>
            <p:ph idx="1"/>
          </p:nvPr>
        </p:nvSpPr>
        <p:spPr>
          <a:xfrm>
            <a:off x="539552" y="1600200"/>
            <a:ext cx="8147248" cy="5069160"/>
          </a:xfrm>
          <a:solidFill>
            <a:schemeClr val="tx2">
              <a:lumMod val="10000"/>
              <a:lumOff val="90000"/>
            </a:schemeClr>
          </a:solidFill>
        </p:spPr>
        <p:txBody>
          <a:bodyPr>
            <a:normAutofit/>
          </a:bodyPr>
          <a:lstStyle/>
          <a:p>
            <a:r>
              <a:rPr lang="en-TT" dirty="0"/>
              <a:t>‘Assessment for Learning’ and ‘formative assessment’ are phrases </a:t>
            </a:r>
            <a:r>
              <a:rPr lang="en-TT" dirty="0" smtClean="0"/>
              <a:t>widely </a:t>
            </a:r>
            <a:r>
              <a:rPr lang="en-TT" dirty="0"/>
              <a:t>used </a:t>
            </a:r>
            <a:r>
              <a:rPr lang="en-TT" dirty="0" smtClean="0"/>
              <a:t>in educational </a:t>
            </a:r>
            <a:r>
              <a:rPr lang="en-TT" dirty="0"/>
              <a:t>discourse in the United States, Canada, New Zealand, Australia, the </a:t>
            </a:r>
            <a:r>
              <a:rPr lang="en-TT" dirty="0" smtClean="0"/>
              <a:t>United Kingdom </a:t>
            </a:r>
            <a:r>
              <a:rPr lang="en-TT" dirty="0"/>
              <a:t>and </a:t>
            </a:r>
            <a:r>
              <a:rPr lang="en-TT" dirty="0" smtClean="0"/>
              <a:t>Europe. </a:t>
            </a:r>
            <a:r>
              <a:rPr lang="en-TT" dirty="0"/>
              <a:t>A number of definitions, some originally generated by members </a:t>
            </a:r>
            <a:r>
              <a:rPr lang="en-TT" dirty="0" smtClean="0"/>
              <a:t>of this Conference, </a:t>
            </a:r>
            <a:r>
              <a:rPr lang="en-TT" dirty="0"/>
              <a:t>are often referred to. </a:t>
            </a:r>
            <a:r>
              <a:rPr lang="en-TT" dirty="0">
                <a:solidFill>
                  <a:srgbClr val="FF0000"/>
                </a:solidFill>
              </a:rPr>
              <a:t>However, the ways in which the words are </a:t>
            </a:r>
            <a:r>
              <a:rPr lang="en-TT" dirty="0" smtClean="0">
                <a:solidFill>
                  <a:srgbClr val="FF0000"/>
                </a:solidFill>
              </a:rPr>
              <a:t>interpreted and </a:t>
            </a:r>
            <a:r>
              <a:rPr lang="en-TT" dirty="0">
                <a:solidFill>
                  <a:srgbClr val="FF0000"/>
                </a:solidFill>
              </a:rPr>
              <a:t>made manifest in educational policy and practice often reveal misunderstanding of </a:t>
            </a:r>
            <a:r>
              <a:rPr lang="en-TT" dirty="0" smtClean="0">
                <a:solidFill>
                  <a:srgbClr val="FF0000"/>
                </a:solidFill>
              </a:rPr>
              <a:t>the principles</a:t>
            </a:r>
            <a:r>
              <a:rPr lang="en-TT" dirty="0">
                <a:solidFill>
                  <a:srgbClr val="FF0000"/>
                </a:solidFill>
              </a:rPr>
              <a:t>, and distortion of the practices, that the original ideals sought to promote</a:t>
            </a:r>
            <a:r>
              <a:rPr lang="en-TT" dirty="0"/>
              <a:t>. Some </a:t>
            </a:r>
            <a:r>
              <a:rPr lang="en-TT" dirty="0" smtClean="0"/>
              <a:t>of these </a:t>
            </a:r>
            <a:r>
              <a:rPr lang="en-TT" dirty="0"/>
              <a:t>misunderstandings and challenges derive from residual ambiguity in the definitions</a:t>
            </a:r>
            <a:r>
              <a:rPr lang="en-TT" dirty="0" smtClean="0"/>
              <a:t>.</a:t>
            </a:r>
          </a:p>
          <a:p>
            <a:pPr lvl="1"/>
            <a:r>
              <a:rPr lang="en-TT" b="1" dirty="0"/>
              <a:t>Position Paper on Assessment for </a:t>
            </a:r>
            <a:r>
              <a:rPr lang="en-TT" b="1" dirty="0" smtClean="0"/>
              <a:t>Learning </a:t>
            </a:r>
            <a:r>
              <a:rPr lang="en-GB" b="1" dirty="0" smtClean="0"/>
              <a:t>from the </a:t>
            </a:r>
            <a:r>
              <a:rPr lang="en-TT" b="1" dirty="0" smtClean="0"/>
              <a:t>Third </a:t>
            </a:r>
            <a:r>
              <a:rPr lang="en-TT" b="1" dirty="0"/>
              <a:t>International Conference on Assessment for </a:t>
            </a:r>
            <a:r>
              <a:rPr lang="en-TT" b="1" dirty="0" smtClean="0"/>
              <a:t>Learning Dunedin</a:t>
            </a:r>
            <a:r>
              <a:rPr lang="en-TT" b="1" dirty="0"/>
              <a:t>, New Zealand, March 2009</a:t>
            </a:r>
            <a:endParaRPr lang="en-GB" dirty="0"/>
          </a:p>
        </p:txBody>
      </p:sp>
    </p:spTree>
    <p:extLst>
      <p:ext uri="{BB962C8B-B14F-4D97-AF65-F5344CB8AC3E}">
        <p14:creationId xmlns:p14="http://schemas.microsoft.com/office/powerpoint/2010/main" val="3293714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3456384" cy="6552728"/>
          </a:xfrm>
          <a:solidFill>
            <a:schemeClr val="accent6">
              <a:lumMod val="20000"/>
              <a:lumOff val="80000"/>
            </a:schemeClr>
          </a:solidFill>
        </p:spPr>
        <p:txBody>
          <a:bodyPr>
            <a:noAutofit/>
          </a:bodyPr>
          <a:lstStyle/>
          <a:p>
            <a:r>
              <a:rPr lang="en-TT" sz="1400" dirty="0" smtClean="0"/>
              <a:t>The </a:t>
            </a:r>
            <a:r>
              <a:rPr lang="en-TT" sz="1400" dirty="0"/>
              <a:t>participants pictured in </a:t>
            </a:r>
            <a:r>
              <a:rPr lang="en-TT" sz="1400" dirty="0" smtClean="0"/>
              <a:t>this photograph </a:t>
            </a:r>
            <a:r>
              <a:rPr lang="en-TT" sz="1400" dirty="0"/>
              <a:t>taken on the last day of the conference are (left to right from back to front</a:t>
            </a:r>
            <a:r>
              <a:rPr lang="en-TT" sz="1400" dirty="0" smtClean="0"/>
              <a:t>):</a:t>
            </a:r>
            <a:r>
              <a:rPr lang="en-GB" sz="1400" dirty="0" err="1" smtClean="0"/>
              <a:t>Sandie</a:t>
            </a:r>
            <a:r>
              <a:rPr lang="en-GB" sz="1400" dirty="0" smtClean="0"/>
              <a:t> </a:t>
            </a:r>
            <a:r>
              <a:rPr lang="en-GB" sz="1400" dirty="0"/>
              <a:t>Aitkin, New Zealand; Mary James, England; Mien </a:t>
            </a:r>
            <a:r>
              <a:rPr lang="en-GB" sz="1400" dirty="0" err="1"/>
              <a:t>Seger</a:t>
            </a:r>
            <a:r>
              <a:rPr lang="en-GB" sz="1400" dirty="0"/>
              <a:t>, Netherlands; Lorna </a:t>
            </a:r>
            <a:r>
              <a:rPr lang="en-GB" sz="1400" dirty="0" err="1" smtClean="0"/>
              <a:t>Earl,Canada</a:t>
            </a:r>
            <a:r>
              <a:rPr lang="en-GB" sz="1400" dirty="0"/>
              <a:t>; Susan </a:t>
            </a:r>
            <a:r>
              <a:rPr lang="en-GB" sz="1400" dirty="0" err="1"/>
              <a:t>Brookhart</a:t>
            </a:r>
            <a:r>
              <a:rPr lang="en-GB" sz="1400" dirty="0"/>
              <a:t>, United States; </a:t>
            </a:r>
            <a:r>
              <a:rPr lang="en-GB" sz="1400" dirty="0" err="1"/>
              <a:t>Menucha</a:t>
            </a:r>
            <a:r>
              <a:rPr lang="en-GB" sz="1400" dirty="0"/>
              <a:t> </a:t>
            </a:r>
            <a:r>
              <a:rPr lang="en-GB" sz="1400" dirty="0" err="1"/>
              <a:t>Birenbaum</a:t>
            </a:r>
            <a:r>
              <a:rPr lang="en-GB" sz="1400" dirty="0"/>
              <a:t>, Israel; Carolyn </a:t>
            </a:r>
            <a:r>
              <a:rPr lang="en-GB" sz="1400" dirty="0" smtClean="0"/>
              <a:t>Hutchison,</a:t>
            </a:r>
            <a:r>
              <a:rPr lang="en-TT" sz="1400" dirty="0" smtClean="0"/>
              <a:t>Scotland</a:t>
            </a:r>
            <a:r>
              <a:rPr lang="en-TT" sz="1400" dirty="0"/>
              <a:t>; Ruth Sutton, England; Claire Wyatt-Smith, Australia; Alison Gilmore, </a:t>
            </a:r>
            <a:r>
              <a:rPr lang="en-TT" sz="1400" dirty="0" smtClean="0"/>
              <a:t>New</a:t>
            </a:r>
            <a:r>
              <a:rPr lang="en-GB" sz="1400" dirty="0" smtClean="0"/>
              <a:t>Zealand</a:t>
            </a:r>
            <a:r>
              <a:rPr lang="en-GB" sz="1400" dirty="0"/>
              <a:t>; Lester </a:t>
            </a:r>
            <a:r>
              <a:rPr lang="en-GB" sz="1400" dirty="0" err="1"/>
              <a:t>Flockhart</a:t>
            </a:r>
            <a:r>
              <a:rPr lang="en-GB" sz="1400" dirty="0"/>
              <a:t>, New Zealand; Mary Chamberlain, New Zealand; </a:t>
            </a:r>
            <a:r>
              <a:rPr lang="en-GB" sz="1400" dirty="0" err="1"/>
              <a:t>Filip</a:t>
            </a:r>
            <a:r>
              <a:rPr lang="en-GB" sz="1400" dirty="0"/>
              <a:t> </a:t>
            </a:r>
            <a:r>
              <a:rPr lang="en-GB" sz="1400" dirty="0" err="1" smtClean="0"/>
              <a:t>Dochy</a:t>
            </a:r>
            <a:r>
              <a:rPr lang="en-GB" sz="1400" dirty="0" smtClean="0"/>
              <a:t>, Belgium/Netherlands</a:t>
            </a:r>
            <a:r>
              <a:rPr lang="en-GB" sz="1400" dirty="0"/>
              <a:t>; Jim </a:t>
            </a:r>
            <a:r>
              <a:rPr lang="en-GB" sz="1400" dirty="0" err="1"/>
              <a:t>Popham</a:t>
            </a:r>
            <a:r>
              <a:rPr lang="en-GB" sz="1400" dirty="0"/>
              <a:t>, United States; Royce Sadler, Australia; Frank </a:t>
            </a:r>
            <a:r>
              <a:rPr lang="en-GB" sz="1400" dirty="0" smtClean="0"/>
              <a:t>Philips,</a:t>
            </a:r>
            <a:r>
              <a:rPr lang="en-TT" sz="1400" dirty="0" smtClean="0"/>
              <a:t>United </a:t>
            </a:r>
            <a:r>
              <a:rPr lang="en-TT" sz="1400" dirty="0"/>
              <a:t>States; </a:t>
            </a:r>
            <a:r>
              <a:rPr lang="en-TT" sz="1400" dirty="0" err="1"/>
              <a:t>Dany</a:t>
            </a:r>
            <a:r>
              <a:rPr lang="en-TT" sz="1400" dirty="0"/>
              <a:t> </a:t>
            </a:r>
            <a:r>
              <a:rPr lang="en-TT" sz="1400" dirty="0" err="1"/>
              <a:t>Laveault</a:t>
            </a:r>
            <a:r>
              <a:rPr lang="en-TT" sz="1400" dirty="0"/>
              <a:t>, Canada; Geoff </a:t>
            </a:r>
            <a:r>
              <a:rPr lang="en-TT" sz="1400" dirty="0" err="1"/>
              <a:t>Cainen</a:t>
            </a:r>
            <a:r>
              <a:rPr lang="en-TT" sz="1400" dirty="0"/>
              <a:t>, Canada; Richard Daugherty, </a:t>
            </a:r>
            <a:r>
              <a:rPr lang="en-TT" sz="1400" dirty="0" smtClean="0"/>
              <a:t>Wales;</a:t>
            </a:r>
            <a:r>
              <a:rPr lang="en-GB" sz="1400" dirty="0" smtClean="0"/>
              <a:t>Val </a:t>
            </a:r>
            <a:r>
              <a:rPr lang="en-GB" sz="1400" dirty="0" err="1"/>
              <a:t>Klenowski</a:t>
            </a:r>
            <a:r>
              <a:rPr lang="en-GB" sz="1400" dirty="0"/>
              <a:t>,; Australia; Ann </a:t>
            </a:r>
            <a:r>
              <a:rPr lang="en-GB" sz="1400" dirty="0" err="1"/>
              <a:t>Longston</a:t>
            </a:r>
            <a:r>
              <a:rPr lang="en-GB" sz="1400" dirty="0"/>
              <a:t>, Canada; Jeffrey Smith, New Zealand; </a:t>
            </a:r>
            <a:r>
              <a:rPr lang="en-GB" sz="1400" dirty="0" smtClean="0"/>
              <a:t>Peter</a:t>
            </a:r>
            <a:r>
              <a:rPr lang="en-TT" sz="1400" dirty="0" smtClean="0"/>
              <a:t>Johnston</a:t>
            </a:r>
            <a:r>
              <a:rPr lang="en-TT" sz="1400" dirty="0"/>
              <a:t>, United States; Terry Crooks, New Zealand; Anne Davies, Canada; Gordon </a:t>
            </a:r>
            <a:r>
              <a:rPr lang="en-TT" sz="1400" dirty="0" err="1" smtClean="0"/>
              <a:t>Stobart,England</a:t>
            </a:r>
            <a:r>
              <a:rPr lang="en-TT" sz="1400" dirty="0"/>
              <a:t>; Ken O’Connor, Canada; Rick </a:t>
            </a:r>
            <a:r>
              <a:rPr lang="en-TT" sz="1400" dirty="0" err="1"/>
              <a:t>Stiggins</a:t>
            </a:r>
            <a:r>
              <a:rPr lang="en-TT" sz="1400" dirty="0"/>
              <a:t>, United States; Kari Smith, Norway. </a:t>
            </a:r>
            <a:r>
              <a:rPr lang="en-TT" sz="1400" dirty="0" err="1" smtClean="0"/>
              <a:t>Teammembers</a:t>
            </a:r>
            <a:r>
              <a:rPr lang="en-TT" sz="1400" dirty="0" smtClean="0"/>
              <a:t> </a:t>
            </a:r>
            <a:r>
              <a:rPr lang="en-TT" sz="1400" dirty="0"/>
              <a:t>not in photograph: Linda </a:t>
            </a:r>
            <a:r>
              <a:rPr lang="en-TT" sz="1400" dirty="0" err="1"/>
              <a:t>Allal</a:t>
            </a:r>
            <a:r>
              <a:rPr lang="en-TT" sz="1400" dirty="0"/>
              <a:t>, Switzerland; Linda Darling Hammond, </a:t>
            </a:r>
            <a:r>
              <a:rPr lang="en-TT" sz="1400" dirty="0" smtClean="0"/>
              <a:t>United</a:t>
            </a:r>
            <a:r>
              <a:rPr lang="en-GB" sz="1400" dirty="0" smtClean="0"/>
              <a:t>States</a:t>
            </a:r>
            <a:r>
              <a:rPr lang="en-GB" sz="1400" dirty="0"/>
              <a:t>; John Hattie, New Zealand; Juliette </a:t>
            </a:r>
            <a:r>
              <a:rPr lang="en-GB" sz="1400" dirty="0" err="1"/>
              <a:t>Mendelovits</a:t>
            </a:r>
            <a:r>
              <a:rPr lang="en-GB" sz="1400" dirty="0"/>
              <a:t>, Australia; Lisa Smith, New Zealand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71" y="1340768"/>
            <a:ext cx="52006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928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892479" cy="1371600"/>
          </a:xfrm>
          <a:solidFill>
            <a:schemeClr val="accent4">
              <a:lumMod val="40000"/>
              <a:lumOff val="60000"/>
            </a:schemeClr>
          </a:solidFill>
        </p:spPr>
        <p:txBody>
          <a:bodyPr>
            <a:normAutofit fontScale="90000"/>
          </a:bodyPr>
          <a:lstStyle/>
          <a:p>
            <a:pPr algn="ctr"/>
            <a:r>
              <a:rPr lang="en-TT" b="1" dirty="0" smtClean="0">
                <a:solidFill>
                  <a:srgbClr val="0070C0"/>
                </a:solidFill>
                <a:effectLst>
                  <a:outerShdw blurRad="38100" dist="38100" dir="2700000" algn="tl">
                    <a:srgbClr val="000000">
                      <a:alpha val="43137"/>
                    </a:srgbClr>
                  </a:outerShdw>
                </a:effectLst>
              </a:rPr>
              <a:t>Implementing Formative Assessment Practice in TOBAGO</a:t>
            </a:r>
            <a:endParaRPr lang="en-GB" b="1" dirty="0">
              <a:solidFill>
                <a:srgbClr val="0070C0"/>
              </a:solidFill>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3505612239"/>
              </p:ext>
            </p:extLst>
          </p:nvPr>
        </p:nvGraphicFramePr>
        <p:xfrm>
          <a:off x="539552" y="1340768"/>
          <a:ext cx="8352928"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71800" y="5773906"/>
            <a:ext cx="3960440" cy="369332"/>
          </a:xfrm>
          <a:prstGeom prst="rect">
            <a:avLst/>
          </a:prstGeom>
          <a:solidFill>
            <a:schemeClr val="accent4">
              <a:lumMod val="40000"/>
              <a:lumOff val="60000"/>
            </a:schemeClr>
          </a:solidFill>
        </p:spPr>
        <p:txBody>
          <a:bodyPr wrap="square" rtlCol="0">
            <a:spAutoFit/>
          </a:bodyPr>
          <a:lstStyle/>
          <a:p>
            <a:r>
              <a:rPr lang="en-TT" b="1" dirty="0" smtClean="0">
                <a:solidFill>
                  <a:srgbClr val="C00000"/>
                </a:solidFill>
                <a:effectLst>
                  <a:outerShdw blurRad="38100" dist="38100" dir="2700000" algn="tl">
                    <a:srgbClr val="000000">
                      <a:alpha val="43137"/>
                    </a:srgbClr>
                  </a:outerShdw>
                </a:effectLst>
              </a:rPr>
              <a:t>THE TOBAGO INTERVENTION</a:t>
            </a:r>
            <a:endParaRPr lang="en-GB"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5940152" y="3861048"/>
            <a:ext cx="2952328" cy="369332"/>
          </a:xfrm>
          <a:prstGeom prst="rect">
            <a:avLst/>
          </a:prstGeom>
          <a:solidFill>
            <a:schemeClr val="accent4">
              <a:lumMod val="40000"/>
              <a:lumOff val="60000"/>
            </a:schemeClr>
          </a:solidFill>
          <a:effectLst>
            <a:glow rad="139700">
              <a:schemeClr val="accent5">
                <a:satMod val="175000"/>
                <a:alpha val="40000"/>
              </a:schemeClr>
            </a:glow>
          </a:effectLst>
        </p:spPr>
        <p:txBody>
          <a:bodyPr wrap="square" rtlCol="0">
            <a:spAutoFit/>
          </a:bodyPr>
          <a:lstStyle/>
          <a:p>
            <a:r>
              <a:rPr lang="en-TT" dirty="0" smtClean="0"/>
              <a:t>Day 7: 21</a:t>
            </a:r>
            <a:r>
              <a:rPr lang="en-TT" baseline="30000" dirty="0" smtClean="0"/>
              <a:t>st</a:t>
            </a:r>
            <a:r>
              <a:rPr lang="en-TT" dirty="0" smtClean="0"/>
              <a:t> Century Skills</a:t>
            </a:r>
            <a:endParaRPr lang="en-GB" dirty="0"/>
          </a:p>
        </p:txBody>
      </p:sp>
    </p:spTree>
    <p:extLst>
      <p:ext uri="{BB962C8B-B14F-4D97-AF65-F5344CB8AC3E}">
        <p14:creationId xmlns:p14="http://schemas.microsoft.com/office/powerpoint/2010/main" val="2974176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1520" y="0"/>
            <a:ext cx="8640960" cy="6858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rgbClr val="0070C0"/>
                </a:solidFill>
                <a:effectLst/>
                <a:latin typeface="Times New Roman" pitchFamily="18" charset="0"/>
                <a:cs typeface="Arial" pitchFamily="34" charset="0"/>
              </a:rPr>
              <a:t>Box 3: Four working definitions of formative assessment endorsed by the 2009 position paper on assessment for learning.</a:t>
            </a:r>
            <a:endParaRPr kumimoji="0" lang="en-GB" sz="2000" b="0" i="0" u="none" strike="noStrike" cap="none" normalizeH="0" baseline="0" dirty="0" smtClean="0">
              <a:ln>
                <a:noFill/>
              </a:ln>
              <a:solidFill>
                <a:srgbClr val="0070C0"/>
              </a:solidFill>
              <a:effectLst/>
              <a:latin typeface="Times New Roman" pitchFamily="18" charset="0"/>
              <a:cs typeface="Arial" pitchFamily="34" charset="0"/>
            </a:endParaRPr>
          </a:p>
          <a:p>
            <a:pPr marL="457200" marR="0" lvl="0" indent="-457200" algn="just" defTabSz="914400" rtl="0" eaLnBrk="1" fontAlgn="base" latinLnBrk="0" hangingPunct="1">
              <a:lnSpc>
                <a:spcPct val="100000"/>
              </a:lnSpc>
              <a:spcBef>
                <a:spcPct val="0"/>
              </a:spcBef>
              <a:spcAft>
                <a:spcPct val="0"/>
              </a:spcAft>
              <a:buClrTx/>
              <a:buSzTx/>
              <a:buFontTx/>
              <a:buAutoNum type="arabicPeriod"/>
              <a:tabLst/>
            </a:pPr>
            <a:r>
              <a:rPr kumimoji="0" lang="en-GB"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a:t>
            </a:r>
            <a:r>
              <a:rPr kumimoji="0" lang="en-GB"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Assessment for Learning is the process of seeking and interpreting evidence for use by learners and their teachers to decide where the learners are in their learning, where they need to go and how best to get there’</a:t>
            </a:r>
            <a:r>
              <a:rPr kumimoji="0" lang="en-GB"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 </a:t>
            </a:r>
          </a:p>
          <a:p>
            <a:pPr marR="0" lvl="0" algn="just" defTabSz="914400" rtl="0" eaLnBrk="1" fontAlgn="base" latinLnBrk="0" hangingPunct="1">
              <a:lnSpc>
                <a:spcPct val="100000"/>
              </a:lnSpc>
              <a:spcBef>
                <a:spcPct val="0"/>
              </a:spcBef>
              <a:spcAft>
                <a:spcPct val="0"/>
              </a:spcAft>
              <a:buClrTx/>
              <a:buSzTx/>
              <a:tabLst/>
            </a:pPr>
            <a:r>
              <a:rPr lang="en-GB" sz="2000" b="1" dirty="0">
                <a:solidFill>
                  <a:srgbClr val="FF0000"/>
                </a:solidFill>
                <a:effectLst>
                  <a:outerShdw blurRad="38100" dist="38100" dir="2700000" algn="tl">
                    <a:srgbClr val="000000">
                      <a:alpha val="43137"/>
                    </a:srgbClr>
                  </a:outerShdw>
                </a:effectLst>
                <a:latin typeface="Times New Roman" pitchFamily="18" charset="0"/>
                <a:cs typeface="Arial" pitchFamily="34" charset="0"/>
              </a:rPr>
              <a:t>	</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Assessment Reform Group (2002) </a:t>
            </a:r>
          </a:p>
          <a:p>
            <a:pPr marL="457200" marR="0" lvl="0" indent="-457200" algn="just" defTabSz="914400" rtl="0" eaLnBrk="1" fontAlgn="base" latinLnBrk="0" hangingPunct="1">
              <a:lnSpc>
                <a:spcPct val="100000"/>
              </a:lnSpc>
              <a:spcBef>
                <a:spcPct val="0"/>
              </a:spcBef>
              <a:spcAft>
                <a:spcPct val="0"/>
              </a:spcAft>
              <a:buClrTx/>
              <a:buSzTx/>
              <a:buFontTx/>
              <a:buAutoNum type="arabicPeriod" startAt="2"/>
              <a:tabLst/>
            </a:pPr>
            <a:r>
              <a:rPr kumimoji="0" lang="en-GB"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‘Practice in a classroom is formative to the extent that evidence about student achievement is elicited, interpreted, and used by teachers, learners, or their peers, to make decisions about the next steps in instruction that are likely to be better, or better founded, than the decisions they would have taken in the absence of the evidence that was elicited’</a:t>
            </a:r>
            <a:r>
              <a:rPr kumimoji="0" lang="en-GB"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 </a:t>
            </a:r>
          </a:p>
          <a:p>
            <a:pPr marR="0" lvl="0" algn="just" defTabSz="914400" rtl="0" eaLnBrk="1" fontAlgn="base" latinLnBrk="0" hangingPunct="1">
              <a:lnSpc>
                <a:spcPct val="100000"/>
              </a:lnSpc>
              <a:spcBef>
                <a:spcPct val="0"/>
              </a:spcBef>
              <a:spcAft>
                <a:spcPct val="0"/>
              </a:spcAft>
              <a:buClrTx/>
              <a:buSzTx/>
              <a:tabLst/>
            </a:pPr>
            <a:r>
              <a:rPr lang="en-GB" sz="2000" b="1" dirty="0">
                <a:solidFill>
                  <a:srgbClr val="FF0000"/>
                </a:solidFill>
                <a:effectLst>
                  <a:outerShdw blurRad="38100" dist="38100" dir="2700000" algn="tl">
                    <a:srgbClr val="000000">
                      <a:alpha val="43137"/>
                    </a:srgbClr>
                  </a:outerShdw>
                </a:effectLst>
                <a:latin typeface="Times New Roman" pitchFamily="18" charset="0"/>
                <a:cs typeface="Arial" pitchFamily="34" charset="0"/>
              </a:rPr>
              <a:t>	</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Black &amp; </a:t>
            </a:r>
            <a:r>
              <a:rPr kumimoji="0" lang="en-GB" sz="2000" b="0" i="0" u="none" strike="noStrike" cap="none" normalizeH="0" baseline="0" dirty="0" err="1" smtClean="0">
                <a:ln>
                  <a:noFill/>
                </a:ln>
                <a:solidFill>
                  <a:schemeClr val="tx1"/>
                </a:solidFill>
                <a:effectLst/>
                <a:latin typeface="Times New Roman" pitchFamily="18" charset="0"/>
                <a:cs typeface="Arial" pitchFamily="34" charset="0"/>
              </a:rPr>
              <a:t>Wiliam</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 (2009).</a:t>
            </a:r>
          </a:p>
          <a:p>
            <a:pPr marL="457200" marR="0" lvl="0" indent="-457200" algn="just" defTabSz="914400" rtl="0" eaLnBrk="1" fontAlgn="base" latinLnBrk="0" hangingPunct="1">
              <a:lnSpc>
                <a:spcPct val="100000"/>
              </a:lnSpc>
              <a:spcBef>
                <a:spcPct val="0"/>
              </a:spcBef>
              <a:spcAft>
                <a:spcPct val="0"/>
              </a:spcAft>
              <a:buClrTx/>
              <a:buSzTx/>
              <a:buFontTx/>
              <a:buAutoNum type="arabicPeriod" startAt="3"/>
              <a:tabLst/>
            </a:pPr>
            <a:r>
              <a:rPr kumimoji="0" lang="en-GB"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‘Formative assessment is a process used by teachers and students during instruction that provides feedback to adjust </a:t>
            </a:r>
            <a:r>
              <a:rPr kumimoji="0" lang="en-GB" sz="2000" b="1" i="1"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ongoing</a:t>
            </a:r>
            <a:r>
              <a:rPr kumimoji="0" lang="en-GB"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 teaching and learning to improve students’ achievement of intended instructional outcomes.’</a:t>
            </a:r>
            <a:r>
              <a:rPr kumimoji="0" lang="en-GB"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 </a:t>
            </a:r>
          </a:p>
          <a:p>
            <a:pPr marR="0" lvl="0" algn="just" defTabSz="914400" rtl="0" eaLnBrk="1" fontAlgn="base" latinLnBrk="0" hangingPunct="1">
              <a:lnSpc>
                <a:spcPct val="100000"/>
              </a:lnSpc>
              <a:spcBef>
                <a:spcPct val="0"/>
              </a:spcBef>
              <a:spcAft>
                <a:spcPct val="0"/>
              </a:spcAft>
              <a:buClrTx/>
              <a:buSzTx/>
              <a:tabLst/>
            </a:pPr>
            <a:r>
              <a:rPr lang="en-GB" sz="2000" b="1" dirty="0">
                <a:solidFill>
                  <a:srgbClr val="FF0000"/>
                </a:solidFill>
                <a:effectLst>
                  <a:outerShdw blurRad="38100" dist="38100" dir="2700000" algn="tl">
                    <a:srgbClr val="000000">
                      <a:alpha val="43137"/>
                    </a:srgbClr>
                  </a:outerShdw>
                </a:effectLst>
                <a:latin typeface="Times New Roman" pitchFamily="18" charset="0"/>
                <a:cs typeface="Arial" pitchFamily="34" charset="0"/>
              </a:rPr>
              <a:t>	</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McManus (2008).  </a:t>
            </a:r>
          </a:p>
          <a:p>
            <a:pPr marL="457200" marR="0" lvl="0" indent="-457200" algn="just" defTabSz="914400" rtl="0" eaLnBrk="1" fontAlgn="base" latinLnBrk="0" hangingPunct="1">
              <a:lnSpc>
                <a:spcPct val="100000"/>
              </a:lnSpc>
              <a:spcBef>
                <a:spcPct val="0"/>
              </a:spcBef>
              <a:buClrTx/>
              <a:buSzTx/>
              <a:buFontTx/>
              <a:buAutoNum type="arabicPeriod" startAt="4"/>
              <a:tabLst/>
            </a:pPr>
            <a:r>
              <a:rPr kumimoji="0" lang="en-GB"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a:t>
            </a:r>
            <a:r>
              <a:rPr kumimoji="0" lang="en-GB"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Formative assessment is a planned process in which assessment-elicited evidence of students’ status is used by teachers to adjust their </a:t>
            </a:r>
            <a:r>
              <a:rPr kumimoji="0" lang="en-GB" sz="2000" b="1" i="1"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ongoing</a:t>
            </a:r>
            <a:r>
              <a:rPr kumimoji="0" lang="en-GB"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 instructional procedures or by students to adjust their current learning tactics.’</a:t>
            </a:r>
            <a:r>
              <a:rPr kumimoji="0" lang="en-GB"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Arial" pitchFamily="34" charset="0"/>
              </a:rPr>
              <a:t> </a:t>
            </a:r>
          </a:p>
          <a:p>
            <a:pPr lvl="1" algn="just" fontAlgn="base">
              <a:spcBef>
                <a:spcPct val="0"/>
              </a:spcBef>
            </a:pPr>
            <a:r>
              <a:rPr kumimoji="0" lang="en-GB" sz="2000" b="0" i="0" u="none" strike="noStrike" cap="none" normalizeH="0" baseline="0" dirty="0" err="1" smtClean="0">
                <a:ln>
                  <a:noFill/>
                </a:ln>
                <a:solidFill>
                  <a:schemeClr val="tx1"/>
                </a:solidFill>
                <a:effectLst/>
                <a:latin typeface="Times New Roman" pitchFamily="18" charset="0"/>
                <a:cs typeface="Arial" pitchFamily="34" charset="0"/>
              </a:rPr>
              <a:t>Popham</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 (2008).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62761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984648"/>
          </a:xfrm>
        </p:spPr>
        <p:txBody>
          <a:bodyPr>
            <a:normAutofit fontScale="90000"/>
          </a:bodyPr>
          <a:lstStyle/>
          <a:p>
            <a:pPr algn="ctr"/>
            <a:r>
              <a:rPr lang="en-TT" b="1" dirty="0" smtClean="0">
                <a:solidFill>
                  <a:schemeClr val="accent6">
                    <a:lumMod val="60000"/>
                    <a:lumOff val="40000"/>
                  </a:schemeClr>
                </a:solidFill>
                <a:effectLst>
                  <a:outerShdw blurRad="38100" dist="38100" dir="2700000" algn="tl">
                    <a:srgbClr val="000000">
                      <a:alpha val="43137"/>
                    </a:srgbClr>
                  </a:outerShdw>
                </a:effectLst>
              </a:rPr>
              <a:t>A moment of reflection</a:t>
            </a:r>
            <a:r>
              <a:rPr lang="en-TT" dirty="0" smtClean="0"/>
              <a:t/>
            </a:r>
            <a:br>
              <a:rPr lang="en-TT" dirty="0" smtClean="0"/>
            </a:br>
            <a:r>
              <a:rPr lang="en-TT" dirty="0" smtClean="0"/>
              <a:t>Discuss Each Definition and its Implications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905000"/>
            <a:ext cx="5328592" cy="4824536"/>
          </a:xfrm>
          <a:prstGeom prst="rect">
            <a:avLst/>
          </a:prstGeom>
        </p:spPr>
      </p:pic>
    </p:spTree>
    <p:extLst>
      <p:ext uri="{BB962C8B-B14F-4D97-AF65-F5344CB8AC3E}">
        <p14:creationId xmlns:p14="http://schemas.microsoft.com/office/powerpoint/2010/main" val="1200577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836713"/>
            <a:ext cx="8147344" cy="549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664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2704728"/>
          </a:xfrm>
        </p:spPr>
        <p:txBody>
          <a:bodyPr>
            <a:normAutofit/>
          </a:bodyPr>
          <a:lstStyle/>
          <a:p>
            <a:pPr algn="ctr"/>
            <a:r>
              <a:rPr lang="en-TT" dirty="0" smtClean="0"/>
              <a:t>Models of Formative Assessment</a:t>
            </a:r>
            <a:endParaRPr lang="en-GB" dirty="0"/>
          </a:p>
        </p:txBody>
      </p:sp>
    </p:spTree>
    <p:extLst>
      <p:ext uri="{BB962C8B-B14F-4D97-AF65-F5344CB8AC3E}">
        <p14:creationId xmlns:p14="http://schemas.microsoft.com/office/powerpoint/2010/main" val="1506747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817297" cy="832520"/>
          </a:xfrm>
          <a:solidFill>
            <a:schemeClr val="tx2">
              <a:lumMod val="25000"/>
              <a:lumOff val="75000"/>
            </a:schemeClr>
          </a:solidFill>
        </p:spPr>
        <p:txBody>
          <a:bodyPr>
            <a:normAutofit fontScale="90000"/>
          </a:bodyPr>
          <a:lstStyle/>
          <a:p>
            <a:r>
              <a:rPr lang="en-TT" dirty="0" smtClean="0"/>
              <a:t>A theory of formative assessment</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63" y="1196752"/>
            <a:ext cx="8649601" cy="5544616"/>
          </a:xfrm>
        </p:spPr>
      </p:pic>
    </p:spTree>
    <p:extLst>
      <p:ext uri="{BB962C8B-B14F-4D97-AF65-F5344CB8AC3E}">
        <p14:creationId xmlns:p14="http://schemas.microsoft.com/office/powerpoint/2010/main" val="404126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120552"/>
          </a:xfrm>
        </p:spPr>
        <p:txBody>
          <a:bodyPr/>
          <a:lstStyle/>
          <a:p>
            <a:r>
              <a:rPr lang="en-TT" dirty="0" smtClean="0"/>
              <a:t>7 Step Model</a:t>
            </a:r>
            <a:endParaRPr lang="en-GB" dirty="0"/>
          </a:p>
        </p:txBody>
      </p:sp>
      <p:sp>
        <p:nvSpPr>
          <p:cNvPr id="3" name="Content Placeholder 2"/>
          <p:cNvSpPr>
            <a:spLocks noGrp="1"/>
          </p:cNvSpPr>
          <p:nvPr>
            <p:ph idx="1"/>
          </p:nvPr>
        </p:nvSpPr>
        <p:spPr>
          <a:xfrm>
            <a:off x="1763688" y="1196752"/>
            <a:ext cx="6923112" cy="5544616"/>
          </a:xfrm>
        </p:spPr>
        <p:txBody>
          <a:bodyPr>
            <a:normAutofit fontScale="85000" lnSpcReduction="20000"/>
          </a:bodyPr>
          <a:lstStyle/>
          <a:p>
            <a:pPr>
              <a:spcBef>
                <a:spcPts val="0"/>
              </a:spcBef>
            </a:pPr>
            <a:r>
              <a:rPr lang="en-GB" sz="3400" b="1" dirty="0">
                <a:solidFill>
                  <a:srgbClr val="C00000"/>
                </a:solidFill>
              </a:rPr>
              <a:t>Where am I Going?</a:t>
            </a:r>
            <a:endParaRPr lang="en-GB" sz="3400" dirty="0">
              <a:solidFill>
                <a:srgbClr val="C00000"/>
              </a:solidFill>
            </a:endParaRPr>
          </a:p>
          <a:p>
            <a:pPr marL="0" indent="0">
              <a:spcBef>
                <a:spcPts val="0"/>
              </a:spcBef>
              <a:buNone/>
            </a:pPr>
            <a:r>
              <a:rPr lang="en-GB" sz="3400" dirty="0"/>
              <a:t>1. Provide students with a clear and understandable vision of the learning target.</a:t>
            </a:r>
          </a:p>
          <a:p>
            <a:pPr marL="0" indent="0">
              <a:spcBef>
                <a:spcPts val="0"/>
              </a:spcBef>
              <a:buNone/>
            </a:pPr>
            <a:r>
              <a:rPr lang="en-GB" sz="3400" dirty="0"/>
              <a:t>2. Use examples and models of strong and weak work.</a:t>
            </a:r>
          </a:p>
          <a:p>
            <a:pPr>
              <a:spcBef>
                <a:spcPts val="0"/>
              </a:spcBef>
            </a:pPr>
            <a:r>
              <a:rPr lang="en-GB" sz="3400" b="1" dirty="0">
                <a:solidFill>
                  <a:srgbClr val="C00000"/>
                </a:solidFill>
              </a:rPr>
              <a:t>Where am I Now?</a:t>
            </a:r>
            <a:endParaRPr lang="en-GB" sz="3400" dirty="0">
              <a:solidFill>
                <a:srgbClr val="C00000"/>
              </a:solidFill>
            </a:endParaRPr>
          </a:p>
          <a:p>
            <a:pPr marL="0" indent="0">
              <a:spcBef>
                <a:spcPts val="0"/>
              </a:spcBef>
              <a:buNone/>
            </a:pPr>
            <a:r>
              <a:rPr lang="en-GB" sz="3400" dirty="0"/>
              <a:t>3. Offer regular descriptive feedback.</a:t>
            </a:r>
          </a:p>
          <a:p>
            <a:pPr marL="0" indent="0">
              <a:spcBef>
                <a:spcPts val="0"/>
              </a:spcBef>
              <a:buNone/>
            </a:pPr>
            <a:r>
              <a:rPr lang="en-GB" sz="3400" dirty="0"/>
              <a:t>4. Teach students to self assess and set goals.</a:t>
            </a:r>
          </a:p>
          <a:p>
            <a:pPr>
              <a:spcBef>
                <a:spcPts val="0"/>
              </a:spcBef>
            </a:pPr>
            <a:r>
              <a:rPr lang="en-GB" sz="3400" b="1" dirty="0">
                <a:solidFill>
                  <a:srgbClr val="C00000"/>
                </a:solidFill>
              </a:rPr>
              <a:t>How Can I Close the Gap?</a:t>
            </a:r>
            <a:endParaRPr lang="en-GB" sz="3400" dirty="0">
              <a:solidFill>
                <a:srgbClr val="C00000"/>
              </a:solidFill>
            </a:endParaRPr>
          </a:p>
          <a:p>
            <a:pPr marL="0" indent="0">
              <a:spcBef>
                <a:spcPts val="0"/>
              </a:spcBef>
              <a:buNone/>
            </a:pPr>
            <a:r>
              <a:rPr lang="en-GB" sz="3400" dirty="0"/>
              <a:t>5. Design lessons to focus on one learning target or aspect of quality at a time.</a:t>
            </a:r>
          </a:p>
          <a:p>
            <a:pPr marL="0" indent="0">
              <a:spcBef>
                <a:spcPts val="0"/>
              </a:spcBef>
              <a:buNone/>
            </a:pPr>
            <a:r>
              <a:rPr lang="en-GB" sz="3400" dirty="0"/>
              <a:t>6. Teach students focused revision.</a:t>
            </a:r>
          </a:p>
          <a:p>
            <a:pPr marL="0" indent="0">
              <a:spcBef>
                <a:spcPts val="0"/>
              </a:spcBef>
              <a:buNone/>
            </a:pPr>
            <a:r>
              <a:rPr lang="en-GB" sz="3400" dirty="0"/>
              <a:t>7. Engage students in self-reflection and let them keep track of and share their learning.</a:t>
            </a:r>
          </a:p>
          <a:p>
            <a:endParaRPr lang="en-GB" dirty="0"/>
          </a:p>
        </p:txBody>
      </p:sp>
    </p:spTree>
    <p:extLst>
      <p:ext uri="{BB962C8B-B14F-4D97-AF65-F5344CB8AC3E}">
        <p14:creationId xmlns:p14="http://schemas.microsoft.com/office/powerpoint/2010/main" val="318977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72008"/>
            <a:ext cx="9036496"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796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Tuttle (2009)</a:t>
            </a:r>
            <a:endParaRPr lang="en-GB" dirty="0"/>
          </a:p>
        </p:txBody>
      </p:sp>
      <p:sp>
        <p:nvSpPr>
          <p:cNvPr id="3" name="Content Placeholder 2"/>
          <p:cNvSpPr>
            <a:spLocks noGrp="1"/>
          </p:cNvSpPr>
          <p:nvPr>
            <p:ph idx="1"/>
          </p:nvPr>
        </p:nvSpPr>
        <p:spPr>
          <a:xfrm>
            <a:off x="1331640" y="1268760"/>
            <a:ext cx="7355160" cy="5400600"/>
          </a:xfrm>
        </p:spPr>
        <p:txBody>
          <a:bodyPr>
            <a:normAutofit fontScale="70000" lnSpcReduction="20000"/>
          </a:bodyPr>
          <a:lstStyle/>
          <a:p>
            <a:pPr marL="514350" lvl="0" indent="-514350">
              <a:spcBef>
                <a:spcPts val="0"/>
              </a:spcBef>
              <a:buFont typeface="+mj-lt"/>
              <a:buAutoNum type="arabicParenR"/>
            </a:pPr>
            <a:r>
              <a:rPr lang="en-GB" sz="3400" b="1" dirty="0"/>
              <a:t>Pre-assessing students</a:t>
            </a:r>
            <a:endParaRPr lang="en-GB" sz="3400" dirty="0"/>
          </a:p>
          <a:p>
            <a:pPr marL="514350" lvl="0" indent="-514350">
              <a:spcBef>
                <a:spcPts val="0"/>
              </a:spcBef>
              <a:buFont typeface="+mj-lt"/>
              <a:buAutoNum type="arabicParenR"/>
            </a:pPr>
            <a:r>
              <a:rPr lang="en-GB" sz="3400" b="1" dirty="0"/>
              <a:t>Sharing learning goals with students</a:t>
            </a:r>
            <a:endParaRPr lang="en-GB" sz="3400" dirty="0"/>
          </a:p>
          <a:p>
            <a:pPr marL="514350" lvl="0" indent="-514350">
              <a:spcBef>
                <a:spcPts val="0"/>
              </a:spcBef>
              <a:buFont typeface="+mj-lt"/>
              <a:buAutoNum type="arabicParenR"/>
            </a:pPr>
            <a:r>
              <a:rPr lang="en-GB" sz="3400" b="1" dirty="0"/>
              <a:t>Sharing or co-creating of learning criteria with students</a:t>
            </a:r>
            <a:endParaRPr lang="en-GB" sz="3400" dirty="0"/>
          </a:p>
          <a:p>
            <a:pPr marL="514350" lvl="0" indent="-514350">
              <a:spcBef>
                <a:spcPts val="0"/>
              </a:spcBef>
              <a:buFont typeface="+mj-lt"/>
              <a:buAutoNum type="arabicParenR"/>
            </a:pPr>
            <a:r>
              <a:rPr lang="en-GB" sz="3400" b="1" dirty="0"/>
              <a:t>Employing quality classroom discourse and questioning</a:t>
            </a:r>
            <a:endParaRPr lang="en-GB" sz="3400" dirty="0"/>
          </a:p>
          <a:p>
            <a:pPr marL="514350" lvl="0" indent="-514350">
              <a:spcBef>
                <a:spcPts val="0"/>
              </a:spcBef>
              <a:buFont typeface="+mj-lt"/>
              <a:buAutoNum type="arabicParenR"/>
            </a:pPr>
            <a:r>
              <a:rPr lang="en-GB" sz="3400" b="1" dirty="0"/>
              <a:t>Using rich and challenging tasks that elicit students’ responses</a:t>
            </a:r>
            <a:endParaRPr lang="en-GB" sz="3400" dirty="0"/>
          </a:p>
          <a:p>
            <a:pPr marL="514350" lvl="0" indent="-514350">
              <a:spcBef>
                <a:spcPts val="0"/>
              </a:spcBef>
              <a:buFont typeface="+mj-lt"/>
              <a:buAutoNum type="arabicParenR"/>
            </a:pPr>
            <a:r>
              <a:rPr lang="en-GB" sz="3400" b="1" dirty="0"/>
              <a:t>Identifying the gap between where the students are now and the desired standard goal</a:t>
            </a:r>
            <a:endParaRPr lang="en-GB" sz="3400" dirty="0"/>
          </a:p>
          <a:p>
            <a:pPr marL="514350" lvl="0" indent="-514350">
              <a:spcBef>
                <a:spcPts val="0"/>
              </a:spcBef>
              <a:buFont typeface="+mj-lt"/>
              <a:buAutoNum type="arabicParenR"/>
            </a:pPr>
            <a:r>
              <a:rPr lang="en-GB" sz="3400" b="1" dirty="0"/>
              <a:t>Providing feedback that helps students identify how to improve</a:t>
            </a:r>
            <a:endParaRPr lang="en-GB" sz="3400" dirty="0"/>
          </a:p>
          <a:p>
            <a:pPr marL="514350" lvl="0" indent="-514350">
              <a:spcBef>
                <a:spcPts val="0"/>
              </a:spcBef>
              <a:buFont typeface="+mj-lt"/>
              <a:buAutoNum type="arabicParenR"/>
            </a:pPr>
            <a:r>
              <a:rPr lang="en-GB" sz="3400" b="1" dirty="0"/>
              <a:t>Using self-assessment and peer assessment</a:t>
            </a:r>
            <a:endParaRPr lang="en-GB" sz="3400" dirty="0"/>
          </a:p>
          <a:p>
            <a:pPr marL="514350" lvl="0" indent="-514350">
              <a:spcBef>
                <a:spcPts val="0"/>
              </a:spcBef>
              <a:buFont typeface="+mj-lt"/>
              <a:buAutoNum type="arabicParenR"/>
            </a:pPr>
            <a:r>
              <a:rPr lang="en-GB" sz="3400" b="1" dirty="0"/>
              <a:t>Providing students with opportunities to close the gap between current and desired performance</a:t>
            </a:r>
            <a:endParaRPr lang="en-GB" sz="3400" dirty="0"/>
          </a:p>
          <a:p>
            <a:pPr marL="514350" lvl="0" indent="-514350">
              <a:spcBef>
                <a:spcPts val="0"/>
              </a:spcBef>
              <a:buFont typeface="+mj-lt"/>
              <a:buAutoNum type="arabicParenR"/>
            </a:pPr>
            <a:r>
              <a:rPr lang="en-GB" sz="3400" b="1" dirty="0"/>
              <a:t>Celebrating learning progressions</a:t>
            </a:r>
            <a:endParaRPr lang="en-GB" sz="3400" dirty="0"/>
          </a:p>
          <a:p>
            <a:pPr>
              <a:spcBef>
                <a:spcPts val="0"/>
              </a:spcBef>
            </a:pPr>
            <a:endParaRPr lang="en-GB" dirty="0"/>
          </a:p>
        </p:txBody>
      </p:sp>
    </p:spTree>
    <p:extLst>
      <p:ext uri="{BB962C8B-B14F-4D97-AF65-F5344CB8AC3E}">
        <p14:creationId xmlns:p14="http://schemas.microsoft.com/office/powerpoint/2010/main" val="992099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Chunk-</a:t>
            </a:r>
            <a:br>
              <a:rPr lang="en-US" dirty="0" smtClean="0"/>
            </a:br>
            <a:r>
              <a:rPr lang="en-US" sz="3100" b="1" dirty="0" smtClean="0">
                <a:solidFill>
                  <a:srgbClr val="FF0000"/>
                </a:solidFill>
              </a:rPr>
              <a:t>Insects are important in the ecosystem</a:t>
            </a:r>
            <a:endParaRPr lang="en-US" sz="3100" b="1" dirty="0">
              <a:solidFill>
                <a:srgbClr val="FF0000"/>
              </a:solidFill>
            </a:endParaRPr>
          </a:p>
        </p:txBody>
      </p:sp>
      <p:sp>
        <p:nvSpPr>
          <p:cNvPr id="3" name="Content Placeholder 2"/>
          <p:cNvSpPr>
            <a:spLocks noGrp="1"/>
          </p:cNvSpPr>
          <p:nvPr>
            <p:ph idx="1"/>
          </p:nvPr>
        </p:nvSpPr>
        <p:spPr>
          <a:xfrm>
            <a:off x="1763688" y="1340768"/>
            <a:ext cx="6912768" cy="5328592"/>
          </a:xfrm>
          <a:solidFill>
            <a:schemeClr val="tx2">
              <a:lumMod val="10000"/>
              <a:lumOff val="90000"/>
            </a:schemeClr>
          </a:solidFill>
        </p:spPr>
        <p:txBody>
          <a:bodyPr>
            <a:normAutofit fontScale="92500" lnSpcReduction="10000"/>
          </a:bodyPr>
          <a:lstStyle/>
          <a:p>
            <a:pPr marL="457200" indent="-457200">
              <a:buFont typeface="+mj-lt"/>
              <a:buAutoNum type="arabicParenR"/>
            </a:pPr>
            <a:r>
              <a:rPr lang="en-US" dirty="0" smtClean="0"/>
              <a:t>Share Learning Intentions/ Assess what students know in discussion</a:t>
            </a:r>
          </a:p>
          <a:p>
            <a:pPr marL="457200" indent="-457200">
              <a:buFont typeface="+mj-lt"/>
              <a:buAutoNum type="arabicParenR"/>
            </a:pPr>
            <a:r>
              <a:rPr lang="en-US" dirty="0" smtClean="0"/>
              <a:t>Co-construct rubric on Field Trip/Observation Journal/Exhibition</a:t>
            </a:r>
          </a:p>
          <a:p>
            <a:pPr marL="457200" indent="-457200">
              <a:buFont typeface="+mj-lt"/>
              <a:buAutoNum type="arabicParenR"/>
            </a:pPr>
            <a:r>
              <a:rPr lang="en-US" dirty="0" smtClean="0"/>
              <a:t>Discuss what an insect is</a:t>
            </a:r>
          </a:p>
          <a:p>
            <a:pPr marL="457200" indent="-457200">
              <a:buFont typeface="+mj-lt"/>
              <a:buAutoNum type="arabicParenR"/>
            </a:pPr>
            <a:r>
              <a:rPr lang="en-US" dirty="0" smtClean="0"/>
              <a:t>Discuss the variety of insects in </a:t>
            </a:r>
            <a:r>
              <a:rPr lang="en-US" dirty="0"/>
              <a:t>different </a:t>
            </a:r>
            <a:r>
              <a:rPr lang="en-US" dirty="0" smtClean="0"/>
              <a:t>habitats/Watch Video</a:t>
            </a:r>
          </a:p>
          <a:p>
            <a:pPr marL="457200" indent="-457200">
              <a:buFont typeface="+mj-lt"/>
              <a:buAutoNum type="arabicParenR"/>
            </a:pPr>
            <a:r>
              <a:rPr lang="en-US" dirty="0" smtClean="0"/>
              <a:t>Discuss adaptability of insects/Insects living with us (in human homes)</a:t>
            </a:r>
          </a:p>
          <a:p>
            <a:pPr marL="457200" indent="-457200">
              <a:buFont typeface="+mj-lt"/>
              <a:buAutoNum type="arabicParenR"/>
            </a:pPr>
            <a:r>
              <a:rPr lang="en-US" dirty="0" smtClean="0"/>
              <a:t>Participate in Field Trip-Assignment</a:t>
            </a:r>
          </a:p>
          <a:p>
            <a:pPr marL="457200" indent="-457200">
              <a:buFont typeface="+mj-lt"/>
              <a:buAutoNum type="arabicParenR"/>
            </a:pPr>
            <a:r>
              <a:rPr lang="en-US" dirty="0" smtClean="0"/>
              <a:t>Choose insect to study in Detail-Exhibition</a:t>
            </a:r>
          </a:p>
          <a:p>
            <a:pPr marL="457200" indent="-457200">
              <a:buFont typeface="+mj-lt"/>
              <a:buAutoNum type="arabicParenR"/>
            </a:pPr>
            <a:r>
              <a:rPr lang="en-US" dirty="0" smtClean="0"/>
              <a:t>Present Journals/Celebrate Progression</a:t>
            </a:r>
          </a:p>
          <a:p>
            <a:endParaRPr lang="en-US" dirty="0" smtClean="0"/>
          </a:p>
          <a:p>
            <a:endParaRPr lang="en-US" dirty="0"/>
          </a:p>
        </p:txBody>
      </p:sp>
    </p:spTree>
    <p:extLst>
      <p:ext uri="{BB962C8B-B14F-4D97-AF65-F5344CB8AC3E}">
        <p14:creationId xmlns:p14="http://schemas.microsoft.com/office/powerpoint/2010/main" val="3596784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51520" y="116632"/>
            <a:ext cx="8640960" cy="6741368"/>
          </a:xfrm>
          <a:prstGeom prst="rect">
            <a:avLst/>
          </a:prstGeom>
          <a:noFill/>
          <a:ln w="9525">
            <a:noFill/>
            <a:miter lim="800000"/>
            <a:headEnd/>
            <a:tailEnd/>
          </a:ln>
        </p:spPr>
      </p:pic>
    </p:spTree>
    <p:extLst>
      <p:ext uri="{BB962C8B-B14F-4D97-AF65-F5344CB8AC3E}">
        <p14:creationId xmlns:p14="http://schemas.microsoft.com/office/powerpoint/2010/main" val="133634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much?</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721" y="1988840"/>
            <a:ext cx="7277931" cy="3960440"/>
          </a:xfrm>
          <a:prstGeom prst="rect">
            <a:avLst/>
          </a:prstGeom>
        </p:spPr>
      </p:pic>
    </p:spTree>
    <p:extLst>
      <p:ext uri="{BB962C8B-B14F-4D97-AF65-F5344CB8AC3E}">
        <p14:creationId xmlns:p14="http://schemas.microsoft.com/office/powerpoint/2010/main" val="2151600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Learning Progressions?</a:t>
            </a:r>
            <a:endParaRPr lang="en-US" dirty="0"/>
          </a:p>
        </p:txBody>
      </p:sp>
      <p:sp>
        <p:nvSpPr>
          <p:cNvPr id="3" name="Content Placeholder 2"/>
          <p:cNvSpPr>
            <a:spLocks noGrp="1"/>
          </p:cNvSpPr>
          <p:nvPr>
            <p:ph idx="1"/>
          </p:nvPr>
        </p:nvSpPr>
        <p:spPr>
          <a:xfrm>
            <a:off x="1691680" y="1556792"/>
            <a:ext cx="6995120" cy="5184576"/>
          </a:xfrm>
        </p:spPr>
        <p:txBody>
          <a:bodyPr>
            <a:normAutofit/>
          </a:bodyPr>
          <a:lstStyle/>
          <a:p>
            <a:r>
              <a:rPr lang="en-US" sz="2400" dirty="0"/>
              <a:t>Learning progressions </a:t>
            </a:r>
            <a:endParaRPr lang="en-US" sz="2400" dirty="0" smtClean="0"/>
          </a:p>
          <a:p>
            <a:pPr lvl="1"/>
            <a:r>
              <a:rPr lang="en-US" sz="2400" dirty="0" smtClean="0"/>
              <a:t>describe in words </a:t>
            </a:r>
            <a:r>
              <a:rPr lang="en-US" sz="2400" dirty="0"/>
              <a:t>and examples what it </a:t>
            </a:r>
            <a:r>
              <a:rPr lang="en-US" sz="2400" dirty="0" smtClean="0"/>
              <a:t>means to </a:t>
            </a:r>
            <a:r>
              <a:rPr lang="en-US" sz="2400" u="sng" dirty="0"/>
              <a:t>move over time </a:t>
            </a:r>
            <a:r>
              <a:rPr lang="en-US" sz="2400" dirty="0"/>
              <a:t>toward </a:t>
            </a:r>
            <a:r>
              <a:rPr lang="en-US" sz="2400" dirty="0" smtClean="0"/>
              <a:t>more expert understanding of some big idea or topic. </a:t>
            </a:r>
          </a:p>
          <a:p>
            <a:pPr lvl="1"/>
            <a:r>
              <a:rPr lang="en-US" sz="2400" dirty="0" smtClean="0"/>
              <a:t>depict successively more </a:t>
            </a:r>
            <a:r>
              <a:rPr lang="en-US" sz="2400" dirty="0"/>
              <a:t>sophisticated ways of </a:t>
            </a:r>
            <a:r>
              <a:rPr lang="en-US" sz="2400" dirty="0" smtClean="0"/>
              <a:t>thinking about </a:t>
            </a:r>
            <a:r>
              <a:rPr lang="en-US" sz="2400" dirty="0"/>
              <a:t>an idea that might </a:t>
            </a:r>
            <a:r>
              <a:rPr lang="en-US" sz="2400" dirty="0" smtClean="0"/>
              <a:t>reasonably follow </a:t>
            </a:r>
            <a:r>
              <a:rPr lang="en-US" sz="2400" dirty="0"/>
              <a:t>one another as </a:t>
            </a:r>
            <a:r>
              <a:rPr lang="en-US" sz="2400" dirty="0" smtClean="0"/>
              <a:t>students learn</a:t>
            </a:r>
            <a:r>
              <a:rPr lang="en-US" sz="2400" dirty="0"/>
              <a:t>. </a:t>
            </a:r>
            <a:endParaRPr lang="en-US" sz="2400" dirty="0" smtClean="0"/>
          </a:p>
          <a:p>
            <a:pPr lvl="1"/>
            <a:r>
              <a:rPr lang="en-US" sz="2400" dirty="0" smtClean="0"/>
              <a:t>have been </a:t>
            </a:r>
            <a:r>
              <a:rPr lang="en-US" sz="2400" dirty="0"/>
              <a:t>referred to by many </a:t>
            </a:r>
            <a:r>
              <a:rPr lang="en-US" sz="2400" dirty="0" smtClean="0"/>
              <a:t>different names</a:t>
            </a:r>
            <a:r>
              <a:rPr lang="en-US" sz="2400" dirty="0"/>
              <a:t>, including progress </a:t>
            </a:r>
            <a:r>
              <a:rPr lang="en-US" sz="2400" dirty="0" smtClean="0"/>
              <a:t>variables, learning </a:t>
            </a:r>
            <a:r>
              <a:rPr lang="en-US" sz="2400" dirty="0"/>
              <a:t>trajectories, </a:t>
            </a:r>
            <a:r>
              <a:rPr lang="en-US" sz="2400" dirty="0" smtClean="0"/>
              <a:t>progressions of </a:t>
            </a:r>
            <a:r>
              <a:rPr lang="en-US" sz="2400" dirty="0"/>
              <a:t>developmental competence, </a:t>
            </a:r>
            <a:r>
              <a:rPr lang="en-US" sz="2400" dirty="0" smtClean="0"/>
              <a:t>and profile </a:t>
            </a:r>
            <a:r>
              <a:rPr lang="en-US" sz="2400" dirty="0"/>
              <a:t>strands.</a:t>
            </a:r>
          </a:p>
        </p:txBody>
      </p:sp>
    </p:spTree>
    <p:extLst>
      <p:ext uri="{BB962C8B-B14F-4D97-AF65-F5344CB8AC3E}">
        <p14:creationId xmlns:p14="http://schemas.microsoft.com/office/powerpoint/2010/main" val="2559504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Progressions inform Assessment</a:t>
            </a:r>
            <a:endParaRPr lang="en-US" dirty="0"/>
          </a:p>
        </p:txBody>
      </p:sp>
      <p:sp>
        <p:nvSpPr>
          <p:cNvPr id="3" name="Content Placeholder 2"/>
          <p:cNvSpPr>
            <a:spLocks noGrp="1"/>
          </p:cNvSpPr>
          <p:nvPr>
            <p:ph idx="1"/>
          </p:nvPr>
        </p:nvSpPr>
        <p:spPr>
          <a:xfrm>
            <a:off x="1547664" y="1412776"/>
            <a:ext cx="7139136" cy="5445224"/>
          </a:xfrm>
        </p:spPr>
        <p:txBody>
          <a:bodyPr>
            <a:normAutofit/>
          </a:bodyPr>
          <a:lstStyle/>
          <a:p>
            <a:r>
              <a:rPr lang="en-US" dirty="0" smtClean="0"/>
              <a:t>Learning progressions inform assessment in the following cycle</a:t>
            </a:r>
          </a:p>
          <a:p>
            <a:pPr lvl="1"/>
            <a:r>
              <a:rPr lang="en-US" dirty="0" smtClean="0"/>
              <a:t>Translate </a:t>
            </a:r>
            <a:r>
              <a:rPr lang="en-US" dirty="0"/>
              <a:t>the big ideas </a:t>
            </a:r>
            <a:r>
              <a:rPr lang="en-US" dirty="0" smtClean="0"/>
              <a:t>assessment tasks or activities </a:t>
            </a:r>
            <a:r>
              <a:rPr lang="en-US" dirty="0"/>
              <a:t>suitable for </a:t>
            </a:r>
            <a:r>
              <a:rPr lang="en-US" dirty="0" smtClean="0"/>
              <a:t>classroom settings </a:t>
            </a:r>
            <a:r>
              <a:rPr lang="en-US" dirty="0"/>
              <a:t>through which students </a:t>
            </a:r>
            <a:r>
              <a:rPr lang="en-US" dirty="0" smtClean="0"/>
              <a:t>can demonstrate </a:t>
            </a:r>
            <a:r>
              <a:rPr lang="en-US" dirty="0"/>
              <a:t>their understanding </a:t>
            </a:r>
            <a:r>
              <a:rPr lang="en-US" dirty="0" smtClean="0"/>
              <a:t>of big </a:t>
            </a:r>
            <a:r>
              <a:rPr lang="en-US" dirty="0"/>
              <a:t>ideas and practices.</a:t>
            </a:r>
          </a:p>
          <a:p>
            <a:pPr lvl="1"/>
            <a:r>
              <a:rPr lang="en-US" dirty="0" smtClean="0"/>
              <a:t>Use student performances to </a:t>
            </a:r>
            <a:r>
              <a:rPr lang="en-US" dirty="0"/>
              <a:t>develop clusters of </a:t>
            </a:r>
            <a:r>
              <a:rPr lang="en-US" dirty="0" smtClean="0"/>
              <a:t>assessment tasks </a:t>
            </a:r>
            <a:r>
              <a:rPr lang="en-US" dirty="0"/>
              <a:t>or items, including </a:t>
            </a:r>
            <a:r>
              <a:rPr lang="en-US" dirty="0" smtClean="0"/>
              <a:t>both traditional </a:t>
            </a:r>
            <a:r>
              <a:rPr lang="en-US" dirty="0"/>
              <a:t>and nontraditional </a:t>
            </a:r>
            <a:r>
              <a:rPr lang="en-US" dirty="0" smtClean="0"/>
              <a:t>items.</a:t>
            </a:r>
          </a:p>
          <a:p>
            <a:pPr lvl="1"/>
            <a:r>
              <a:rPr lang="en-US" dirty="0" smtClean="0"/>
              <a:t>Use as </a:t>
            </a:r>
            <a:r>
              <a:rPr lang="en-US" dirty="0"/>
              <a:t>a basis for rubrics </a:t>
            </a:r>
            <a:r>
              <a:rPr lang="en-US" dirty="0" smtClean="0"/>
              <a:t>to interpret </a:t>
            </a:r>
            <a:r>
              <a:rPr lang="en-US" dirty="0"/>
              <a:t>student </a:t>
            </a:r>
            <a:r>
              <a:rPr lang="en-US" dirty="0" smtClean="0"/>
              <a:t>responses, explaining </a:t>
            </a:r>
            <a:r>
              <a:rPr lang="en-US" dirty="0"/>
              <a:t>how responses </a:t>
            </a:r>
            <a:r>
              <a:rPr lang="en-US" dirty="0" smtClean="0"/>
              <a:t>reveal students</a:t>
            </a:r>
            <a:r>
              <a:rPr lang="en-US" dirty="0"/>
              <a:t>’ thinking with respect </a:t>
            </a:r>
            <a:r>
              <a:rPr lang="en-US" dirty="0" smtClean="0"/>
              <a:t>to big </a:t>
            </a:r>
            <a:r>
              <a:rPr lang="en-US" dirty="0"/>
              <a:t>ideas and learning progressions.</a:t>
            </a:r>
          </a:p>
        </p:txBody>
      </p:sp>
    </p:spTree>
    <p:extLst>
      <p:ext uri="{BB962C8B-B14F-4D97-AF65-F5344CB8AC3E}">
        <p14:creationId xmlns:p14="http://schemas.microsoft.com/office/powerpoint/2010/main" val="1800022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911395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TT" b="1" dirty="0" smtClean="0">
                <a:effectLst>
                  <a:outerShdw blurRad="38100" dist="38100" dir="2700000" algn="tl">
                    <a:srgbClr val="000000">
                      <a:alpha val="43137"/>
                    </a:srgbClr>
                  </a:outerShdw>
                </a:effectLst>
              </a:rPr>
              <a:t>Part 2-Everything about feedback</a:t>
            </a:r>
            <a:endParaRPr lang="en-GB"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0796" y="1916832"/>
            <a:ext cx="7022531" cy="4464495"/>
          </a:xfrm>
        </p:spPr>
      </p:pic>
    </p:spTree>
    <p:extLst>
      <p:ext uri="{BB962C8B-B14F-4D97-AF65-F5344CB8AC3E}">
        <p14:creationId xmlns:p14="http://schemas.microsoft.com/office/powerpoint/2010/main" val="1477417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16632"/>
            <a:ext cx="6120680" cy="6602401"/>
          </a:xfrm>
        </p:spPr>
      </p:pic>
    </p:spTree>
    <p:extLst>
      <p:ext uri="{BB962C8B-B14F-4D97-AF65-F5344CB8AC3E}">
        <p14:creationId xmlns:p14="http://schemas.microsoft.com/office/powerpoint/2010/main" val="839959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76200"/>
            <a:ext cx="6336704" cy="1371600"/>
          </a:xfrm>
          <a:solidFill>
            <a:schemeClr val="accent1">
              <a:lumMod val="20000"/>
              <a:lumOff val="80000"/>
            </a:schemeClr>
          </a:solidFill>
        </p:spPr>
        <p:txBody>
          <a:bodyPr/>
          <a:lstStyle/>
          <a:p>
            <a:r>
              <a:rPr lang="en-TT" dirty="0" smtClean="0"/>
              <a:t>What is Feedback?</a:t>
            </a:r>
            <a:endParaRPr lang="en-GB" dirty="0"/>
          </a:p>
        </p:txBody>
      </p:sp>
      <p:sp>
        <p:nvSpPr>
          <p:cNvPr id="3" name="Content Placeholder 2"/>
          <p:cNvSpPr>
            <a:spLocks noGrp="1"/>
          </p:cNvSpPr>
          <p:nvPr>
            <p:ph idx="1"/>
          </p:nvPr>
        </p:nvSpPr>
        <p:spPr>
          <a:xfrm>
            <a:off x="1691680" y="1484784"/>
            <a:ext cx="6984776" cy="5112568"/>
          </a:xfrm>
        </p:spPr>
        <p:txBody>
          <a:bodyPr>
            <a:normAutofit/>
          </a:bodyPr>
          <a:lstStyle/>
          <a:p>
            <a:r>
              <a:rPr lang="en-TT" sz="2800" dirty="0"/>
              <a:t>Basically, feedback is information about how we are doing in our efforts to reach a goal</a:t>
            </a:r>
          </a:p>
          <a:p>
            <a:r>
              <a:rPr lang="en-TT" sz="2800" i="1" dirty="0" smtClean="0"/>
              <a:t>feedback</a:t>
            </a:r>
            <a:r>
              <a:rPr lang="en-TT" sz="2800" dirty="0" smtClean="0"/>
              <a:t> </a:t>
            </a:r>
            <a:r>
              <a:rPr lang="en-TT" sz="2800" dirty="0"/>
              <a:t>is </a:t>
            </a:r>
            <a:r>
              <a:rPr lang="en-TT" sz="2800" dirty="0" smtClean="0"/>
              <a:t>not comments </a:t>
            </a:r>
            <a:r>
              <a:rPr lang="en-TT" sz="2800" dirty="0"/>
              <a:t>made after the fact, including advice, praise, and evaluation. </a:t>
            </a:r>
          </a:p>
          <a:p>
            <a:r>
              <a:rPr lang="en-TT" sz="2800" dirty="0" smtClean="0"/>
              <a:t>Whether </a:t>
            </a:r>
            <a:r>
              <a:rPr lang="en-TT" sz="2800" dirty="0"/>
              <a:t>feedback is just there to be grasped or is provided by another person, helpful feedback is goal-referenced; tangible and transparent; actionable; user-friendly (specific and personalized); timely; </a:t>
            </a:r>
            <a:r>
              <a:rPr lang="en-TT" sz="2800" dirty="0" err="1"/>
              <a:t>ongoing</a:t>
            </a:r>
            <a:r>
              <a:rPr lang="en-TT" sz="2800" dirty="0"/>
              <a:t>; and consistent.</a:t>
            </a:r>
            <a:endParaRPr lang="en-GB" sz="2800" dirty="0"/>
          </a:p>
        </p:txBody>
      </p:sp>
    </p:spTree>
    <p:extLst>
      <p:ext uri="{BB962C8B-B14F-4D97-AF65-F5344CB8AC3E}">
        <p14:creationId xmlns:p14="http://schemas.microsoft.com/office/powerpoint/2010/main" val="3197645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Feedback-What &amp; When</a:t>
            </a:r>
            <a:endParaRPr lang="en-GB" dirty="0"/>
          </a:p>
        </p:txBody>
      </p:sp>
      <p:sp>
        <p:nvSpPr>
          <p:cNvPr id="3" name="Content Placeholder 2"/>
          <p:cNvSpPr>
            <a:spLocks noGrp="1"/>
          </p:cNvSpPr>
          <p:nvPr>
            <p:ph idx="1"/>
          </p:nvPr>
        </p:nvSpPr>
        <p:spPr>
          <a:xfrm>
            <a:off x="1981200" y="1340768"/>
            <a:ext cx="6911280" cy="5328592"/>
          </a:xfrm>
        </p:spPr>
        <p:txBody>
          <a:bodyPr>
            <a:normAutofit/>
          </a:bodyPr>
          <a:lstStyle/>
          <a:p>
            <a:r>
              <a:rPr lang="en-TT" sz="2800" dirty="0"/>
              <a:t>Feedback in an assessment </a:t>
            </a:r>
            <a:r>
              <a:rPr lang="en-TT" sz="2800" i="1" dirty="0"/>
              <a:t>for</a:t>
            </a:r>
            <a:r>
              <a:rPr lang="en-TT" sz="2800" dirty="0"/>
              <a:t> learning context occurs while there is still time to take action. </a:t>
            </a:r>
            <a:endParaRPr lang="en-TT" sz="2800" dirty="0" smtClean="0"/>
          </a:p>
          <a:p>
            <a:r>
              <a:rPr lang="en-TT" sz="2800" dirty="0" smtClean="0"/>
              <a:t>It </a:t>
            </a:r>
            <a:r>
              <a:rPr lang="en-TT" sz="2800" dirty="0"/>
              <a:t>functions as a global positioning system, offering descriptive information about the work, product, or performance relative to the intended learning goals. </a:t>
            </a:r>
            <a:endParaRPr lang="en-TT" sz="2800" dirty="0" smtClean="0"/>
          </a:p>
          <a:p>
            <a:r>
              <a:rPr lang="en-TT" sz="2800" dirty="0" smtClean="0"/>
              <a:t>It is not focused solely on marks </a:t>
            </a:r>
            <a:r>
              <a:rPr lang="en-TT" sz="2800" dirty="0"/>
              <a:t>or comments that judge the level of achievement or imply that the learning journey is over</a:t>
            </a:r>
            <a:r>
              <a:rPr lang="en-TT" sz="2800" dirty="0" smtClean="0"/>
              <a:t>.</a:t>
            </a:r>
            <a:endParaRPr lang="en-TT" sz="2800" dirty="0"/>
          </a:p>
        </p:txBody>
      </p:sp>
    </p:spTree>
    <p:extLst>
      <p:ext uri="{BB962C8B-B14F-4D97-AF65-F5344CB8AC3E}">
        <p14:creationId xmlns:p14="http://schemas.microsoft.com/office/powerpoint/2010/main" val="3177663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8000" contrast="-34000"/>
                    </a14:imgEffect>
                  </a14:imgLayer>
                </a14:imgProps>
              </a:ext>
              <a:ext uri="{28A0092B-C50C-407E-A947-70E740481C1C}">
                <a14:useLocalDpi xmlns:a14="http://schemas.microsoft.com/office/drawing/2010/main" val="0"/>
              </a:ext>
            </a:extLst>
          </a:blip>
          <a:srcRect/>
          <a:stretch>
            <a:fillRect/>
          </a:stretch>
        </p:blipFill>
        <p:spPr bwMode="auto">
          <a:xfrm>
            <a:off x="107504" y="116632"/>
            <a:ext cx="8810625"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133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More on Feedback</a:t>
            </a:r>
            <a:endParaRPr lang="en-GB" dirty="0"/>
          </a:p>
        </p:txBody>
      </p:sp>
      <p:sp>
        <p:nvSpPr>
          <p:cNvPr id="3" name="Content Placeholder 2"/>
          <p:cNvSpPr>
            <a:spLocks noGrp="1"/>
          </p:cNvSpPr>
          <p:nvPr>
            <p:ph idx="1"/>
          </p:nvPr>
        </p:nvSpPr>
        <p:spPr>
          <a:xfrm>
            <a:off x="1331640" y="1196752"/>
            <a:ext cx="7344816" cy="5400600"/>
          </a:xfrm>
          <a:solidFill>
            <a:schemeClr val="accent6">
              <a:lumMod val="20000"/>
              <a:lumOff val="80000"/>
            </a:schemeClr>
          </a:solidFill>
        </p:spPr>
        <p:txBody>
          <a:bodyPr>
            <a:normAutofit lnSpcReduction="10000"/>
          </a:bodyPr>
          <a:lstStyle/>
          <a:p>
            <a:r>
              <a:rPr lang="en-TT" sz="2800" b="1" dirty="0" smtClean="0">
                <a:solidFill>
                  <a:srgbClr val="FF0000"/>
                </a:solidFill>
                <a:effectLst>
                  <a:outerShdw blurRad="38100" dist="38100" dir="2700000" algn="tl">
                    <a:srgbClr val="000000">
                      <a:alpha val="43137"/>
                    </a:srgbClr>
                  </a:outerShdw>
                </a:effectLst>
              </a:rPr>
              <a:t>Effective </a:t>
            </a:r>
            <a:r>
              <a:rPr lang="en-TT" sz="2800" b="1" dirty="0">
                <a:solidFill>
                  <a:srgbClr val="FF0000"/>
                </a:solidFill>
                <a:effectLst>
                  <a:outerShdw blurRad="38100" dist="38100" dir="2700000" algn="tl">
                    <a:srgbClr val="000000">
                      <a:alpha val="43137"/>
                    </a:srgbClr>
                  </a:outerShdw>
                </a:effectLst>
              </a:rPr>
              <a:t>descriptive feedback </a:t>
            </a:r>
            <a:endParaRPr lang="en-TT" sz="2800" b="1" dirty="0" smtClean="0">
              <a:solidFill>
                <a:srgbClr val="FF0000"/>
              </a:solidFill>
              <a:effectLst>
                <a:outerShdw blurRad="38100" dist="38100" dir="2700000" algn="tl">
                  <a:srgbClr val="000000">
                    <a:alpha val="43137"/>
                  </a:srgbClr>
                </a:outerShdw>
              </a:effectLst>
            </a:endParaRPr>
          </a:p>
          <a:p>
            <a:pPr lvl="1"/>
            <a:r>
              <a:rPr lang="en-TT" sz="2800" b="1" dirty="0" smtClean="0">
                <a:solidFill>
                  <a:srgbClr val="0070C0"/>
                </a:solidFill>
              </a:rPr>
              <a:t>focuses </a:t>
            </a:r>
            <a:r>
              <a:rPr lang="en-TT" sz="2800" b="1" dirty="0">
                <a:solidFill>
                  <a:srgbClr val="0070C0"/>
                </a:solidFill>
              </a:rPr>
              <a:t>on the intended learning, identifies specific </a:t>
            </a:r>
            <a:r>
              <a:rPr lang="en-TT" sz="2800" b="1" dirty="0" smtClean="0">
                <a:solidFill>
                  <a:srgbClr val="0070C0"/>
                </a:solidFill>
              </a:rPr>
              <a:t>strengths</a:t>
            </a:r>
          </a:p>
          <a:p>
            <a:pPr lvl="1"/>
            <a:r>
              <a:rPr lang="en-TT" sz="2800" b="1" dirty="0" smtClean="0">
                <a:solidFill>
                  <a:srgbClr val="0070C0"/>
                </a:solidFill>
              </a:rPr>
              <a:t>points </a:t>
            </a:r>
            <a:r>
              <a:rPr lang="en-TT" sz="2800" b="1" dirty="0">
                <a:solidFill>
                  <a:srgbClr val="0070C0"/>
                </a:solidFill>
              </a:rPr>
              <a:t>to areas needing </a:t>
            </a:r>
            <a:r>
              <a:rPr lang="en-TT" sz="2800" b="1" dirty="0" smtClean="0">
                <a:solidFill>
                  <a:srgbClr val="0070C0"/>
                </a:solidFill>
              </a:rPr>
              <a:t>improvement</a:t>
            </a:r>
          </a:p>
          <a:p>
            <a:pPr lvl="1"/>
            <a:r>
              <a:rPr lang="en-TT" sz="2800" b="1" dirty="0" smtClean="0">
                <a:solidFill>
                  <a:srgbClr val="0070C0"/>
                </a:solidFill>
              </a:rPr>
              <a:t> </a:t>
            </a:r>
            <a:r>
              <a:rPr lang="en-TT" sz="2800" b="1" dirty="0">
                <a:solidFill>
                  <a:srgbClr val="0070C0"/>
                </a:solidFill>
              </a:rPr>
              <a:t>suggests a route of action students can take to close the gap between where they are now and where they need to </a:t>
            </a:r>
            <a:r>
              <a:rPr lang="en-TT" sz="2800" b="1" dirty="0" smtClean="0">
                <a:solidFill>
                  <a:srgbClr val="0070C0"/>
                </a:solidFill>
              </a:rPr>
              <a:t>be</a:t>
            </a:r>
          </a:p>
          <a:p>
            <a:pPr lvl="1"/>
            <a:r>
              <a:rPr lang="en-TT" sz="2800" b="1" dirty="0" smtClean="0">
                <a:solidFill>
                  <a:srgbClr val="0070C0"/>
                </a:solidFill>
              </a:rPr>
              <a:t>takes </a:t>
            </a:r>
            <a:r>
              <a:rPr lang="en-TT" sz="2800" b="1" dirty="0">
                <a:solidFill>
                  <a:srgbClr val="0070C0"/>
                </a:solidFill>
              </a:rPr>
              <a:t>into account the amount of corrective feedback the learner can act on at one </a:t>
            </a:r>
            <a:r>
              <a:rPr lang="en-TT" sz="2800" b="1" dirty="0" smtClean="0">
                <a:solidFill>
                  <a:srgbClr val="0070C0"/>
                </a:solidFill>
              </a:rPr>
              <a:t>time</a:t>
            </a:r>
          </a:p>
          <a:p>
            <a:pPr lvl="1"/>
            <a:r>
              <a:rPr lang="en-TT" sz="2800" b="1" dirty="0" smtClean="0">
                <a:solidFill>
                  <a:srgbClr val="0070C0"/>
                </a:solidFill>
              </a:rPr>
              <a:t>models </a:t>
            </a:r>
            <a:r>
              <a:rPr lang="en-TT" sz="2800" b="1" dirty="0">
                <a:solidFill>
                  <a:srgbClr val="0070C0"/>
                </a:solidFill>
              </a:rPr>
              <a:t>the kind of thinking students will engage in when they self-assess. </a:t>
            </a:r>
          </a:p>
          <a:p>
            <a:endParaRPr lang="en-GB" dirty="0"/>
          </a:p>
        </p:txBody>
      </p:sp>
    </p:spTree>
    <p:extLst>
      <p:ext uri="{BB962C8B-B14F-4D97-AF65-F5344CB8AC3E}">
        <p14:creationId xmlns:p14="http://schemas.microsoft.com/office/powerpoint/2010/main" val="2268539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85738"/>
            <a:ext cx="8001000"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216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Day 5: Introducing Formative Assessment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9870824"/>
              </p:ext>
            </p:extLst>
          </p:nvPr>
        </p:nvGraphicFramePr>
        <p:xfrm>
          <a:off x="2015717" y="1744822"/>
          <a:ext cx="6588731" cy="4937760"/>
        </p:xfrm>
        <a:graphic>
          <a:graphicData uri="http://schemas.openxmlformats.org/drawingml/2006/table">
            <a:tbl>
              <a:tblPr>
                <a:tableStyleId>{BC89EF96-8CEA-46FF-86C4-4CE0E7609802}</a:tableStyleId>
              </a:tblPr>
              <a:tblGrid>
                <a:gridCol w="6588731"/>
              </a:tblGrid>
              <a:tr h="1093391">
                <a:tc>
                  <a:txBody>
                    <a:bodyPr/>
                    <a:lstStyle/>
                    <a:p>
                      <a:r>
                        <a:rPr lang="en-TT" sz="1800" b="1" dirty="0">
                          <a:solidFill>
                            <a:srgbClr val="C00000"/>
                          </a:solidFill>
                          <a:effectLst>
                            <a:outerShdw blurRad="38100" dist="38100" dir="2700000" algn="tl">
                              <a:srgbClr val="000000">
                                <a:alpha val="43137"/>
                              </a:srgbClr>
                            </a:outerShdw>
                          </a:effectLst>
                        </a:rPr>
                        <a:t>PLENARY: </a:t>
                      </a:r>
                      <a:endParaRPr lang="en-TT" sz="1800" b="1" dirty="0" smtClean="0">
                        <a:solidFill>
                          <a:srgbClr val="C00000"/>
                        </a:solidFill>
                        <a:effectLst>
                          <a:outerShdw blurRad="38100" dist="38100" dir="2700000" algn="tl">
                            <a:srgbClr val="000000">
                              <a:alpha val="43137"/>
                            </a:srgbClr>
                          </a:outerShdw>
                        </a:effectLst>
                      </a:endParaRPr>
                    </a:p>
                    <a:p>
                      <a:r>
                        <a:rPr lang="en-TT" sz="1800" b="1" dirty="0" smtClean="0">
                          <a:solidFill>
                            <a:srgbClr val="C00000"/>
                          </a:solidFill>
                          <a:effectLst>
                            <a:outerShdw blurRad="38100" dist="38100" dir="2700000" algn="tl">
                              <a:srgbClr val="000000">
                                <a:alpha val="43137"/>
                              </a:srgbClr>
                            </a:outerShdw>
                          </a:effectLst>
                        </a:rPr>
                        <a:t>ASSESSMENT </a:t>
                      </a:r>
                      <a:r>
                        <a:rPr lang="en-TT" sz="1800" b="1" dirty="0">
                          <a:solidFill>
                            <a:srgbClr val="C00000"/>
                          </a:solidFill>
                          <a:effectLst>
                            <a:outerShdw blurRad="38100" dist="38100" dir="2700000" algn="tl">
                              <a:srgbClr val="000000">
                                <a:alpha val="43137"/>
                              </a:srgbClr>
                            </a:outerShdw>
                          </a:effectLst>
                        </a:rPr>
                        <a:t>FOR LEARNING/FORMATIVE ASSESSMENT / FORMATIVELY FOCUSED CONTINUOUS ASSESSMENT/FORMATIVE USE OF SUMMATIVE TESTS</a:t>
                      </a:r>
                    </a:p>
                  </a:txBody>
                  <a:tcPr marL="0" marR="0" marT="0" marB="0">
                    <a:solidFill>
                      <a:schemeClr val="tx2">
                        <a:lumMod val="25000"/>
                        <a:lumOff val="75000"/>
                      </a:schemeClr>
                    </a:solidFill>
                  </a:tcPr>
                </a:tc>
              </a:tr>
              <a:tr h="546695">
                <a:tc>
                  <a:txBody>
                    <a:bodyPr/>
                    <a:lstStyle/>
                    <a:p>
                      <a:r>
                        <a:rPr lang="en-TT" sz="1800" dirty="0"/>
                        <a:t>TUTORIAL: </a:t>
                      </a:r>
                      <a:endParaRPr lang="en-TT" sz="1800" dirty="0" smtClean="0"/>
                    </a:p>
                    <a:p>
                      <a:r>
                        <a:rPr lang="en-TT" sz="1800" dirty="0" smtClean="0"/>
                        <a:t>UNDERSTANDING </a:t>
                      </a:r>
                      <a:r>
                        <a:rPr lang="en-TT" sz="1800" dirty="0"/>
                        <a:t>THE HISTORY, ROLE AND USE OF FORMATIVE ASSESSMENT</a:t>
                      </a:r>
                    </a:p>
                  </a:txBody>
                  <a:tcPr marL="0" marR="0" marT="0" marB="0"/>
                </a:tc>
              </a:tr>
              <a:tr h="820043">
                <a:tc>
                  <a:txBody>
                    <a:bodyPr/>
                    <a:lstStyle/>
                    <a:p>
                      <a:r>
                        <a:rPr lang="en-TT" sz="1800" b="1" dirty="0"/>
                        <a:t>PLENARY: </a:t>
                      </a:r>
                      <a:endParaRPr lang="en-TT" sz="1800" b="1" dirty="0" smtClean="0"/>
                    </a:p>
                    <a:p>
                      <a:r>
                        <a:rPr lang="en-TT" sz="1800" b="1" dirty="0" smtClean="0"/>
                        <a:t>FORMATIVE </a:t>
                      </a:r>
                      <a:r>
                        <a:rPr lang="en-TT" sz="1800" b="1" dirty="0"/>
                        <a:t>ASSESSMENT MODELS-THE WORK OF </a:t>
                      </a:r>
                      <a:r>
                        <a:rPr lang="en-TT" sz="1800" b="1" dirty="0" err="1"/>
                        <a:t>WILIAM</a:t>
                      </a:r>
                      <a:r>
                        <a:rPr lang="en-TT" sz="1800" b="1" dirty="0"/>
                        <a:t> AND BLACK AND MARGARET HERITAGE</a:t>
                      </a:r>
                    </a:p>
                  </a:txBody>
                  <a:tcPr marL="0" marR="0" marT="0" marB="0">
                    <a:solidFill>
                      <a:schemeClr val="tx2">
                        <a:lumMod val="25000"/>
                        <a:lumOff val="75000"/>
                      </a:schemeClr>
                    </a:solidFill>
                  </a:tcPr>
                </a:tc>
              </a:tr>
              <a:tr h="546695">
                <a:tc>
                  <a:txBody>
                    <a:bodyPr/>
                    <a:lstStyle/>
                    <a:p>
                      <a:r>
                        <a:rPr lang="en-TT" sz="1800" dirty="0"/>
                        <a:t>TUTORIALS: </a:t>
                      </a:r>
                      <a:endParaRPr lang="en-TT" sz="1800" dirty="0" smtClean="0"/>
                    </a:p>
                    <a:p>
                      <a:r>
                        <a:rPr lang="en-TT" sz="1800" dirty="0" smtClean="0"/>
                        <a:t>ANALYSING </a:t>
                      </a:r>
                      <a:r>
                        <a:rPr lang="en-TT" sz="1800" dirty="0"/>
                        <a:t>FORMATIVE ASSESSMENT TEACHER PRACTICE USING VIDEOS</a:t>
                      </a:r>
                    </a:p>
                  </a:txBody>
                  <a:tcPr marL="0" marR="0" marT="0" marB="0"/>
                </a:tc>
              </a:tr>
              <a:tr h="1366738">
                <a:tc>
                  <a:txBody>
                    <a:bodyPr/>
                    <a:lstStyle/>
                    <a:p>
                      <a:r>
                        <a:rPr lang="en-TT" sz="1800" dirty="0"/>
                        <a:t>VOLUNTARY AFTER WORKSHOP SESSION: </a:t>
                      </a:r>
                      <a:endParaRPr lang="en-TT" sz="1800" dirty="0" smtClean="0"/>
                    </a:p>
                    <a:p>
                      <a:r>
                        <a:rPr lang="en-TT" sz="1800" dirty="0" smtClean="0"/>
                        <a:t>WHY </a:t>
                      </a:r>
                      <a:r>
                        <a:rPr lang="en-TT" sz="1800" dirty="0"/>
                        <a:t>FORMATIVE ASSESSMENT IS IMPORTANT FOR IMPROVED ACHIEVEMENT IN TOBAGO</a:t>
                      </a:r>
                    </a:p>
                    <a:p>
                      <a:r>
                        <a:rPr lang="en-TT" sz="1800" dirty="0"/>
                        <a:t>IMPLEMENTING COMMON FORMATIVE ASSESSMENTS IN SCHOOLS</a:t>
                      </a:r>
                    </a:p>
                  </a:txBody>
                  <a:tcPr marL="0" marR="0" marT="0" marB="0"/>
                </a:tc>
              </a:tr>
            </a:tbl>
          </a:graphicData>
        </a:graphic>
      </p:graphicFrame>
      <p:sp>
        <p:nvSpPr>
          <p:cNvPr id="5" name="Isosceles Triangle 4"/>
          <p:cNvSpPr/>
          <p:nvPr/>
        </p:nvSpPr>
        <p:spPr>
          <a:xfrm rot="5400000">
            <a:off x="1475656" y="2022190"/>
            <a:ext cx="432048" cy="648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670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464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484785"/>
            <a:ext cx="8039100" cy="369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502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7938020" cy="349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933056"/>
            <a:ext cx="7938020" cy="275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349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7325"/>
            <a:ext cx="8208912" cy="516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343740"/>
            <a:ext cx="8208912" cy="150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038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94598102"/>
              </p:ext>
            </p:extLst>
          </p:nvPr>
        </p:nvGraphicFramePr>
        <p:xfrm>
          <a:off x="1403648" y="476672"/>
          <a:ext cx="7128792" cy="5904656"/>
        </p:xfrm>
        <a:graphic>
          <a:graphicData uri="http://schemas.openxmlformats.org/drawingml/2006/table">
            <a:tbl>
              <a:tblPr/>
              <a:tblGrid>
                <a:gridCol w="7128792"/>
              </a:tblGrid>
              <a:tr h="5904656">
                <a:tc>
                  <a:txBody>
                    <a:bodyPr/>
                    <a:lstStyle/>
                    <a:p>
                      <a:pPr algn="ctr"/>
                      <a:r>
                        <a:rPr lang="en-TT" sz="1800" b="1" dirty="0">
                          <a:effectLst/>
                        </a:rPr>
                        <a:t>Feedback vs. Advice</a:t>
                      </a:r>
                    </a:p>
                    <a:p>
                      <a:r>
                        <a:rPr lang="en-TT" sz="1800" dirty="0"/>
                        <a:t/>
                      </a:r>
                      <a:br>
                        <a:rPr lang="en-TT" sz="1800" dirty="0"/>
                      </a:br>
                      <a:endParaRPr lang="en-TT" sz="1800" dirty="0"/>
                    </a:p>
                    <a:p>
                      <a:r>
                        <a:rPr lang="en-TT" sz="1800" dirty="0" smtClean="0"/>
                        <a:t>›</a:t>
                      </a:r>
                      <a:r>
                        <a:rPr lang="en-TT" sz="1800" b="1" dirty="0" smtClean="0"/>
                        <a:t>You </a:t>
                      </a:r>
                      <a:r>
                        <a:rPr lang="en-TT" sz="1800" b="1" dirty="0"/>
                        <a:t>need more examples in your report.</a:t>
                      </a:r>
                      <a:r>
                        <a:rPr lang="en-TT" sz="1800" dirty="0"/>
                        <a:t>› </a:t>
                      </a:r>
                      <a:endParaRPr lang="en-TT" sz="1800" dirty="0" smtClean="0"/>
                    </a:p>
                    <a:p>
                      <a:r>
                        <a:rPr lang="en-TT" sz="1800" b="1" dirty="0" smtClean="0"/>
                        <a:t>You </a:t>
                      </a:r>
                      <a:r>
                        <a:rPr lang="en-TT" sz="1800" b="1" dirty="0"/>
                        <a:t>might want to use a lighter baseball bat.</a:t>
                      </a:r>
                      <a:r>
                        <a:rPr lang="en-TT" sz="1800" dirty="0"/>
                        <a:t>› </a:t>
                      </a:r>
                      <a:endParaRPr lang="en-TT" sz="1800" dirty="0" smtClean="0"/>
                    </a:p>
                    <a:p>
                      <a:r>
                        <a:rPr lang="en-TT" sz="1800" b="1" dirty="0" smtClean="0"/>
                        <a:t>You </a:t>
                      </a:r>
                      <a:r>
                        <a:rPr lang="en-TT" sz="1800" b="1" dirty="0"/>
                        <a:t>should have included some Essential Questions in your unit plan</a:t>
                      </a:r>
                      <a:r>
                        <a:rPr lang="en-TT" sz="1800" b="1" dirty="0" smtClean="0"/>
                        <a:t>. </a:t>
                      </a:r>
                      <a:r>
                        <a:rPr lang="en-TT" sz="1800" dirty="0" smtClean="0"/>
                        <a:t>These </a:t>
                      </a:r>
                      <a:r>
                        <a:rPr lang="en-TT" sz="1800" dirty="0"/>
                        <a:t>three statements are not feedback; they're advice. Such advice out of the blue seems at best tangential and at worst unhelpful and annoying. Unless it is preceded by descriptive feedback, the natural response of the performer is to wonder, "Why are you suggesting this</a:t>
                      </a:r>
                      <a:r>
                        <a:rPr lang="en-TT" sz="1800" dirty="0" smtClean="0"/>
                        <a:t>?“ As </a:t>
                      </a:r>
                      <a:r>
                        <a:rPr lang="en-TT" sz="1800" dirty="0"/>
                        <a:t>coaches, teachers, and parents, we too often jump right to advice without first ensuring that the learner has sought, grasped, and tentatively accepted the feedback on which the advice is based. By doing so, we often unwittingly end up unnerving learners. Students become increasingly insecure about their own judgment and dependent on the advice of experts—and therefore in a panic about what to do when varied advice comes from different people or no advice is available at all</a:t>
                      </a:r>
                      <a:r>
                        <a:rPr lang="en-TT" sz="1800" dirty="0" smtClean="0"/>
                        <a:t>. If </a:t>
                      </a:r>
                      <a:r>
                        <a:rPr lang="en-TT" sz="1800" dirty="0"/>
                        <a:t>your ratio of advice to feedback is too high, try asking the learner, </a:t>
                      </a:r>
                      <a:r>
                        <a:rPr lang="en-TT" sz="1800" b="1" dirty="0">
                          <a:solidFill>
                            <a:srgbClr val="FF0000"/>
                          </a:solidFill>
                          <a:effectLst>
                            <a:outerShdw blurRad="38100" dist="38100" dir="2700000" algn="tl">
                              <a:srgbClr val="000000">
                                <a:alpha val="43137"/>
                              </a:srgbClr>
                            </a:outerShdw>
                          </a:effectLst>
                        </a:rPr>
                        <a:t>"Given the feedback, do you have some ideas about how to improve?"</a:t>
                      </a:r>
                      <a:r>
                        <a:rPr lang="en-TT" sz="1800" dirty="0"/>
                        <a:t> This approach will build greater autonomy and confidence over the long haul. Once they are no longer rank novices, performers can often self-advise if asked to.</a:t>
                      </a:r>
                    </a:p>
                  </a:txBody>
                  <a:tcPr marL="62479" marR="62479" marT="31240" marB="31240">
                    <a:lnL>
                      <a:noFill/>
                    </a:lnL>
                    <a:lnR>
                      <a:noFill/>
                    </a:lnR>
                    <a:lnT>
                      <a:noFill/>
                    </a:lnT>
                    <a:lnB>
                      <a:noFill/>
                    </a:lnB>
                    <a:solidFill>
                      <a:schemeClr val="tx2">
                        <a:lumMod val="25000"/>
                        <a:lumOff val="75000"/>
                      </a:schemeClr>
                    </a:solidFill>
                  </a:tcPr>
                </a:tc>
              </a:tr>
            </a:tbl>
          </a:graphicData>
        </a:graphic>
      </p:graphicFrame>
      <p:sp>
        <p:nvSpPr>
          <p:cNvPr id="5" name="Rectangle 1"/>
          <p:cNvSpPr>
            <a:spLocks noChangeArrowheads="1"/>
          </p:cNvSpPr>
          <p:nvPr/>
        </p:nvSpPr>
        <p:spPr bwMode="auto">
          <a:xfrm>
            <a:off x="2938463" y="175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081749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7154899"/>
              </p:ext>
            </p:extLst>
          </p:nvPr>
        </p:nvGraphicFramePr>
        <p:xfrm>
          <a:off x="539552" y="332656"/>
          <a:ext cx="8136904" cy="6125432"/>
        </p:xfrm>
        <a:graphic>
          <a:graphicData uri="http://schemas.openxmlformats.org/drawingml/2006/table">
            <a:tbl>
              <a:tblPr/>
              <a:tblGrid>
                <a:gridCol w="8136904"/>
              </a:tblGrid>
              <a:tr h="6048672">
                <a:tc>
                  <a:txBody>
                    <a:bodyPr/>
                    <a:lstStyle/>
                    <a:p>
                      <a:pPr algn="ctr"/>
                      <a:r>
                        <a:rPr lang="en-TT" sz="1800" b="1" dirty="0">
                          <a:effectLst/>
                        </a:rPr>
                        <a:t>Feedback vs. Evaluation and </a:t>
                      </a:r>
                      <a:r>
                        <a:rPr lang="en-TT" sz="1800" b="1" dirty="0" smtClean="0">
                          <a:effectLst/>
                        </a:rPr>
                        <a:t>Grades</a:t>
                      </a:r>
                      <a:endParaRPr lang="en-TT" sz="1800" dirty="0"/>
                    </a:p>
                    <a:p>
                      <a:r>
                        <a:rPr lang="en-TT" sz="1200" dirty="0"/>
                        <a:t>› </a:t>
                      </a:r>
                      <a:r>
                        <a:rPr lang="en-TT" sz="2000" b="1" dirty="0"/>
                        <a:t>Good work!</a:t>
                      </a:r>
                      <a:r>
                        <a:rPr lang="en-TT" sz="2000" dirty="0"/>
                        <a:t>› </a:t>
                      </a:r>
                      <a:endParaRPr lang="en-TT" sz="2000" dirty="0" smtClean="0"/>
                    </a:p>
                    <a:p>
                      <a:r>
                        <a:rPr lang="en-TT" sz="2000" b="1" dirty="0" smtClean="0"/>
                        <a:t>This </a:t>
                      </a:r>
                      <a:r>
                        <a:rPr lang="en-TT" sz="2000" b="1" dirty="0"/>
                        <a:t>is a weak paper.</a:t>
                      </a:r>
                      <a:r>
                        <a:rPr lang="en-TT" sz="2000" dirty="0"/>
                        <a:t>› </a:t>
                      </a:r>
                      <a:endParaRPr lang="en-TT" sz="2000" dirty="0" smtClean="0"/>
                    </a:p>
                    <a:p>
                      <a:r>
                        <a:rPr lang="en-TT" sz="2000" b="1" dirty="0" smtClean="0"/>
                        <a:t>You </a:t>
                      </a:r>
                      <a:r>
                        <a:rPr lang="en-TT" sz="2000" b="1" dirty="0"/>
                        <a:t>got a </a:t>
                      </a:r>
                      <a:r>
                        <a:rPr lang="en-TT" sz="2000" b="1" i="1" dirty="0"/>
                        <a:t>C</a:t>
                      </a:r>
                      <a:r>
                        <a:rPr lang="en-TT" sz="2000" b="1" dirty="0"/>
                        <a:t> on your presentation.</a:t>
                      </a:r>
                      <a:r>
                        <a:rPr lang="en-TT" sz="2000" dirty="0"/>
                        <a:t>› </a:t>
                      </a:r>
                      <a:r>
                        <a:rPr lang="en-TT" sz="2000" b="1" dirty="0"/>
                        <a:t>I'm so pleased by your </a:t>
                      </a:r>
                      <a:r>
                        <a:rPr lang="en-TT" sz="2000" b="1" dirty="0" smtClean="0"/>
                        <a:t>poster!</a:t>
                      </a:r>
                    </a:p>
                    <a:p>
                      <a:r>
                        <a:rPr lang="en-TT" sz="2000" b="1" dirty="0" smtClean="0">
                          <a:solidFill>
                            <a:srgbClr val="FF0000"/>
                          </a:solidFill>
                        </a:rPr>
                        <a:t>These </a:t>
                      </a:r>
                      <a:r>
                        <a:rPr lang="en-TT" sz="2000" b="1" dirty="0">
                          <a:solidFill>
                            <a:srgbClr val="FF0000"/>
                          </a:solidFill>
                        </a:rPr>
                        <a:t>comments make a value judgment. They rate, evaluate, praise, or criticize what was done</a:t>
                      </a:r>
                      <a:r>
                        <a:rPr lang="en-TT" sz="2000" dirty="0"/>
                        <a:t>. There is little or no feedback here—no actionable information about what occurred. As performers, we only know that someone else placed a high or low value on what we </a:t>
                      </a:r>
                      <a:r>
                        <a:rPr lang="en-TT" sz="2000" dirty="0" smtClean="0"/>
                        <a:t>did. How </a:t>
                      </a:r>
                      <a:r>
                        <a:rPr lang="en-TT" sz="2000" dirty="0"/>
                        <a:t>might we recast these comments to be useful feedback? Tip: </a:t>
                      </a:r>
                      <a:r>
                        <a:rPr lang="en-TT" sz="2000" b="1" dirty="0">
                          <a:solidFill>
                            <a:srgbClr val="FF0000"/>
                          </a:solidFill>
                        </a:rPr>
                        <a:t>Always add a mental colon after each statement of value.</a:t>
                      </a:r>
                      <a:r>
                        <a:rPr lang="en-TT" sz="2000" dirty="0"/>
                        <a:t> For example,• "Good work: Your use of words was more precise in this paper than in the last one, and I saw the scenes clearly in my mind's eye."• "This is a weak paper: Almost from the first sentence, I was confused as to your initial thesis and the evidence you provide for it. In the second paragraph you propose a different thesis, and in the third paragraph you don't offer evidence, just beliefs</a:t>
                      </a:r>
                      <a:r>
                        <a:rPr lang="en-TT" sz="2000" dirty="0" smtClean="0"/>
                        <a:t>. "</a:t>
                      </a:r>
                      <a:r>
                        <a:rPr lang="en-TT" sz="2000" dirty="0"/>
                        <a:t>You'll soon find that you can drop the evaluative language; it serves no useful </a:t>
                      </a:r>
                      <a:r>
                        <a:rPr lang="en-TT" sz="2000" dirty="0" smtClean="0"/>
                        <a:t>function. The </a:t>
                      </a:r>
                      <a:r>
                        <a:rPr lang="en-TT" sz="2000" dirty="0"/>
                        <a:t>most ubiquitous form of evaluation, grading, is so much a part of the school landscape that we easily overlook its utter uselessness as actionable feedback. Grades are here to stay, no doubt—but that doesn't mean we should rely on them as a major source of feedback.</a:t>
                      </a:r>
                    </a:p>
                  </a:txBody>
                  <a:tcPr marL="59912" marR="59912" marT="29956" marB="29956">
                    <a:lnL>
                      <a:noFill/>
                    </a:lnL>
                    <a:lnR>
                      <a:noFill/>
                    </a:lnR>
                    <a:lnT>
                      <a:noFill/>
                    </a:lnT>
                    <a:lnB>
                      <a:noFill/>
                    </a:lnB>
                    <a:solidFill>
                      <a:schemeClr val="tx2">
                        <a:lumMod val="25000"/>
                        <a:lumOff val="75000"/>
                      </a:schemeClr>
                    </a:solidFill>
                  </a:tcPr>
                </a:tc>
              </a:tr>
            </a:tbl>
          </a:graphicData>
        </a:graphic>
      </p:graphicFrame>
      <p:sp>
        <p:nvSpPr>
          <p:cNvPr id="5" name="Rectangle 3"/>
          <p:cNvSpPr>
            <a:spLocks noChangeArrowheads="1"/>
          </p:cNvSpPr>
          <p:nvPr/>
        </p:nvSpPr>
        <p:spPr bwMode="auto">
          <a:xfrm>
            <a:off x="3022600" y="1714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1343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Practicing Feedback</a:t>
            </a:r>
            <a:endParaRPr lang="en-GB" dirty="0"/>
          </a:p>
        </p:txBody>
      </p:sp>
    </p:spTree>
    <p:extLst>
      <p:ext uri="{BB962C8B-B14F-4D97-AF65-F5344CB8AC3E}">
        <p14:creationId xmlns:p14="http://schemas.microsoft.com/office/powerpoint/2010/main" val="1979980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9" y="476672"/>
            <a:ext cx="8781463" cy="5760640"/>
          </a:xfrm>
          <a:prstGeom prst="rect">
            <a:avLst/>
          </a:prstGeom>
        </p:spPr>
      </p:pic>
    </p:spTree>
    <p:extLst>
      <p:ext uri="{BB962C8B-B14F-4D97-AF65-F5344CB8AC3E}">
        <p14:creationId xmlns:p14="http://schemas.microsoft.com/office/powerpoint/2010/main" val="1375373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7776864" cy="5632311"/>
          </a:xfrm>
          <a:prstGeom prst="rect">
            <a:avLst/>
          </a:prstGeom>
          <a:solidFill>
            <a:schemeClr val="accent4">
              <a:lumMod val="40000"/>
              <a:lumOff val="60000"/>
            </a:schemeClr>
          </a:solidFill>
        </p:spPr>
        <p:txBody>
          <a:bodyPr wrap="square">
            <a:spAutoFit/>
          </a:bodyPr>
          <a:lstStyle/>
          <a:p>
            <a:r>
              <a:rPr lang="en-TT" sz="3600" dirty="0"/>
              <a:t>As part of a unit on how to write effective paragraphs, a 4th grade teacher assigned her students to write a paragraph answering the question, </a:t>
            </a:r>
            <a:r>
              <a:rPr lang="en-TT" sz="3600" b="1" dirty="0"/>
              <a:t>"Do dogs or cats make better pets?"</a:t>
            </a:r>
            <a:r>
              <a:rPr lang="en-TT" sz="3600" dirty="0"/>
              <a:t> They were asked to have a clear topic sentence, a clear concluding sentence, and at least three supporting details. </a:t>
            </a:r>
            <a:r>
              <a:rPr lang="en-TT" sz="3600" dirty="0" smtClean="0"/>
              <a:t>A </a:t>
            </a:r>
            <a:r>
              <a:rPr lang="en-TT" sz="3600" dirty="0"/>
              <a:t>student named Anna wrote and </a:t>
            </a:r>
            <a:r>
              <a:rPr lang="en-TT" sz="3600" dirty="0" smtClean="0"/>
              <a:t>got teacher </a:t>
            </a:r>
            <a:r>
              <a:rPr lang="en-TT" sz="3600" dirty="0"/>
              <a:t>feedback on </a:t>
            </a:r>
            <a:r>
              <a:rPr lang="en-TT" sz="3600" dirty="0" smtClean="0"/>
              <a:t>the paragraph</a:t>
            </a:r>
            <a:endParaRPr lang="en-GB" sz="3600" dirty="0"/>
          </a:p>
        </p:txBody>
      </p:sp>
    </p:spTree>
    <p:extLst>
      <p:ext uri="{BB962C8B-B14F-4D97-AF65-F5344CB8AC3E}">
        <p14:creationId xmlns:p14="http://schemas.microsoft.com/office/powerpoint/2010/main" val="674090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8705886" cy="4248472"/>
          </a:xfrm>
          <a:prstGeom prst="rect">
            <a:avLst/>
          </a:prstGeom>
        </p:spPr>
      </p:pic>
    </p:spTree>
    <p:extLst>
      <p:ext uri="{BB962C8B-B14F-4D97-AF65-F5344CB8AC3E}">
        <p14:creationId xmlns:p14="http://schemas.microsoft.com/office/powerpoint/2010/main" val="257061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Day 6: Formative Assessment Practice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9981184"/>
              </p:ext>
            </p:extLst>
          </p:nvPr>
        </p:nvGraphicFramePr>
        <p:xfrm>
          <a:off x="2051720" y="1412776"/>
          <a:ext cx="6408712" cy="5212080"/>
        </p:xfrm>
        <a:graphic>
          <a:graphicData uri="http://schemas.openxmlformats.org/drawingml/2006/table">
            <a:tbl>
              <a:tblPr>
                <a:tableStyleId>{BC89EF96-8CEA-46FF-86C4-4CE0E7609802}</a:tableStyleId>
              </a:tblPr>
              <a:tblGrid>
                <a:gridCol w="6408712"/>
              </a:tblGrid>
              <a:tr h="0">
                <a:tc>
                  <a:txBody>
                    <a:bodyPr/>
                    <a:lstStyle/>
                    <a:p>
                      <a:r>
                        <a:rPr lang="en-GB" b="1" dirty="0">
                          <a:solidFill>
                            <a:srgbClr val="C00000"/>
                          </a:solidFill>
                          <a:effectLst>
                            <a:outerShdw blurRad="38100" dist="38100" dir="2700000" algn="tl">
                              <a:srgbClr val="000000">
                                <a:alpha val="43137"/>
                              </a:srgbClr>
                            </a:outerShdw>
                          </a:effectLst>
                        </a:rPr>
                        <a:t>PLENARY: </a:t>
                      </a:r>
                      <a:endParaRPr lang="en-GB" b="1" dirty="0" smtClean="0">
                        <a:solidFill>
                          <a:srgbClr val="C00000"/>
                        </a:solidFill>
                        <a:effectLst>
                          <a:outerShdw blurRad="38100" dist="38100" dir="2700000" algn="tl">
                            <a:srgbClr val="000000">
                              <a:alpha val="43137"/>
                            </a:srgbClr>
                          </a:outerShdw>
                        </a:effectLst>
                      </a:endParaRPr>
                    </a:p>
                    <a:p>
                      <a:r>
                        <a:rPr lang="en-GB" b="1" dirty="0" smtClean="0">
                          <a:solidFill>
                            <a:srgbClr val="C00000"/>
                          </a:solidFill>
                          <a:effectLst>
                            <a:outerShdw blurRad="38100" dist="38100" dir="2700000" algn="tl">
                              <a:srgbClr val="000000">
                                <a:alpha val="43137"/>
                              </a:srgbClr>
                            </a:outerShdw>
                          </a:effectLst>
                        </a:rPr>
                        <a:t>ASSESSMENT </a:t>
                      </a:r>
                      <a:r>
                        <a:rPr lang="en-GB" b="1" dirty="0">
                          <a:solidFill>
                            <a:srgbClr val="C00000"/>
                          </a:solidFill>
                          <a:effectLst>
                            <a:outerShdw blurRad="38100" dist="38100" dir="2700000" algn="tl">
                              <a:srgbClr val="000000">
                                <a:alpha val="43137"/>
                              </a:srgbClr>
                            </a:outerShdw>
                          </a:effectLst>
                        </a:rPr>
                        <a:t>AS LEARNING?</a:t>
                      </a:r>
                    </a:p>
                  </a:txBody>
                  <a:tcPr marL="0" marR="0" marT="0" marB="0">
                    <a:solidFill>
                      <a:srgbClr val="FFFF00"/>
                    </a:solidFill>
                  </a:tcPr>
                </a:tc>
              </a:tr>
              <a:tr h="0">
                <a:tc>
                  <a:txBody>
                    <a:bodyPr/>
                    <a:lstStyle/>
                    <a:p>
                      <a:r>
                        <a:rPr lang="en-TT" dirty="0"/>
                        <a:t>TUTORIAL</a:t>
                      </a:r>
                      <a:r>
                        <a:rPr lang="en-TT" dirty="0" smtClean="0"/>
                        <a:t>:</a:t>
                      </a:r>
                    </a:p>
                    <a:p>
                      <a:r>
                        <a:rPr lang="en-TT" dirty="0" smtClean="0"/>
                        <a:t> </a:t>
                      </a:r>
                      <a:r>
                        <a:rPr lang="en-TT" dirty="0"/>
                        <a:t>IMPLEMENTING ASSESSMENT AS LEARNING IN TOBAGO CLASSROOMS-WHY CLASSROOMS AND TEACHING MUST CHANGE</a:t>
                      </a:r>
                    </a:p>
                  </a:txBody>
                  <a:tcPr marL="0" marR="0" marT="0" marB="0">
                    <a:solidFill>
                      <a:srgbClr val="FFFF00"/>
                    </a:solidFill>
                  </a:tcPr>
                </a:tc>
              </a:tr>
              <a:tr h="0">
                <a:tc>
                  <a:txBody>
                    <a:bodyPr/>
                    <a:lstStyle/>
                    <a:p>
                      <a:r>
                        <a:rPr lang="en-TT" b="1" dirty="0">
                          <a:solidFill>
                            <a:srgbClr val="C00000"/>
                          </a:solidFill>
                          <a:effectLst>
                            <a:outerShdw blurRad="38100" dist="38100" dir="2700000" algn="tl">
                              <a:srgbClr val="000000">
                                <a:alpha val="43137"/>
                              </a:srgbClr>
                            </a:outerShdw>
                          </a:effectLst>
                        </a:rPr>
                        <a:t>PLENARY: </a:t>
                      </a:r>
                      <a:endParaRPr lang="en-TT" b="1" dirty="0" smtClean="0">
                        <a:solidFill>
                          <a:srgbClr val="C00000"/>
                        </a:solidFill>
                        <a:effectLst>
                          <a:outerShdw blurRad="38100" dist="38100" dir="2700000" algn="tl">
                            <a:srgbClr val="000000">
                              <a:alpha val="43137"/>
                            </a:srgbClr>
                          </a:outerShdw>
                        </a:effectLst>
                      </a:endParaRPr>
                    </a:p>
                    <a:p>
                      <a:r>
                        <a:rPr lang="en-TT" b="1" dirty="0" smtClean="0">
                          <a:solidFill>
                            <a:srgbClr val="C00000"/>
                          </a:solidFill>
                          <a:effectLst>
                            <a:outerShdw blurRad="38100" dist="38100" dir="2700000" algn="tl">
                              <a:srgbClr val="000000">
                                <a:alpha val="43137"/>
                              </a:srgbClr>
                            </a:outerShdw>
                          </a:effectLst>
                        </a:rPr>
                        <a:t>THE </a:t>
                      </a:r>
                      <a:r>
                        <a:rPr lang="en-TT" b="1" dirty="0">
                          <a:solidFill>
                            <a:srgbClr val="C00000"/>
                          </a:solidFill>
                          <a:effectLst>
                            <a:outerShdw blurRad="38100" dist="38100" dir="2700000" algn="tl">
                              <a:srgbClr val="000000">
                                <a:alpha val="43137"/>
                              </a:srgbClr>
                            </a:outerShdw>
                          </a:effectLst>
                        </a:rPr>
                        <a:t>FIRST STEP IN FORMATIVE ASSESSMENT-SHARING LEARNING INTENTIONS AND CRITERIA FOR SUCCESS IN FORMATIVE ASSESSMENT</a:t>
                      </a:r>
                    </a:p>
                  </a:txBody>
                  <a:tcPr marL="0" marR="0" marT="0" marB="0">
                    <a:solidFill>
                      <a:srgbClr val="FFFF00"/>
                    </a:solidFill>
                  </a:tcPr>
                </a:tc>
              </a:tr>
              <a:tr h="0">
                <a:tc>
                  <a:txBody>
                    <a:bodyPr/>
                    <a:lstStyle/>
                    <a:p>
                      <a:r>
                        <a:rPr lang="en-TT" dirty="0"/>
                        <a:t>TUTORIALS: </a:t>
                      </a:r>
                      <a:endParaRPr lang="en-TT" dirty="0" smtClean="0"/>
                    </a:p>
                    <a:p>
                      <a:r>
                        <a:rPr lang="en-TT" dirty="0" smtClean="0"/>
                        <a:t>THE </a:t>
                      </a:r>
                      <a:r>
                        <a:rPr lang="en-TT" dirty="0"/>
                        <a:t>WORK OF SHIRLEY CLARK IN THE </a:t>
                      </a:r>
                      <a:r>
                        <a:rPr lang="en-TT" dirty="0" smtClean="0"/>
                        <a:t>UK ON </a:t>
                      </a:r>
                      <a:r>
                        <a:rPr lang="en-TT" dirty="0"/>
                        <a:t>SHARED LEARNING INTENTIONS/ANALYSIS OF VIDEOS OF THE PROCESS</a:t>
                      </a:r>
                    </a:p>
                    <a:p>
                      <a:r>
                        <a:rPr lang="en-TT" dirty="0"/>
                        <a:t>CO-CONSTRUCTING RUBRICS WITH STUDENTS</a:t>
                      </a:r>
                    </a:p>
                    <a:p>
                      <a:r>
                        <a:rPr lang="en-TT" dirty="0"/>
                        <a:t>LEARNING PROGRESSIONS</a:t>
                      </a:r>
                    </a:p>
                  </a:txBody>
                  <a:tcPr marL="0" marR="0" marT="0" marB="0">
                    <a:solidFill>
                      <a:srgbClr val="FFFF00"/>
                    </a:solidFill>
                  </a:tcPr>
                </a:tc>
              </a:tr>
              <a:tr h="0">
                <a:tc>
                  <a:txBody>
                    <a:bodyPr/>
                    <a:lstStyle/>
                    <a:p>
                      <a:r>
                        <a:rPr lang="en-TT" dirty="0"/>
                        <a:t>VOLUNTARY AFTER WORKSHOP SESSION: </a:t>
                      </a:r>
                      <a:endParaRPr lang="en-TT" dirty="0" smtClean="0"/>
                    </a:p>
                    <a:p>
                      <a:r>
                        <a:rPr lang="en-TT" dirty="0" smtClean="0"/>
                        <a:t>EXAMINING </a:t>
                      </a:r>
                      <a:r>
                        <a:rPr lang="en-TT" dirty="0"/>
                        <a:t>CHANGING POLICY ON ASSESSMENT IN THE CLASSROOM INTERNATIONALLY</a:t>
                      </a:r>
                    </a:p>
                  </a:txBody>
                  <a:tcPr marL="0" marR="0" marT="0" marB="0">
                    <a:solidFill>
                      <a:srgbClr val="FFFF00"/>
                    </a:solidFill>
                  </a:tcPr>
                </a:tc>
              </a:tr>
            </a:tbl>
          </a:graphicData>
        </a:graphic>
      </p:graphicFrame>
    </p:spTree>
    <p:extLst>
      <p:ext uri="{BB962C8B-B14F-4D97-AF65-F5344CB8AC3E}">
        <p14:creationId xmlns:p14="http://schemas.microsoft.com/office/powerpoint/2010/main" val="4268234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332656"/>
            <a:ext cx="6840760" cy="6336704"/>
          </a:xfrm>
          <a:solidFill>
            <a:schemeClr val="accent4">
              <a:lumMod val="40000"/>
              <a:lumOff val="60000"/>
            </a:schemeClr>
          </a:solidFill>
        </p:spPr>
        <p:txBody>
          <a:bodyPr>
            <a:normAutofit fontScale="92500" lnSpcReduction="10000"/>
          </a:bodyPr>
          <a:lstStyle/>
          <a:p>
            <a:r>
              <a:rPr lang="en-TT" dirty="0"/>
              <a:t>An initial feedback comment might be this:</a:t>
            </a:r>
          </a:p>
          <a:p>
            <a:r>
              <a:rPr lang="en-TT" b="1" dirty="0">
                <a:solidFill>
                  <a:srgbClr val="FF0000"/>
                </a:solidFill>
                <a:effectLst>
                  <a:outerShdw blurRad="38100" dist="38100" dir="2700000" algn="tl">
                    <a:srgbClr val="000000">
                      <a:alpha val="43137"/>
                    </a:srgbClr>
                  </a:outerShdw>
                </a:effectLst>
              </a:rPr>
              <a:t>This is clear and makes sense to me.</a:t>
            </a:r>
          </a:p>
          <a:p>
            <a:r>
              <a:rPr lang="en-TT" dirty="0"/>
              <a:t>This comment describes the positive features of the work in relation to the learning goal: clarity and meaning in writing. The next bit of feedback might be this:</a:t>
            </a:r>
          </a:p>
          <a:p>
            <a:r>
              <a:rPr lang="en-TT" b="1" dirty="0">
                <a:solidFill>
                  <a:srgbClr val="FF0000"/>
                </a:solidFill>
                <a:effectLst>
                  <a:outerShdw blurRad="38100" dist="38100" dir="2700000" algn="tl">
                    <a:srgbClr val="000000">
                      <a:alpha val="43137"/>
                    </a:srgbClr>
                  </a:outerShdw>
                </a:effectLst>
              </a:rPr>
              <a:t>More details would make this more interesting. If you move the sentence about the lunchroom being big right after "noise," you give one reason for the noise. Can you think of others? Can you describe what the noise sounds like?</a:t>
            </a:r>
          </a:p>
          <a:p>
            <a:r>
              <a:rPr lang="en-TT" dirty="0"/>
              <a:t>For some students, it would be advisable to stop here, with one positive comment and one suggestion for improvement. For students who are interested in further work on the goal of adding more details, the following comment would also help:</a:t>
            </a:r>
          </a:p>
          <a:p>
            <a:r>
              <a:rPr lang="en-TT" b="1" dirty="0">
                <a:solidFill>
                  <a:srgbClr val="FF0000"/>
                </a:solidFill>
                <a:effectLst>
                  <a:outerShdw blurRad="38100" dist="38100" dir="2700000" algn="tl">
                    <a:srgbClr val="000000">
                      <a:alpha val="43137"/>
                    </a:srgbClr>
                  </a:outerShdw>
                </a:effectLst>
              </a:rPr>
              <a:t>Can you give some examples of the "good food" besides milk and salad for the teachers? What kinds of food do you eat at lunch? What foods do your friends eat?</a:t>
            </a:r>
            <a:endParaRPr lang="en-GB"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9157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6263600"/>
              </p:ext>
            </p:extLst>
          </p:nvPr>
        </p:nvGraphicFramePr>
        <p:xfrm>
          <a:off x="251520" y="116631"/>
          <a:ext cx="8568952" cy="6547584"/>
        </p:xfrm>
        <a:graphic>
          <a:graphicData uri="http://schemas.openxmlformats.org/drawingml/2006/table">
            <a:tbl>
              <a:tblPr>
                <a:tableStyleId>{BC89EF96-8CEA-46FF-86C4-4CE0E7609802}</a:tableStyleId>
              </a:tblPr>
              <a:tblGrid>
                <a:gridCol w="4284476"/>
                <a:gridCol w="4284476"/>
              </a:tblGrid>
              <a:tr h="302364">
                <a:tc>
                  <a:txBody>
                    <a:bodyPr/>
                    <a:lstStyle/>
                    <a:p>
                      <a:pPr algn="l"/>
                      <a:r>
                        <a:rPr lang="en-GB" sz="1400"/>
                        <a:t>Possible Teacher Comments</a:t>
                      </a:r>
                    </a:p>
                  </a:txBody>
                  <a:tcPr marL="29157" marR="29157" marT="14579" marB="14579">
                    <a:solidFill>
                      <a:schemeClr val="accent4">
                        <a:lumMod val="40000"/>
                        <a:lumOff val="60000"/>
                      </a:schemeClr>
                    </a:solidFill>
                  </a:tcPr>
                </a:tc>
                <a:tc>
                  <a:txBody>
                    <a:bodyPr/>
                    <a:lstStyle/>
                    <a:p>
                      <a:pPr algn="l"/>
                      <a:r>
                        <a:rPr lang="en-TT" sz="1400"/>
                        <a:t>What's Best About This Feedback</a:t>
                      </a:r>
                    </a:p>
                  </a:txBody>
                  <a:tcPr marL="29157" marR="29157" marT="14579" marB="14579">
                    <a:solidFill>
                      <a:schemeClr val="accent4">
                        <a:lumMod val="40000"/>
                        <a:lumOff val="60000"/>
                      </a:schemeClr>
                    </a:solidFill>
                  </a:tcPr>
                </a:tc>
              </a:tr>
              <a:tr h="466131">
                <a:tc>
                  <a:txBody>
                    <a:bodyPr/>
                    <a:lstStyle/>
                    <a:p>
                      <a:pPr algn="l"/>
                      <a:r>
                        <a:rPr lang="en-TT" sz="1400" b="1">
                          <a:solidFill>
                            <a:srgbClr val="FF0000"/>
                          </a:solidFill>
                        </a:rPr>
                        <a:t>Your topic sentence and concluding sentence are clear and go together well.</a:t>
                      </a:r>
                    </a:p>
                  </a:txBody>
                  <a:tcPr marL="29157" marR="29157" marT="14579" marB="14579">
                    <a:solidFill>
                      <a:schemeClr val="accent4">
                        <a:lumMod val="40000"/>
                        <a:lumOff val="60000"/>
                      </a:schemeClr>
                    </a:solidFill>
                  </a:tcPr>
                </a:tc>
                <a:tc rowSpan="2">
                  <a:txBody>
                    <a:bodyPr/>
                    <a:lstStyle/>
                    <a:p>
                      <a:pPr algn="l"/>
                      <a:r>
                        <a:rPr lang="en-TT" sz="1400"/>
                        <a:t>These comments describe achievement in terms of the criteria for the assignment. They show the student that you noticed these specific features and connected them to the criteria for good work.</a:t>
                      </a:r>
                    </a:p>
                  </a:txBody>
                  <a:tcPr marL="29157" marR="29157" marT="14579" marB="14579">
                    <a:solidFill>
                      <a:schemeClr val="accent4">
                        <a:lumMod val="40000"/>
                        <a:lumOff val="60000"/>
                      </a:schemeClr>
                    </a:solidFill>
                  </a:tcPr>
                </a:tc>
              </a:tr>
              <a:tr h="518337">
                <a:tc>
                  <a:txBody>
                    <a:bodyPr/>
                    <a:lstStyle/>
                    <a:p>
                      <a:pPr algn="l"/>
                      <a:r>
                        <a:rPr lang="en-TT" sz="1400" b="1" dirty="0">
                          <a:solidFill>
                            <a:srgbClr val="FF0000"/>
                          </a:solidFill>
                        </a:rPr>
                        <a:t>You used a lot of details. I count seven different things you like about dogs.</a:t>
                      </a:r>
                    </a:p>
                  </a:txBody>
                  <a:tcPr marL="29157" marR="29157" marT="14579" marB="14579">
                    <a:solidFill>
                      <a:schemeClr val="accent4">
                        <a:lumMod val="40000"/>
                        <a:lumOff val="60000"/>
                      </a:schemeClr>
                    </a:solidFill>
                  </a:tcPr>
                </a:tc>
                <a:tc vMerge="1">
                  <a:txBody>
                    <a:bodyPr/>
                    <a:lstStyle/>
                    <a:p>
                      <a:endParaRPr lang="en-GB"/>
                    </a:p>
                  </a:txBody>
                  <a:tcPr/>
                </a:tc>
              </a:tr>
              <a:tr h="1727791">
                <a:tc>
                  <a:txBody>
                    <a:bodyPr/>
                    <a:lstStyle/>
                    <a:p>
                      <a:pPr algn="l"/>
                      <a:r>
                        <a:rPr lang="en-TT" sz="1400" dirty="0"/>
                        <a:t>Your paragraph makes me wonder if you have a dog who is playful, strong, cute, and cuddly. Did you think about your own dog to write your paragraph? When you write about things you know, the writing often sounds real like this.</a:t>
                      </a:r>
                    </a:p>
                  </a:txBody>
                  <a:tcPr marL="29157" marR="29157" marT="14579" marB="14579">
                    <a:solidFill>
                      <a:schemeClr val="accent4">
                        <a:lumMod val="40000"/>
                        <a:lumOff val="60000"/>
                      </a:schemeClr>
                    </a:solidFill>
                  </a:tcPr>
                </a:tc>
                <a:tc>
                  <a:txBody>
                    <a:bodyPr/>
                    <a:lstStyle/>
                    <a:p>
                      <a:pPr algn="l"/>
                      <a:r>
                        <a:rPr lang="en-TT" sz="1400"/>
                        <a:t>This comment would be especially useful for a student who had not previously been successful with the writing process. The comment identifies the strategy the student has used for writing and affirms that it was a good one. Note that "the writing often sounds genuine" might be better English, but "real" is probably clearer for this 4th grader.</a:t>
                      </a:r>
                    </a:p>
                  </a:txBody>
                  <a:tcPr marL="29157" marR="29157" marT="14579" marB="14579">
                    <a:solidFill>
                      <a:schemeClr val="accent4">
                        <a:lumMod val="40000"/>
                        <a:lumOff val="60000"/>
                      </a:schemeClr>
                    </a:solidFill>
                  </a:tcPr>
                </a:tc>
              </a:tr>
              <a:tr h="1209454">
                <a:tc>
                  <a:txBody>
                    <a:bodyPr/>
                    <a:lstStyle/>
                    <a:p>
                      <a:pPr algn="l"/>
                      <a:r>
                        <a:rPr lang="en-TT" sz="1400" b="1" dirty="0">
                          <a:solidFill>
                            <a:srgbClr val="FF0000"/>
                          </a:solidFill>
                        </a:rPr>
                        <a:t>Your reasons are all about dogs. Readers would already have to know what cats are like. They wouldn't know from your paragraph whether cats are playful, for instance. When you compare two things, write about both of the things you are comparing.</a:t>
                      </a:r>
                    </a:p>
                  </a:txBody>
                  <a:tcPr marL="29157" marR="29157" marT="14579" marB="14579">
                    <a:solidFill>
                      <a:schemeClr val="accent4">
                        <a:lumMod val="40000"/>
                        <a:lumOff val="60000"/>
                      </a:schemeClr>
                    </a:solidFill>
                  </a:tcPr>
                </a:tc>
                <a:tc>
                  <a:txBody>
                    <a:bodyPr/>
                    <a:lstStyle/>
                    <a:p>
                      <a:pPr algn="l"/>
                      <a:r>
                        <a:rPr lang="en-TT" sz="1400"/>
                        <a:t>This constructive feedback criticizes a specific feature of the work, explains the reason for the criticism, and suggests what to do about it.</a:t>
                      </a:r>
                    </a:p>
                  </a:txBody>
                  <a:tcPr marL="29157" marR="29157" marT="14579" marB="14579">
                    <a:solidFill>
                      <a:schemeClr val="accent4">
                        <a:lumMod val="40000"/>
                        <a:lumOff val="60000"/>
                      </a:schemeClr>
                    </a:solidFill>
                  </a:tcPr>
                </a:tc>
              </a:tr>
              <a:tr h="466131">
                <a:tc>
                  <a:txBody>
                    <a:bodyPr/>
                    <a:lstStyle/>
                    <a:p>
                      <a:pPr algn="l"/>
                      <a:r>
                        <a:rPr lang="en-TT" sz="1400"/>
                        <a:t>Did you check your spelling? See if you can find two misspelled words.</a:t>
                      </a:r>
                    </a:p>
                  </a:txBody>
                  <a:tcPr marL="29157" marR="29157" marT="14579" marB="14579">
                    <a:solidFill>
                      <a:schemeClr val="accent4">
                        <a:lumMod val="40000"/>
                        <a:lumOff val="60000"/>
                      </a:schemeClr>
                    </a:solidFill>
                  </a:tcPr>
                </a:tc>
                <a:tc rowSpan="2">
                  <a:txBody>
                    <a:bodyPr/>
                    <a:lstStyle/>
                    <a:p>
                      <a:pPr algn="l"/>
                      <a:r>
                        <a:rPr lang="en-TT" sz="1400"/>
                        <a:t>These comments about style and mechanics do not directly reflect the learning target, which was about paragraphing. However, they concern important writing skills. Their appropriateness would depend on how strongly spelling, style/usage, and word choice figure into the longer-term learning targets.</a:t>
                      </a:r>
                    </a:p>
                  </a:txBody>
                  <a:tcPr marL="29157" marR="29157" marT="14579" marB="14579">
                    <a:solidFill>
                      <a:schemeClr val="accent4">
                        <a:lumMod val="40000"/>
                        <a:lumOff val="60000"/>
                      </a:schemeClr>
                    </a:solidFill>
                  </a:tcPr>
                </a:tc>
              </a:tr>
              <a:tr h="1857376">
                <a:tc>
                  <a:txBody>
                    <a:bodyPr/>
                    <a:lstStyle/>
                    <a:p>
                      <a:pPr algn="l"/>
                      <a:r>
                        <a:rPr lang="en-TT" sz="1400" dirty="0"/>
                        <a:t>Feedback about making the topic sentence a stronger lead might best be done as a demonstration. In conference, show the student the topic sentence with and without "This is why" and ask which sentence she thinks reads more smoothly and why. Ask whether "This is why" adds anything that the sentence needs. You might point out that these words read better in the concluding sentence.</a:t>
                      </a:r>
                    </a:p>
                  </a:txBody>
                  <a:tcPr marL="29157" marR="29157" marT="14579" marB="14579">
                    <a:solidFill>
                      <a:schemeClr val="accent4">
                        <a:lumMod val="40000"/>
                        <a:lumOff val="60000"/>
                      </a:schemeClr>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691683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Feedback Models</a:t>
            </a:r>
            <a:endParaRPr lang="en-GB" dirty="0"/>
          </a:p>
        </p:txBody>
      </p:sp>
    </p:spTree>
    <p:extLst>
      <p:ext uri="{BB962C8B-B14F-4D97-AF65-F5344CB8AC3E}">
        <p14:creationId xmlns:p14="http://schemas.microsoft.com/office/powerpoint/2010/main" val="1612857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10000"/>
              <a:lumOff val="90000"/>
            </a:schemeClr>
          </a:solidFill>
        </p:spPr>
        <p:txBody>
          <a:bodyPr>
            <a:normAutofit fontScale="90000"/>
          </a:bodyPr>
          <a:lstStyle/>
          <a:p>
            <a:r>
              <a:rPr lang="en-TT" dirty="0" smtClean="0"/>
              <a:t>Feedback Model 1- </a:t>
            </a:r>
            <a:br>
              <a:rPr lang="en-TT" dirty="0" smtClean="0"/>
            </a:br>
            <a:r>
              <a:rPr lang="en-TT" dirty="0" smtClean="0"/>
              <a:t>Hattie &amp; </a:t>
            </a:r>
            <a:r>
              <a:rPr lang="en-TT" dirty="0" err="1" smtClean="0"/>
              <a:t>Timperley</a:t>
            </a:r>
            <a:r>
              <a:rPr lang="en-TT" dirty="0" smtClean="0"/>
              <a:t>, 2007</a:t>
            </a:r>
            <a:endParaRPr lang="en-GB" dirty="0"/>
          </a:p>
        </p:txBody>
      </p:sp>
      <p:sp>
        <p:nvSpPr>
          <p:cNvPr id="3" name="Content Placeholder 2"/>
          <p:cNvSpPr>
            <a:spLocks noGrp="1"/>
          </p:cNvSpPr>
          <p:nvPr>
            <p:ph idx="1"/>
          </p:nvPr>
        </p:nvSpPr>
        <p:spPr/>
        <p:txBody>
          <a:bodyPr/>
          <a:lstStyle/>
          <a:p>
            <a:r>
              <a:rPr lang="en-TT" sz="3600" b="1" dirty="0" smtClean="0">
                <a:effectLst>
                  <a:outerShdw blurRad="38100" dist="38100" dir="2700000" algn="tl">
                    <a:srgbClr val="000000">
                      <a:alpha val="43137"/>
                    </a:srgbClr>
                  </a:outerShdw>
                </a:effectLst>
              </a:rPr>
              <a:t>Key Questions are</a:t>
            </a:r>
          </a:p>
          <a:p>
            <a:r>
              <a:rPr lang="en-TT" sz="3200" dirty="0" smtClean="0">
                <a:solidFill>
                  <a:srgbClr val="FF0000"/>
                </a:solidFill>
              </a:rPr>
              <a:t>Where </a:t>
            </a:r>
            <a:r>
              <a:rPr lang="en-TT" sz="3200" dirty="0">
                <a:solidFill>
                  <a:srgbClr val="FF0000"/>
                </a:solidFill>
              </a:rPr>
              <a:t>am I going? </a:t>
            </a:r>
            <a:endParaRPr lang="en-TT" sz="3200" dirty="0" smtClean="0">
              <a:solidFill>
                <a:srgbClr val="FF0000"/>
              </a:solidFill>
            </a:endParaRPr>
          </a:p>
          <a:p>
            <a:r>
              <a:rPr lang="en-TT" sz="3200" dirty="0" smtClean="0">
                <a:solidFill>
                  <a:srgbClr val="FF0000"/>
                </a:solidFill>
              </a:rPr>
              <a:t>How </a:t>
            </a:r>
            <a:r>
              <a:rPr lang="en-TT" sz="3200" dirty="0">
                <a:solidFill>
                  <a:srgbClr val="FF0000"/>
                </a:solidFill>
              </a:rPr>
              <a:t>am I going? </a:t>
            </a:r>
            <a:endParaRPr lang="en-TT" sz="3200" dirty="0" smtClean="0">
              <a:solidFill>
                <a:srgbClr val="FF0000"/>
              </a:solidFill>
            </a:endParaRPr>
          </a:p>
          <a:p>
            <a:r>
              <a:rPr lang="en-TT" sz="3200" dirty="0" smtClean="0">
                <a:solidFill>
                  <a:srgbClr val="FF0000"/>
                </a:solidFill>
              </a:rPr>
              <a:t>Where </a:t>
            </a:r>
            <a:r>
              <a:rPr lang="en-TT" sz="3200" dirty="0">
                <a:solidFill>
                  <a:srgbClr val="FF0000"/>
                </a:solidFill>
              </a:rPr>
              <a:t>to next</a:t>
            </a:r>
            <a:r>
              <a:rPr lang="en-TT" sz="3200" dirty="0" smtClean="0">
                <a:solidFill>
                  <a:srgbClr val="FF0000"/>
                </a:solidFill>
              </a:rPr>
              <a:t>? </a:t>
            </a:r>
            <a:endParaRPr lang="en-GB" sz="3200" dirty="0">
              <a:solidFill>
                <a:srgbClr val="FF0000"/>
              </a:solidFill>
            </a:endParaRPr>
          </a:p>
        </p:txBody>
      </p:sp>
    </p:spTree>
    <p:extLst>
      <p:ext uri="{BB962C8B-B14F-4D97-AF65-F5344CB8AC3E}">
        <p14:creationId xmlns:p14="http://schemas.microsoft.com/office/powerpoint/2010/main" val="1758360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4" y="0"/>
            <a:ext cx="9175291"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778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006" y="138577"/>
            <a:ext cx="7376442" cy="1259160"/>
          </a:xfrm>
          <a:solidFill>
            <a:schemeClr val="tx2">
              <a:lumMod val="10000"/>
              <a:lumOff val="90000"/>
            </a:schemeClr>
          </a:solidFill>
        </p:spPr>
        <p:txBody>
          <a:bodyPr>
            <a:normAutofit fontScale="90000"/>
          </a:bodyPr>
          <a:lstStyle/>
          <a:p>
            <a:r>
              <a:rPr lang="en-TT" dirty="0" smtClean="0"/>
              <a:t>Feedback Model 2-</a:t>
            </a:r>
            <a:br>
              <a:rPr lang="en-TT" dirty="0" smtClean="0"/>
            </a:br>
            <a:r>
              <a:rPr lang="en-TT" dirty="0" smtClean="0"/>
              <a:t>Fisher &amp; Frey 2009</a:t>
            </a:r>
            <a:endParaRPr lang="en-GB" dirty="0"/>
          </a:p>
        </p:txBody>
      </p:sp>
      <p:sp>
        <p:nvSpPr>
          <p:cNvPr id="3" name="Content Placeholder 2"/>
          <p:cNvSpPr>
            <a:spLocks noGrp="1"/>
          </p:cNvSpPr>
          <p:nvPr>
            <p:ph idx="1"/>
          </p:nvPr>
        </p:nvSpPr>
        <p:spPr/>
        <p:txBody>
          <a:bodyPr/>
          <a:lstStyle/>
          <a:p>
            <a:endParaRPr lang="en-GB"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99597"/>
            <a:ext cx="7272808" cy="547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050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2175"/>
            <a:ext cx="8352928" cy="6599965"/>
          </a:xfrm>
          <a:prstGeom prst="rect">
            <a:avLst/>
          </a:prstGeom>
        </p:spPr>
      </p:pic>
    </p:spTree>
    <p:extLst>
      <p:ext uri="{BB962C8B-B14F-4D97-AF65-F5344CB8AC3E}">
        <p14:creationId xmlns:p14="http://schemas.microsoft.com/office/powerpoint/2010/main" val="120517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92" y="836712"/>
            <a:ext cx="8909465" cy="5256584"/>
          </a:xfrm>
          <a:prstGeom prst="rect">
            <a:avLst/>
          </a:prstGeom>
        </p:spPr>
      </p:pic>
    </p:spTree>
    <p:extLst>
      <p:ext uri="{BB962C8B-B14F-4D97-AF65-F5344CB8AC3E}">
        <p14:creationId xmlns:p14="http://schemas.microsoft.com/office/powerpoint/2010/main" val="3348745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10000"/>
              <a:lumOff val="90000"/>
            </a:schemeClr>
          </a:solidFill>
        </p:spPr>
        <p:txBody>
          <a:bodyPr/>
          <a:lstStyle/>
          <a:p>
            <a:r>
              <a:rPr lang="en-TT" dirty="0" smtClean="0"/>
              <a:t>Understanding Feedback</a:t>
            </a:r>
            <a:endParaRPr lang="en-GB" dirty="0"/>
          </a:p>
        </p:txBody>
      </p:sp>
    </p:spTree>
    <p:extLst>
      <p:ext uri="{BB962C8B-B14F-4D97-AF65-F5344CB8AC3E}">
        <p14:creationId xmlns:p14="http://schemas.microsoft.com/office/powerpoint/2010/main" val="3507598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Types of Feedback</a:t>
            </a:r>
            <a:endParaRPr lang="en-GB" dirty="0"/>
          </a:p>
        </p:txBody>
      </p:sp>
      <p:sp>
        <p:nvSpPr>
          <p:cNvPr id="3" name="Content Placeholder 2"/>
          <p:cNvSpPr>
            <a:spLocks noGrp="1"/>
          </p:cNvSpPr>
          <p:nvPr>
            <p:ph idx="1"/>
          </p:nvPr>
        </p:nvSpPr>
        <p:spPr>
          <a:xfrm>
            <a:off x="1981200" y="1268760"/>
            <a:ext cx="6041679" cy="5184576"/>
          </a:xfrm>
        </p:spPr>
        <p:txBody>
          <a:bodyPr>
            <a:normAutofit/>
          </a:bodyPr>
          <a:lstStyle/>
          <a:p>
            <a:r>
              <a:rPr lang="en-TT" dirty="0"/>
              <a:t>(1) </a:t>
            </a:r>
            <a:r>
              <a:rPr lang="en-TT" b="1" dirty="0"/>
              <a:t>feedback about the task </a:t>
            </a:r>
            <a:r>
              <a:rPr lang="en-TT" dirty="0"/>
              <a:t>(such as feedback about whether answers were right or wrong or directions to get more information</a:t>
            </a:r>
            <a:r>
              <a:rPr lang="en-TT" dirty="0" smtClean="0"/>
              <a:t>)</a:t>
            </a:r>
          </a:p>
          <a:p>
            <a:r>
              <a:rPr lang="en-TT" dirty="0" smtClean="0"/>
              <a:t> </a:t>
            </a:r>
            <a:r>
              <a:rPr lang="en-TT" dirty="0"/>
              <a:t>(2) </a:t>
            </a:r>
            <a:r>
              <a:rPr lang="en-TT" b="1" dirty="0"/>
              <a:t>feedback about the processing of the task </a:t>
            </a:r>
            <a:r>
              <a:rPr lang="en-TT" dirty="0"/>
              <a:t>(such as feedback about strategies used or strategies that could be used</a:t>
            </a:r>
            <a:r>
              <a:rPr lang="en-TT" dirty="0" smtClean="0"/>
              <a:t>)</a:t>
            </a:r>
          </a:p>
          <a:p>
            <a:r>
              <a:rPr lang="en-TT" dirty="0" smtClean="0"/>
              <a:t>(</a:t>
            </a:r>
            <a:r>
              <a:rPr lang="en-TT" dirty="0"/>
              <a:t>3) </a:t>
            </a:r>
            <a:r>
              <a:rPr lang="en-TT" b="1" dirty="0"/>
              <a:t>feedback about self-regulation </a:t>
            </a:r>
            <a:r>
              <a:rPr lang="en-TT" dirty="0"/>
              <a:t>(such as feedback about student self-evaluation or </a:t>
            </a:r>
            <a:r>
              <a:rPr lang="en-TT" dirty="0" smtClean="0"/>
              <a:t>self-confidence)</a:t>
            </a:r>
          </a:p>
          <a:p>
            <a:r>
              <a:rPr lang="en-TT" dirty="0" smtClean="0"/>
              <a:t>(</a:t>
            </a:r>
            <a:r>
              <a:rPr lang="en-TT" dirty="0"/>
              <a:t>4) </a:t>
            </a:r>
            <a:r>
              <a:rPr lang="en-TT" b="1" dirty="0"/>
              <a:t>feedback about the student as a person </a:t>
            </a:r>
            <a:r>
              <a:rPr lang="en-TT" dirty="0"/>
              <a:t>(such as pronouncements that a student is "good" or "smart")</a:t>
            </a:r>
            <a:endParaRPr lang="en-GB" dirty="0"/>
          </a:p>
        </p:txBody>
      </p:sp>
    </p:spTree>
    <p:extLst>
      <p:ext uri="{BB962C8B-B14F-4D97-AF65-F5344CB8AC3E}">
        <p14:creationId xmlns:p14="http://schemas.microsoft.com/office/powerpoint/2010/main" val="257054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Day 8: Formative Assessment Models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191039"/>
              </p:ext>
            </p:extLst>
          </p:nvPr>
        </p:nvGraphicFramePr>
        <p:xfrm>
          <a:off x="2068512" y="1484784"/>
          <a:ext cx="5867400" cy="4881121"/>
        </p:xfrm>
        <a:graphic>
          <a:graphicData uri="http://schemas.openxmlformats.org/drawingml/2006/table">
            <a:tbl>
              <a:tblPr>
                <a:tableStyleId>{BC89EF96-8CEA-46FF-86C4-4CE0E7609802}</a:tableStyleId>
              </a:tblPr>
              <a:tblGrid>
                <a:gridCol w="5867400"/>
              </a:tblGrid>
              <a:tr h="420047">
                <a:tc>
                  <a:txBody>
                    <a:bodyPr/>
                    <a:lstStyle/>
                    <a:p>
                      <a:r>
                        <a:rPr lang="en-GB" b="1" dirty="0">
                          <a:solidFill>
                            <a:srgbClr val="C00000"/>
                          </a:solidFill>
                          <a:effectLst>
                            <a:outerShdw blurRad="38100" dist="38100" dir="2700000" algn="tl">
                              <a:srgbClr val="000000">
                                <a:alpha val="43137"/>
                              </a:srgbClr>
                            </a:outerShdw>
                          </a:effectLst>
                        </a:rPr>
                        <a:t>PLENARY: </a:t>
                      </a:r>
                      <a:endParaRPr lang="en-GB" b="1" dirty="0" smtClean="0">
                        <a:solidFill>
                          <a:srgbClr val="C00000"/>
                        </a:solidFill>
                        <a:effectLst>
                          <a:outerShdw blurRad="38100" dist="38100" dir="2700000" algn="tl">
                            <a:srgbClr val="000000">
                              <a:alpha val="43137"/>
                            </a:srgbClr>
                          </a:outerShdw>
                        </a:effectLst>
                      </a:endParaRPr>
                    </a:p>
                    <a:p>
                      <a:r>
                        <a:rPr lang="en-GB" b="1" dirty="0" smtClean="0">
                          <a:solidFill>
                            <a:srgbClr val="C00000"/>
                          </a:solidFill>
                          <a:effectLst>
                            <a:outerShdw blurRad="38100" dist="38100" dir="2700000" algn="tl">
                              <a:srgbClr val="000000">
                                <a:alpha val="43137"/>
                              </a:srgbClr>
                            </a:outerShdw>
                          </a:effectLst>
                        </a:rPr>
                        <a:t>FORMATIVE </a:t>
                      </a:r>
                      <a:r>
                        <a:rPr lang="en-GB" b="1" dirty="0">
                          <a:solidFill>
                            <a:srgbClr val="C00000"/>
                          </a:solidFill>
                          <a:effectLst>
                            <a:outerShdw blurRad="38100" dist="38100" dir="2700000" algn="tl">
                              <a:srgbClr val="000000">
                                <a:alpha val="43137"/>
                              </a:srgbClr>
                            </a:outerShdw>
                          </a:effectLst>
                        </a:rPr>
                        <a:t>FEEDBACK</a:t>
                      </a:r>
                    </a:p>
                  </a:txBody>
                  <a:tcPr marL="0" marR="0" marT="0" marB="0">
                    <a:solidFill>
                      <a:srgbClr val="FFFF00"/>
                    </a:solidFill>
                  </a:tcPr>
                </a:tc>
              </a:tr>
              <a:tr h="840094">
                <a:tc>
                  <a:txBody>
                    <a:bodyPr/>
                    <a:lstStyle/>
                    <a:p>
                      <a:r>
                        <a:rPr lang="en-TT" dirty="0"/>
                        <a:t>TUTORIAL: </a:t>
                      </a:r>
                      <a:endParaRPr lang="en-TT" dirty="0" smtClean="0"/>
                    </a:p>
                    <a:p>
                      <a:r>
                        <a:rPr lang="en-TT" dirty="0" smtClean="0"/>
                        <a:t>HOW </a:t>
                      </a:r>
                      <a:r>
                        <a:rPr lang="en-TT" dirty="0"/>
                        <a:t>TO GIVE FORMATIVE FEEDBACK (ROLE PLAY)</a:t>
                      </a:r>
                    </a:p>
                  </a:txBody>
                  <a:tcPr marL="0" marR="0" marT="0" marB="0">
                    <a:solidFill>
                      <a:srgbClr val="FFFF00"/>
                    </a:solidFill>
                  </a:tcPr>
                </a:tc>
              </a:tr>
              <a:tr h="972107">
                <a:tc>
                  <a:txBody>
                    <a:bodyPr/>
                    <a:lstStyle/>
                    <a:p>
                      <a:r>
                        <a:rPr lang="en-TT" b="1" dirty="0">
                          <a:solidFill>
                            <a:srgbClr val="C00000"/>
                          </a:solidFill>
                          <a:effectLst>
                            <a:outerShdw blurRad="38100" dist="38100" dir="2700000" algn="tl">
                              <a:srgbClr val="000000">
                                <a:alpha val="43137"/>
                              </a:srgbClr>
                            </a:outerShdw>
                          </a:effectLst>
                        </a:rPr>
                        <a:t>PLENARY: </a:t>
                      </a:r>
                      <a:endParaRPr lang="en-TT" b="1" dirty="0" smtClean="0">
                        <a:solidFill>
                          <a:srgbClr val="C00000"/>
                        </a:solidFill>
                        <a:effectLst>
                          <a:outerShdw blurRad="38100" dist="38100" dir="2700000" algn="tl">
                            <a:srgbClr val="000000">
                              <a:alpha val="43137"/>
                            </a:srgbClr>
                          </a:outerShdw>
                        </a:effectLst>
                      </a:endParaRPr>
                    </a:p>
                    <a:p>
                      <a:r>
                        <a:rPr lang="en-TT" b="1" dirty="0" smtClean="0">
                          <a:solidFill>
                            <a:srgbClr val="C00000"/>
                          </a:solidFill>
                          <a:effectLst>
                            <a:outerShdw blurRad="38100" dist="38100" dir="2700000" algn="tl">
                              <a:srgbClr val="000000">
                                <a:alpha val="43137"/>
                              </a:srgbClr>
                            </a:outerShdw>
                          </a:effectLst>
                        </a:rPr>
                        <a:t>THE </a:t>
                      </a:r>
                      <a:r>
                        <a:rPr lang="en-TT" b="1" dirty="0">
                          <a:solidFill>
                            <a:srgbClr val="C00000"/>
                          </a:solidFill>
                          <a:effectLst>
                            <a:outerShdw blurRad="38100" dist="38100" dir="2700000" algn="tl">
                              <a:srgbClr val="000000">
                                <a:alpha val="43137"/>
                              </a:srgbClr>
                            </a:outerShdw>
                          </a:effectLst>
                        </a:rPr>
                        <a:t>ROLE OF PEER ASSESSMENT &amp; PROMOTING SELF ASSESSMENT AND METACOGNITION</a:t>
                      </a:r>
                    </a:p>
                  </a:txBody>
                  <a:tcPr marL="0" marR="0" marT="0" marB="0">
                    <a:solidFill>
                      <a:srgbClr val="FFFF00"/>
                    </a:solidFill>
                  </a:tcPr>
                </a:tc>
              </a:tr>
              <a:tr h="1260140">
                <a:tc>
                  <a:txBody>
                    <a:bodyPr/>
                    <a:lstStyle/>
                    <a:p>
                      <a:r>
                        <a:rPr lang="en-TT" dirty="0"/>
                        <a:t>TUTORIALS: </a:t>
                      </a:r>
                      <a:endParaRPr lang="en-TT" dirty="0" smtClean="0"/>
                    </a:p>
                    <a:p>
                      <a:r>
                        <a:rPr lang="en-TT" dirty="0" smtClean="0"/>
                        <a:t>HOW </a:t>
                      </a:r>
                      <a:r>
                        <a:rPr lang="en-TT" dirty="0"/>
                        <a:t>TO ACTIVATE PEERS AS LEARNERS ENCOURAGING SELF ASSESSMENT IN THE CLASSROOM</a:t>
                      </a:r>
                    </a:p>
                  </a:txBody>
                  <a:tcPr marL="0" marR="0" marT="0" marB="0">
                    <a:solidFill>
                      <a:srgbClr val="FFFF00"/>
                    </a:solidFill>
                  </a:tcPr>
                </a:tc>
              </a:tr>
              <a:tr h="1260140">
                <a:tc>
                  <a:txBody>
                    <a:bodyPr/>
                    <a:lstStyle/>
                    <a:p>
                      <a:r>
                        <a:rPr lang="en-TT" dirty="0"/>
                        <a:t>VOLUNTARY AFTER WORKSHOP SESSION: ORGANIZING FOR PEER ASSESSMENT-EXAMPLES AND BEST PRACTICE</a:t>
                      </a:r>
                    </a:p>
                  </a:txBody>
                  <a:tcPr marL="0" marR="0" marT="0" marB="0">
                    <a:solidFill>
                      <a:srgbClr val="FFFF00"/>
                    </a:solidFill>
                  </a:tcPr>
                </a:tc>
              </a:tr>
            </a:tbl>
          </a:graphicData>
        </a:graphic>
      </p:graphicFrame>
    </p:spTree>
    <p:extLst>
      <p:ext uri="{BB962C8B-B14F-4D97-AF65-F5344CB8AC3E}">
        <p14:creationId xmlns:p14="http://schemas.microsoft.com/office/powerpoint/2010/main" val="2634570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smtClean="0"/>
              <a:t>Feedback Strategies</a:t>
            </a:r>
            <a:endParaRPr lang="en-GB" dirty="0"/>
          </a:p>
        </p:txBody>
      </p:sp>
      <p:sp>
        <p:nvSpPr>
          <p:cNvPr id="6" name="Content Placeholder 2"/>
          <p:cNvSpPr>
            <a:spLocks noGrp="1"/>
          </p:cNvSpPr>
          <p:nvPr>
            <p:ph idx="1"/>
          </p:nvPr>
        </p:nvSpPr>
        <p:spPr/>
        <p:txBody>
          <a:bodyPr/>
          <a:lstStyle/>
          <a:p>
            <a:r>
              <a:rPr lang="en-TT" dirty="0" smtClean="0"/>
              <a:t>Timing</a:t>
            </a:r>
          </a:p>
          <a:p>
            <a:r>
              <a:rPr lang="en-TT" dirty="0" smtClean="0"/>
              <a:t>Amount</a:t>
            </a:r>
          </a:p>
          <a:p>
            <a:r>
              <a:rPr lang="en-TT" dirty="0" smtClean="0"/>
              <a:t>Mode </a:t>
            </a:r>
          </a:p>
          <a:p>
            <a:r>
              <a:rPr lang="en-TT" dirty="0" smtClean="0"/>
              <a:t>Audience</a:t>
            </a:r>
            <a:endParaRPr lang="en-GB" dirty="0"/>
          </a:p>
        </p:txBody>
      </p:sp>
    </p:spTree>
    <p:extLst>
      <p:ext uri="{BB962C8B-B14F-4D97-AF65-F5344CB8AC3E}">
        <p14:creationId xmlns:p14="http://schemas.microsoft.com/office/powerpoint/2010/main" val="304577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67119039"/>
              </p:ext>
            </p:extLst>
          </p:nvPr>
        </p:nvGraphicFramePr>
        <p:xfrm>
          <a:off x="323528" y="188640"/>
          <a:ext cx="8352930" cy="6259180"/>
        </p:xfrm>
        <a:graphic>
          <a:graphicData uri="http://schemas.openxmlformats.org/drawingml/2006/table">
            <a:tbl>
              <a:tblPr>
                <a:tableStyleId>{BC89EF96-8CEA-46FF-86C4-4CE0E7609802}</a:tableStyleId>
              </a:tblPr>
              <a:tblGrid>
                <a:gridCol w="2784310"/>
                <a:gridCol w="2273427"/>
                <a:gridCol w="3295193"/>
              </a:tblGrid>
              <a:tr h="705752">
                <a:tc>
                  <a:txBody>
                    <a:bodyPr/>
                    <a:lstStyle/>
                    <a:p>
                      <a:pPr algn="ctr"/>
                      <a:r>
                        <a:rPr lang="en-TT" sz="2400" dirty="0">
                          <a:effectLst/>
                        </a:rPr>
                        <a:t>Feedback Strategies Can Vary In …</a:t>
                      </a:r>
                    </a:p>
                  </a:txBody>
                  <a:tcPr marL="20630" marR="20630" marT="10315" marB="10315" anchor="b">
                    <a:solidFill>
                      <a:schemeClr val="tx2">
                        <a:lumMod val="25000"/>
                        <a:lumOff val="75000"/>
                      </a:schemeClr>
                    </a:solidFill>
                  </a:tcPr>
                </a:tc>
                <a:tc>
                  <a:txBody>
                    <a:bodyPr/>
                    <a:lstStyle/>
                    <a:p>
                      <a:pPr algn="ctr"/>
                      <a:r>
                        <a:rPr lang="en-GB" sz="2400">
                          <a:effectLst/>
                        </a:rPr>
                        <a:t>In These Ways …</a:t>
                      </a:r>
                    </a:p>
                  </a:txBody>
                  <a:tcPr marL="20630" marR="20630" marT="10315" marB="10315" anchor="b">
                    <a:solidFill>
                      <a:schemeClr val="tx2">
                        <a:lumMod val="25000"/>
                        <a:lumOff val="75000"/>
                      </a:schemeClr>
                    </a:solidFill>
                  </a:tcPr>
                </a:tc>
                <a:tc>
                  <a:txBody>
                    <a:bodyPr/>
                    <a:lstStyle/>
                    <a:p>
                      <a:pPr algn="ctr"/>
                      <a:r>
                        <a:rPr lang="en-GB" sz="2400">
                          <a:effectLst/>
                        </a:rPr>
                        <a:t>Recommendations for Good Feedback</a:t>
                      </a:r>
                    </a:p>
                  </a:txBody>
                  <a:tcPr marL="20630" marR="20630" marT="10315" marB="10315" anchor="b">
                    <a:solidFill>
                      <a:schemeClr val="tx2">
                        <a:lumMod val="25000"/>
                        <a:lumOff val="75000"/>
                      </a:schemeClr>
                    </a:solidFill>
                  </a:tcPr>
                </a:tc>
              </a:tr>
              <a:tr h="5126896">
                <a:tc>
                  <a:txBody>
                    <a:bodyPr/>
                    <a:lstStyle/>
                    <a:p>
                      <a:pPr algn="l"/>
                      <a:r>
                        <a:rPr lang="en-GB" sz="2400"/>
                        <a:t>Timing</a:t>
                      </a:r>
                    </a:p>
                  </a:txBody>
                  <a:tcPr marL="20630" marR="20630" marT="10315" marB="10315">
                    <a:solidFill>
                      <a:schemeClr val="tx2">
                        <a:lumMod val="25000"/>
                        <a:lumOff val="75000"/>
                      </a:schemeClr>
                    </a:solidFill>
                  </a:tcPr>
                </a:tc>
                <a:tc>
                  <a:txBody>
                    <a:bodyPr/>
                    <a:lstStyle/>
                    <a:p>
                      <a:pPr algn="l"/>
                      <a:endParaRPr lang="en-GB" sz="2400"/>
                    </a:p>
                    <a:p>
                      <a:pPr algn="l">
                        <a:buFont typeface="Arial"/>
                        <a:buChar char="•"/>
                      </a:pPr>
                      <a:r>
                        <a:rPr lang="en-GB" sz="2400"/>
                        <a:t>When given</a:t>
                      </a:r>
                    </a:p>
                    <a:p>
                      <a:pPr algn="l">
                        <a:buFont typeface="Arial"/>
                        <a:buChar char="•"/>
                      </a:pPr>
                      <a:r>
                        <a:rPr lang="en-GB" sz="2400"/>
                        <a:t>How often</a:t>
                      </a:r>
                    </a:p>
                  </a:txBody>
                  <a:tcPr marL="20630" marR="20630" marT="10315" marB="10315">
                    <a:solidFill>
                      <a:schemeClr val="tx2">
                        <a:lumMod val="25000"/>
                        <a:lumOff val="75000"/>
                      </a:schemeClr>
                    </a:solidFill>
                  </a:tcPr>
                </a:tc>
                <a:tc>
                  <a:txBody>
                    <a:bodyPr/>
                    <a:lstStyle/>
                    <a:p>
                      <a:pPr algn="l"/>
                      <a:endParaRPr lang="en-TT" sz="2400" dirty="0"/>
                    </a:p>
                    <a:p>
                      <a:pPr algn="l">
                        <a:buFont typeface="Arial"/>
                        <a:buChar char="•"/>
                      </a:pPr>
                      <a:r>
                        <a:rPr lang="en-TT" sz="2400" dirty="0"/>
                        <a:t>Provide immediate feedback for knowledge of facts (right/wrong).</a:t>
                      </a:r>
                    </a:p>
                    <a:p>
                      <a:pPr algn="l">
                        <a:buFont typeface="Arial"/>
                        <a:buChar char="•"/>
                      </a:pPr>
                      <a:r>
                        <a:rPr lang="en-TT" sz="2400" dirty="0"/>
                        <a:t>Delay feedback slightly for more comprehensive reviews of student thinking and processing.</a:t>
                      </a:r>
                    </a:p>
                    <a:p>
                      <a:pPr algn="l">
                        <a:buFont typeface="Arial"/>
                        <a:buChar char="•"/>
                      </a:pPr>
                      <a:r>
                        <a:rPr lang="en-TT" sz="2400" dirty="0"/>
                        <a:t>Never delay feedback beyond when it would make a difference to students.</a:t>
                      </a:r>
                    </a:p>
                    <a:p>
                      <a:pPr algn="l">
                        <a:buFont typeface="Arial"/>
                        <a:buChar char="•"/>
                      </a:pPr>
                      <a:r>
                        <a:rPr lang="en-TT" sz="2400" dirty="0"/>
                        <a:t>Provide feedback as often as is practical, for all major assignments.</a:t>
                      </a:r>
                    </a:p>
                  </a:txBody>
                  <a:tcPr marL="20630" marR="20630" marT="10315" marB="10315">
                    <a:solidFill>
                      <a:schemeClr val="tx2">
                        <a:lumMod val="25000"/>
                        <a:lumOff val="75000"/>
                      </a:schemeClr>
                    </a:solidFill>
                  </a:tcPr>
                </a:tc>
              </a:tr>
            </a:tbl>
          </a:graphicData>
        </a:graphic>
      </p:graphicFrame>
    </p:spTree>
    <p:extLst>
      <p:ext uri="{BB962C8B-B14F-4D97-AF65-F5344CB8AC3E}">
        <p14:creationId xmlns:p14="http://schemas.microsoft.com/office/powerpoint/2010/main" val="828971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02564729"/>
              </p:ext>
            </p:extLst>
          </p:nvPr>
        </p:nvGraphicFramePr>
        <p:xfrm>
          <a:off x="539552" y="188640"/>
          <a:ext cx="8064896" cy="6192687"/>
        </p:xfrm>
        <a:graphic>
          <a:graphicData uri="http://schemas.openxmlformats.org/drawingml/2006/table">
            <a:tbl>
              <a:tblPr>
                <a:tableStyleId>{BC89EF96-8CEA-46FF-86C4-4CE0E7609802}</a:tableStyleId>
              </a:tblPr>
              <a:tblGrid>
                <a:gridCol w="2496277"/>
                <a:gridCol w="2496277"/>
                <a:gridCol w="3072342"/>
              </a:tblGrid>
              <a:tr h="1352280">
                <a:tc>
                  <a:txBody>
                    <a:bodyPr/>
                    <a:lstStyle/>
                    <a:p>
                      <a:pPr algn="ctr"/>
                      <a:r>
                        <a:rPr lang="en-TT" sz="2400" dirty="0">
                          <a:effectLst/>
                        </a:rPr>
                        <a:t>Feedback Strategies Can Vary In …</a:t>
                      </a:r>
                    </a:p>
                  </a:txBody>
                  <a:tcPr marL="20630" marR="20630" marT="10315" marB="10315" anchor="b">
                    <a:solidFill>
                      <a:schemeClr val="tx2">
                        <a:lumMod val="25000"/>
                        <a:lumOff val="75000"/>
                      </a:schemeClr>
                    </a:solidFill>
                  </a:tcPr>
                </a:tc>
                <a:tc>
                  <a:txBody>
                    <a:bodyPr/>
                    <a:lstStyle/>
                    <a:p>
                      <a:pPr algn="ctr"/>
                      <a:r>
                        <a:rPr lang="en-GB" sz="2400">
                          <a:effectLst/>
                        </a:rPr>
                        <a:t>In These Ways …</a:t>
                      </a:r>
                    </a:p>
                  </a:txBody>
                  <a:tcPr marL="20630" marR="20630" marT="10315" marB="10315" anchor="b">
                    <a:solidFill>
                      <a:schemeClr val="tx2">
                        <a:lumMod val="25000"/>
                        <a:lumOff val="75000"/>
                      </a:schemeClr>
                    </a:solidFill>
                  </a:tcPr>
                </a:tc>
                <a:tc>
                  <a:txBody>
                    <a:bodyPr/>
                    <a:lstStyle/>
                    <a:p>
                      <a:pPr algn="ctr"/>
                      <a:r>
                        <a:rPr lang="en-GB" sz="2400" dirty="0">
                          <a:effectLst/>
                        </a:rPr>
                        <a:t>Recommendations for Good Feedback</a:t>
                      </a:r>
                    </a:p>
                  </a:txBody>
                  <a:tcPr marL="20630" marR="20630" marT="10315" marB="10315" anchor="b">
                    <a:solidFill>
                      <a:schemeClr val="tx2">
                        <a:lumMod val="25000"/>
                        <a:lumOff val="75000"/>
                      </a:schemeClr>
                    </a:solidFill>
                  </a:tcPr>
                </a:tc>
              </a:tr>
              <a:tr h="4840407">
                <a:tc>
                  <a:txBody>
                    <a:bodyPr/>
                    <a:lstStyle/>
                    <a:p>
                      <a:pPr algn="l"/>
                      <a:r>
                        <a:rPr lang="en-GB" sz="2400" dirty="0"/>
                        <a:t>Amount</a:t>
                      </a:r>
                    </a:p>
                  </a:txBody>
                  <a:tcPr marL="20630" marR="20630" marT="10315" marB="10315">
                    <a:solidFill>
                      <a:schemeClr val="tx2">
                        <a:lumMod val="25000"/>
                        <a:lumOff val="75000"/>
                      </a:schemeClr>
                    </a:solidFill>
                  </a:tcPr>
                </a:tc>
                <a:tc>
                  <a:txBody>
                    <a:bodyPr/>
                    <a:lstStyle/>
                    <a:p>
                      <a:pPr algn="l"/>
                      <a:endParaRPr lang="en-TT" sz="2400" dirty="0"/>
                    </a:p>
                    <a:p>
                      <a:pPr algn="l">
                        <a:buFont typeface="Arial"/>
                        <a:buChar char="•"/>
                      </a:pPr>
                      <a:r>
                        <a:rPr lang="en-TT" sz="2400" dirty="0"/>
                        <a:t>How many points made</a:t>
                      </a:r>
                    </a:p>
                    <a:p>
                      <a:pPr algn="l">
                        <a:buFont typeface="Arial"/>
                        <a:buChar char="•"/>
                      </a:pPr>
                      <a:r>
                        <a:rPr lang="en-TT" sz="2400" dirty="0"/>
                        <a:t>How much about each point</a:t>
                      </a:r>
                    </a:p>
                  </a:txBody>
                  <a:tcPr marL="20630" marR="20630" marT="10315" marB="10315">
                    <a:solidFill>
                      <a:schemeClr val="tx2">
                        <a:lumMod val="25000"/>
                        <a:lumOff val="75000"/>
                      </a:schemeClr>
                    </a:solidFill>
                  </a:tcPr>
                </a:tc>
                <a:tc>
                  <a:txBody>
                    <a:bodyPr/>
                    <a:lstStyle/>
                    <a:p>
                      <a:pPr algn="l"/>
                      <a:endParaRPr lang="en-TT" sz="2400" dirty="0"/>
                    </a:p>
                    <a:p>
                      <a:pPr algn="l">
                        <a:buFont typeface="Arial"/>
                        <a:buChar char="•"/>
                      </a:pPr>
                      <a:r>
                        <a:rPr lang="en-TT" sz="2400" dirty="0"/>
                        <a:t>Prioritize—pick the most important points.</a:t>
                      </a:r>
                    </a:p>
                    <a:p>
                      <a:pPr algn="l">
                        <a:buFont typeface="Arial"/>
                        <a:buChar char="•"/>
                      </a:pPr>
                      <a:r>
                        <a:rPr lang="en-TT" sz="2400" dirty="0"/>
                        <a:t>Choose points that relate to major learning goals.</a:t>
                      </a:r>
                    </a:p>
                    <a:p>
                      <a:pPr algn="l">
                        <a:buFont typeface="Arial"/>
                        <a:buChar char="•"/>
                      </a:pPr>
                      <a:r>
                        <a:rPr lang="en-TT" sz="2400" dirty="0"/>
                        <a:t>Consider the student's developmental level.</a:t>
                      </a:r>
                    </a:p>
                  </a:txBody>
                  <a:tcPr marL="20630" marR="20630" marT="10315" marB="10315">
                    <a:solidFill>
                      <a:schemeClr val="tx2">
                        <a:lumMod val="25000"/>
                        <a:lumOff val="75000"/>
                      </a:schemeClr>
                    </a:solidFill>
                  </a:tcPr>
                </a:tc>
              </a:tr>
            </a:tbl>
          </a:graphicData>
        </a:graphic>
      </p:graphicFrame>
    </p:spTree>
    <p:extLst>
      <p:ext uri="{BB962C8B-B14F-4D97-AF65-F5344CB8AC3E}">
        <p14:creationId xmlns:p14="http://schemas.microsoft.com/office/powerpoint/2010/main" val="3444682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48929705"/>
              </p:ext>
            </p:extLst>
          </p:nvPr>
        </p:nvGraphicFramePr>
        <p:xfrm>
          <a:off x="107504" y="116632"/>
          <a:ext cx="8712967" cy="7422748"/>
        </p:xfrm>
        <a:graphic>
          <a:graphicData uri="http://schemas.openxmlformats.org/drawingml/2006/table">
            <a:tbl>
              <a:tblPr>
                <a:tableStyleId>{BC89EF96-8CEA-46FF-86C4-4CE0E7609802}</a:tableStyleId>
              </a:tblPr>
              <a:tblGrid>
                <a:gridCol w="2262021"/>
                <a:gridCol w="2130467"/>
                <a:gridCol w="4320479"/>
              </a:tblGrid>
              <a:tr h="1187000">
                <a:tc>
                  <a:txBody>
                    <a:bodyPr/>
                    <a:lstStyle/>
                    <a:p>
                      <a:pPr algn="ctr"/>
                      <a:r>
                        <a:rPr lang="en-TT" sz="2400" dirty="0">
                          <a:effectLst/>
                        </a:rPr>
                        <a:t>Feedback Strategies Can Vary In …</a:t>
                      </a:r>
                    </a:p>
                  </a:txBody>
                  <a:tcPr marL="20630" marR="20630" marT="10315" marB="10315" anchor="b">
                    <a:solidFill>
                      <a:schemeClr val="tx2">
                        <a:lumMod val="25000"/>
                        <a:lumOff val="75000"/>
                      </a:schemeClr>
                    </a:solidFill>
                  </a:tcPr>
                </a:tc>
                <a:tc>
                  <a:txBody>
                    <a:bodyPr/>
                    <a:lstStyle/>
                    <a:p>
                      <a:pPr algn="ctr"/>
                      <a:r>
                        <a:rPr lang="en-GB" sz="2400">
                          <a:effectLst/>
                        </a:rPr>
                        <a:t>In These Ways …</a:t>
                      </a:r>
                    </a:p>
                  </a:txBody>
                  <a:tcPr marL="20630" marR="20630" marT="10315" marB="10315" anchor="b">
                    <a:solidFill>
                      <a:schemeClr val="tx2">
                        <a:lumMod val="25000"/>
                        <a:lumOff val="75000"/>
                      </a:schemeClr>
                    </a:solidFill>
                  </a:tcPr>
                </a:tc>
                <a:tc>
                  <a:txBody>
                    <a:bodyPr/>
                    <a:lstStyle/>
                    <a:p>
                      <a:pPr algn="ctr"/>
                      <a:r>
                        <a:rPr lang="en-GB" sz="2400">
                          <a:effectLst/>
                        </a:rPr>
                        <a:t>Recommendations for Good Feedback</a:t>
                      </a:r>
                    </a:p>
                  </a:txBody>
                  <a:tcPr marL="20630" marR="20630" marT="10315" marB="10315" anchor="b">
                    <a:solidFill>
                      <a:schemeClr val="tx2">
                        <a:lumMod val="25000"/>
                        <a:lumOff val="75000"/>
                      </a:schemeClr>
                    </a:solidFill>
                  </a:tcPr>
                </a:tc>
              </a:tr>
              <a:tr h="6235748">
                <a:tc>
                  <a:txBody>
                    <a:bodyPr/>
                    <a:lstStyle/>
                    <a:p>
                      <a:pPr algn="l"/>
                      <a:r>
                        <a:rPr lang="en-GB" sz="2400" dirty="0"/>
                        <a:t>Mode</a:t>
                      </a:r>
                    </a:p>
                  </a:txBody>
                  <a:tcPr marL="20630" marR="20630" marT="10315" marB="10315">
                    <a:solidFill>
                      <a:schemeClr val="tx2">
                        <a:lumMod val="25000"/>
                        <a:lumOff val="75000"/>
                      </a:schemeClr>
                    </a:solidFill>
                  </a:tcPr>
                </a:tc>
                <a:tc>
                  <a:txBody>
                    <a:bodyPr/>
                    <a:lstStyle/>
                    <a:p>
                      <a:pPr algn="l"/>
                      <a:endParaRPr lang="en-GB" sz="2400"/>
                    </a:p>
                    <a:p>
                      <a:pPr algn="l">
                        <a:buFont typeface="Arial"/>
                        <a:buChar char="•"/>
                      </a:pPr>
                      <a:r>
                        <a:rPr lang="en-GB" sz="2400"/>
                        <a:t>Oral</a:t>
                      </a:r>
                    </a:p>
                    <a:p>
                      <a:pPr algn="l">
                        <a:buFont typeface="Arial"/>
                        <a:buChar char="•"/>
                      </a:pPr>
                      <a:r>
                        <a:rPr lang="en-GB" sz="2400"/>
                        <a:t>Written</a:t>
                      </a:r>
                    </a:p>
                    <a:p>
                      <a:pPr algn="l">
                        <a:buFont typeface="Arial"/>
                        <a:buChar char="•"/>
                      </a:pPr>
                      <a:r>
                        <a:rPr lang="en-GB" sz="2400"/>
                        <a:t>Visual/demonstration</a:t>
                      </a:r>
                    </a:p>
                  </a:txBody>
                  <a:tcPr marL="20630" marR="20630" marT="10315" marB="10315">
                    <a:solidFill>
                      <a:schemeClr val="tx2">
                        <a:lumMod val="25000"/>
                        <a:lumOff val="75000"/>
                      </a:schemeClr>
                    </a:solidFill>
                  </a:tcPr>
                </a:tc>
                <a:tc>
                  <a:txBody>
                    <a:bodyPr/>
                    <a:lstStyle/>
                    <a:p>
                      <a:pPr algn="l"/>
                      <a:endParaRPr lang="en-TT" sz="2400" dirty="0"/>
                    </a:p>
                    <a:p>
                      <a:pPr algn="l">
                        <a:buFont typeface="Arial"/>
                        <a:buChar char="•"/>
                      </a:pPr>
                      <a:r>
                        <a:rPr lang="en-TT" sz="2400" dirty="0"/>
                        <a:t>Select the best mode for the message. Would a comment in passing the student's desk suffice? Is a conference needed?</a:t>
                      </a:r>
                    </a:p>
                    <a:p>
                      <a:pPr algn="l">
                        <a:buFont typeface="Arial"/>
                        <a:buChar char="•"/>
                      </a:pPr>
                      <a:r>
                        <a:rPr lang="en-TT" sz="2400" dirty="0"/>
                        <a:t>Interactive feedback (talking with the student) is best when possible.</a:t>
                      </a:r>
                    </a:p>
                    <a:p>
                      <a:pPr algn="l">
                        <a:buFont typeface="Arial"/>
                        <a:buChar char="•"/>
                      </a:pPr>
                      <a:r>
                        <a:rPr lang="en-TT" sz="2400" dirty="0"/>
                        <a:t>Give written feedback on written work or on assignment cover sheets.</a:t>
                      </a:r>
                    </a:p>
                    <a:p>
                      <a:pPr algn="l">
                        <a:buFont typeface="Arial"/>
                        <a:buChar char="•"/>
                      </a:pPr>
                      <a:r>
                        <a:rPr lang="en-TT" sz="2400" dirty="0"/>
                        <a:t>Use demonstration if "how to do something" is an issue or if the student needs an example.</a:t>
                      </a:r>
                    </a:p>
                  </a:txBody>
                  <a:tcPr marL="20630" marR="20630" marT="10315" marB="10315">
                    <a:solidFill>
                      <a:schemeClr val="tx2">
                        <a:lumMod val="25000"/>
                        <a:lumOff val="75000"/>
                      </a:schemeClr>
                    </a:solidFill>
                  </a:tcPr>
                </a:tc>
              </a:tr>
            </a:tbl>
          </a:graphicData>
        </a:graphic>
      </p:graphicFrame>
    </p:spTree>
    <p:extLst>
      <p:ext uri="{BB962C8B-B14F-4D97-AF65-F5344CB8AC3E}">
        <p14:creationId xmlns:p14="http://schemas.microsoft.com/office/powerpoint/2010/main" val="2157562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8239127"/>
              </p:ext>
            </p:extLst>
          </p:nvPr>
        </p:nvGraphicFramePr>
        <p:xfrm>
          <a:off x="179512" y="404664"/>
          <a:ext cx="8568951" cy="5588620"/>
        </p:xfrm>
        <a:graphic>
          <a:graphicData uri="http://schemas.openxmlformats.org/drawingml/2006/table">
            <a:tbl>
              <a:tblPr>
                <a:tableStyleId>{BC89EF96-8CEA-46FF-86C4-4CE0E7609802}</a:tableStyleId>
              </a:tblPr>
              <a:tblGrid>
                <a:gridCol w="2856317"/>
                <a:gridCol w="2184243"/>
                <a:gridCol w="3528391"/>
              </a:tblGrid>
              <a:tr h="618865">
                <a:tc>
                  <a:txBody>
                    <a:bodyPr/>
                    <a:lstStyle/>
                    <a:p>
                      <a:pPr algn="ctr"/>
                      <a:r>
                        <a:rPr lang="en-TT" sz="2800" dirty="0">
                          <a:effectLst/>
                        </a:rPr>
                        <a:t>Feedback Strategies Can Vary In …</a:t>
                      </a:r>
                    </a:p>
                  </a:txBody>
                  <a:tcPr marL="20630" marR="20630" marT="10315" marB="10315" anchor="b">
                    <a:solidFill>
                      <a:schemeClr val="tx2">
                        <a:lumMod val="25000"/>
                        <a:lumOff val="75000"/>
                      </a:schemeClr>
                    </a:solidFill>
                  </a:tcPr>
                </a:tc>
                <a:tc>
                  <a:txBody>
                    <a:bodyPr/>
                    <a:lstStyle/>
                    <a:p>
                      <a:pPr algn="ctr"/>
                      <a:r>
                        <a:rPr lang="en-GB" sz="2800">
                          <a:effectLst/>
                        </a:rPr>
                        <a:t>In These Ways …</a:t>
                      </a:r>
                    </a:p>
                  </a:txBody>
                  <a:tcPr marL="20630" marR="20630" marT="10315" marB="10315" anchor="b">
                    <a:solidFill>
                      <a:schemeClr val="tx2">
                        <a:lumMod val="25000"/>
                        <a:lumOff val="75000"/>
                      </a:schemeClr>
                    </a:solidFill>
                  </a:tcPr>
                </a:tc>
                <a:tc>
                  <a:txBody>
                    <a:bodyPr/>
                    <a:lstStyle/>
                    <a:p>
                      <a:pPr algn="ctr"/>
                      <a:r>
                        <a:rPr lang="en-GB" sz="2800">
                          <a:effectLst/>
                        </a:rPr>
                        <a:t>Recommendations for Good Feedback</a:t>
                      </a:r>
                    </a:p>
                  </a:txBody>
                  <a:tcPr marL="20630" marR="20630" marT="10315" marB="10315" anchor="b">
                    <a:solidFill>
                      <a:schemeClr val="tx2">
                        <a:lumMod val="25000"/>
                        <a:lumOff val="75000"/>
                      </a:schemeClr>
                    </a:solidFill>
                  </a:tcPr>
                </a:tc>
              </a:tr>
              <a:tr h="3004614">
                <a:tc>
                  <a:txBody>
                    <a:bodyPr/>
                    <a:lstStyle/>
                    <a:p>
                      <a:pPr algn="l"/>
                      <a:r>
                        <a:rPr lang="en-GB" sz="2800" dirty="0"/>
                        <a:t>Audience</a:t>
                      </a:r>
                    </a:p>
                  </a:txBody>
                  <a:tcPr marL="20630" marR="20630" marT="10315" marB="10315">
                    <a:solidFill>
                      <a:schemeClr val="tx2">
                        <a:lumMod val="25000"/>
                        <a:lumOff val="75000"/>
                      </a:schemeClr>
                    </a:solidFill>
                  </a:tcPr>
                </a:tc>
                <a:tc>
                  <a:txBody>
                    <a:bodyPr/>
                    <a:lstStyle/>
                    <a:p>
                      <a:pPr algn="l"/>
                      <a:endParaRPr lang="en-GB" sz="2800"/>
                    </a:p>
                    <a:p>
                      <a:pPr algn="l">
                        <a:buFont typeface="Arial"/>
                        <a:buChar char="•"/>
                      </a:pPr>
                      <a:r>
                        <a:rPr lang="en-GB" sz="2800"/>
                        <a:t>Individual</a:t>
                      </a:r>
                    </a:p>
                    <a:p>
                      <a:pPr algn="l">
                        <a:buFont typeface="Arial"/>
                        <a:buChar char="•"/>
                      </a:pPr>
                      <a:r>
                        <a:rPr lang="en-GB" sz="2800"/>
                        <a:t>Group/class</a:t>
                      </a:r>
                    </a:p>
                  </a:txBody>
                  <a:tcPr marL="20630" marR="20630" marT="10315" marB="10315">
                    <a:solidFill>
                      <a:schemeClr val="tx2">
                        <a:lumMod val="25000"/>
                        <a:lumOff val="75000"/>
                      </a:schemeClr>
                    </a:solidFill>
                  </a:tcPr>
                </a:tc>
                <a:tc>
                  <a:txBody>
                    <a:bodyPr/>
                    <a:lstStyle/>
                    <a:p>
                      <a:pPr algn="l"/>
                      <a:endParaRPr lang="en-TT" sz="2800" dirty="0"/>
                    </a:p>
                    <a:p>
                      <a:pPr algn="l">
                        <a:buFont typeface="Arial"/>
                        <a:buChar char="•"/>
                      </a:pPr>
                      <a:r>
                        <a:rPr lang="en-TT" sz="2800" dirty="0"/>
                        <a:t>Individual feedback says, "The teacher values my learning."</a:t>
                      </a:r>
                    </a:p>
                    <a:p>
                      <a:pPr algn="l">
                        <a:buFont typeface="Arial"/>
                        <a:buChar char="•"/>
                      </a:pPr>
                      <a:r>
                        <a:rPr lang="en-TT" sz="2800" dirty="0"/>
                        <a:t>Group/class feedback works if most of the class missed the same concept on an assignment, which presents an opportunity for </a:t>
                      </a:r>
                      <a:r>
                        <a:rPr lang="en-TT" sz="2800" dirty="0" err="1"/>
                        <a:t>reteaching</a:t>
                      </a:r>
                      <a:r>
                        <a:rPr lang="en-TT" sz="2800" dirty="0"/>
                        <a:t>.</a:t>
                      </a:r>
                    </a:p>
                  </a:txBody>
                  <a:tcPr marL="20630" marR="20630" marT="10315" marB="10315">
                    <a:solidFill>
                      <a:schemeClr val="tx2">
                        <a:lumMod val="25000"/>
                        <a:lumOff val="75000"/>
                      </a:schemeClr>
                    </a:solidFill>
                  </a:tcPr>
                </a:tc>
              </a:tr>
            </a:tbl>
          </a:graphicData>
        </a:graphic>
      </p:graphicFrame>
    </p:spTree>
    <p:extLst>
      <p:ext uri="{BB962C8B-B14F-4D97-AF65-F5344CB8AC3E}">
        <p14:creationId xmlns:p14="http://schemas.microsoft.com/office/powerpoint/2010/main" val="1676413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Feedback on what? (content)</a:t>
            </a:r>
            <a:endParaRPr lang="en-GB" dirty="0"/>
          </a:p>
        </p:txBody>
      </p:sp>
      <p:sp>
        <p:nvSpPr>
          <p:cNvPr id="4" name="Content Placeholder 3"/>
          <p:cNvSpPr>
            <a:spLocks noGrp="1"/>
          </p:cNvSpPr>
          <p:nvPr>
            <p:ph idx="1"/>
          </p:nvPr>
        </p:nvSpPr>
        <p:spPr/>
        <p:txBody>
          <a:bodyPr/>
          <a:lstStyle/>
          <a:p>
            <a:r>
              <a:rPr lang="en-TT" dirty="0" smtClean="0"/>
              <a:t>Focus</a:t>
            </a:r>
          </a:p>
          <a:p>
            <a:r>
              <a:rPr lang="en-TT" dirty="0" smtClean="0"/>
              <a:t>Comparison</a:t>
            </a:r>
          </a:p>
          <a:p>
            <a:r>
              <a:rPr lang="en-TT" dirty="0" smtClean="0"/>
              <a:t>Function</a:t>
            </a:r>
          </a:p>
          <a:p>
            <a:r>
              <a:rPr lang="en-TT" dirty="0" smtClean="0"/>
              <a:t>Valence</a:t>
            </a:r>
          </a:p>
          <a:p>
            <a:r>
              <a:rPr lang="en-TT" dirty="0" smtClean="0"/>
              <a:t>Clarity</a:t>
            </a:r>
          </a:p>
          <a:p>
            <a:r>
              <a:rPr lang="en-TT" dirty="0" smtClean="0"/>
              <a:t>Specificity</a:t>
            </a:r>
          </a:p>
          <a:p>
            <a:r>
              <a:rPr lang="en-TT" dirty="0" smtClean="0"/>
              <a:t>Tone</a:t>
            </a:r>
          </a:p>
          <a:p>
            <a:endParaRPr lang="en-GB" dirty="0"/>
          </a:p>
        </p:txBody>
      </p:sp>
    </p:spTree>
    <p:extLst>
      <p:ext uri="{BB962C8B-B14F-4D97-AF65-F5344CB8AC3E}">
        <p14:creationId xmlns:p14="http://schemas.microsoft.com/office/powerpoint/2010/main" val="3001429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57906289"/>
              </p:ext>
            </p:extLst>
          </p:nvPr>
        </p:nvGraphicFramePr>
        <p:xfrm>
          <a:off x="683568" y="332656"/>
          <a:ext cx="7128792" cy="5516564"/>
        </p:xfrm>
        <a:graphic>
          <a:graphicData uri="http://schemas.openxmlformats.org/drawingml/2006/table">
            <a:tbl>
              <a:tblPr>
                <a:tableStyleId>{BC89EF96-8CEA-46FF-86C4-4CE0E7609802}</a:tableStyleId>
              </a:tblPr>
              <a:tblGrid>
                <a:gridCol w="2376264"/>
                <a:gridCol w="2376264"/>
                <a:gridCol w="2376264"/>
              </a:tblGrid>
              <a:tr h="150813">
                <a:tc>
                  <a:txBody>
                    <a:bodyPr/>
                    <a:lstStyle/>
                    <a:p>
                      <a:pPr algn="ctr"/>
                      <a:r>
                        <a:rPr lang="en-TT" sz="2400" dirty="0">
                          <a:effectLst/>
                        </a:rPr>
                        <a:t>Feedback Content Can Vary In …</a:t>
                      </a:r>
                    </a:p>
                  </a:txBody>
                  <a:tcPr marL="15081" marR="15081" marT="7541" marB="7541" anchor="b">
                    <a:solidFill>
                      <a:schemeClr val="tx2">
                        <a:lumMod val="25000"/>
                        <a:lumOff val="75000"/>
                      </a:schemeClr>
                    </a:solidFill>
                  </a:tcPr>
                </a:tc>
                <a:tc>
                  <a:txBody>
                    <a:bodyPr/>
                    <a:lstStyle/>
                    <a:p>
                      <a:pPr algn="ctr"/>
                      <a:r>
                        <a:rPr lang="en-GB" sz="2400">
                          <a:effectLst/>
                        </a:rPr>
                        <a:t>In These Ways …</a:t>
                      </a:r>
                    </a:p>
                  </a:txBody>
                  <a:tcPr marL="15081" marR="15081" marT="7541" marB="7541" anchor="b">
                    <a:solidFill>
                      <a:schemeClr val="tx2">
                        <a:lumMod val="25000"/>
                        <a:lumOff val="75000"/>
                      </a:schemeClr>
                    </a:solidFill>
                  </a:tcPr>
                </a:tc>
                <a:tc>
                  <a:txBody>
                    <a:bodyPr/>
                    <a:lstStyle/>
                    <a:p>
                      <a:pPr algn="ctr"/>
                      <a:r>
                        <a:rPr lang="en-GB" sz="2400">
                          <a:effectLst/>
                        </a:rPr>
                        <a:t>Recommendations for Good Feedback</a:t>
                      </a:r>
                    </a:p>
                  </a:txBody>
                  <a:tcPr marL="15081" marR="15081" marT="7541" marB="7541" anchor="b">
                    <a:solidFill>
                      <a:schemeClr val="tx2">
                        <a:lumMod val="25000"/>
                        <a:lumOff val="75000"/>
                      </a:schemeClr>
                    </a:solidFill>
                  </a:tcPr>
                </a:tc>
              </a:tr>
              <a:tr h="603250">
                <a:tc>
                  <a:txBody>
                    <a:bodyPr/>
                    <a:lstStyle/>
                    <a:p>
                      <a:pPr algn="l"/>
                      <a:r>
                        <a:rPr lang="en-GB" sz="2400"/>
                        <a:t>Focus</a:t>
                      </a:r>
                    </a:p>
                  </a:txBody>
                  <a:tcPr marL="15081" marR="15081" marT="7541" marB="7541">
                    <a:solidFill>
                      <a:schemeClr val="tx2">
                        <a:lumMod val="25000"/>
                        <a:lumOff val="75000"/>
                      </a:schemeClr>
                    </a:solidFill>
                  </a:tcPr>
                </a:tc>
                <a:tc>
                  <a:txBody>
                    <a:bodyPr/>
                    <a:lstStyle/>
                    <a:p>
                      <a:pPr algn="l"/>
                      <a:endParaRPr lang="en-TT" sz="2400"/>
                    </a:p>
                    <a:p>
                      <a:pPr algn="l">
                        <a:buFont typeface="Arial"/>
                        <a:buChar char="•"/>
                      </a:pPr>
                      <a:r>
                        <a:rPr lang="en-TT" sz="2400"/>
                        <a:t>On the work itself</a:t>
                      </a:r>
                    </a:p>
                    <a:p>
                      <a:pPr algn="l">
                        <a:buFont typeface="Arial"/>
                        <a:buChar char="•"/>
                      </a:pPr>
                      <a:r>
                        <a:rPr lang="en-TT" sz="2400"/>
                        <a:t>On the process the student used to do the work</a:t>
                      </a:r>
                    </a:p>
                    <a:p>
                      <a:pPr algn="l">
                        <a:buFont typeface="Arial"/>
                        <a:buChar char="•"/>
                      </a:pPr>
                      <a:r>
                        <a:rPr lang="en-TT" sz="2400"/>
                        <a:t>On the student's self-regulation</a:t>
                      </a:r>
                    </a:p>
                    <a:p>
                      <a:pPr algn="l">
                        <a:buFont typeface="Arial"/>
                        <a:buChar char="•"/>
                      </a:pPr>
                      <a:r>
                        <a:rPr lang="en-TT" sz="2400"/>
                        <a:t>On the student personally</a:t>
                      </a:r>
                    </a:p>
                  </a:txBody>
                  <a:tcPr marL="15081" marR="15081" marT="7541" marB="7541">
                    <a:solidFill>
                      <a:schemeClr val="tx2">
                        <a:lumMod val="25000"/>
                        <a:lumOff val="75000"/>
                      </a:schemeClr>
                    </a:solidFill>
                  </a:tcPr>
                </a:tc>
                <a:tc>
                  <a:txBody>
                    <a:bodyPr/>
                    <a:lstStyle/>
                    <a:p>
                      <a:pPr algn="l"/>
                      <a:endParaRPr lang="en-TT" sz="2400" dirty="0"/>
                    </a:p>
                    <a:p>
                      <a:pPr algn="l">
                        <a:buFont typeface="Arial"/>
                        <a:buChar char="•"/>
                      </a:pPr>
                      <a:r>
                        <a:rPr lang="en-TT" sz="2400" dirty="0"/>
                        <a:t>When possible, describe both the work and the process—and their relationship.</a:t>
                      </a:r>
                    </a:p>
                    <a:p>
                      <a:pPr algn="l">
                        <a:buFont typeface="Arial"/>
                        <a:buChar char="•"/>
                      </a:pPr>
                      <a:r>
                        <a:rPr lang="en-TT" sz="2400" dirty="0"/>
                        <a:t>Comment on the student's self-regulation if the comment will foster self-efficacy.</a:t>
                      </a:r>
                    </a:p>
                    <a:p>
                      <a:pPr algn="l">
                        <a:buFont typeface="Arial"/>
                        <a:buChar char="•"/>
                      </a:pPr>
                      <a:r>
                        <a:rPr lang="en-TT" sz="2400" dirty="0"/>
                        <a:t>Avoid personal comments.</a:t>
                      </a:r>
                    </a:p>
                  </a:txBody>
                  <a:tcPr marL="15081" marR="15081" marT="7541" marB="7541">
                    <a:solidFill>
                      <a:schemeClr val="tx2">
                        <a:lumMod val="25000"/>
                        <a:lumOff val="75000"/>
                      </a:schemeClr>
                    </a:solidFill>
                  </a:tcPr>
                </a:tc>
              </a:tr>
            </a:tbl>
          </a:graphicData>
        </a:graphic>
      </p:graphicFrame>
    </p:spTree>
    <p:extLst>
      <p:ext uri="{BB962C8B-B14F-4D97-AF65-F5344CB8AC3E}">
        <p14:creationId xmlns:p14="http://schemas.microsoft.com/office/powerpoint/2010/main" val="39777020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9270475"/>
              </p:ext>
            </p:extLst>
          </p:nvPr>
        </p:nvGraphicFramePr>
        <p:xfrm>
          <a:off x="395537" y="332656"/>
          <a:ext cx="8136903" cy="6248084"/>
        </p:xfrm>
        <a:graphic>
          <a:graphicData uri="http://schemas.openxmlformats.org/drawingml/2006/table">
            <a:tbl>
              <a:tblPr>
                <a:tableStyleId>{BC89EF96-8CEA-46FF-86C4-4CE0E7609802}</a:tableStyleId>
              </a:tblPr>
              <a:tblGrid>
                <a:gridCol w="2463466"/>
                <a:gridCol w="2463466"/>
                <a:gridCol w="3209971"/>
              </a:tblGrid>
              <a:tr h="150813">
                <a:tc>
                  <a:txBody>
                    <a:bodyPr/>
                    <a:lstStyle/>
                    <a:p>
                      <a:pPr algn="ctr"/>
                      <a:r>
                        <a:rPr lang="en-TT" sz="2400" dirty="0">
                          <a:effectLst/>
                        </a:rPr>
                        <a:t>Feedback Content Can Vary In …</a:t>
                      </a:r>
                    </a:p>
                  </a:txBody>
                  <a:tcPr marL="15081" marR="15081" marT="7541" marB="7541" anchor="b">
                    <a:solidFill>
                      <a:schemeClr val="tx2">
                        <a:lumMod val="25000"/>
                        <a:lumOff val="75000"/>
                      </a:schemeClr>
                    </a:solidFill>
                  </a:tcPr>
                </a:tc>
                <a:tc>
                  <a:txBody>
                    <a:bodyPr/>
                    <a:lstStyle/>
                    <a:p>
                      <a:pPr algn="ctr"/>
                      <a:r>
                        <a:rPr lang="en-GB" sz="2400">
                          <a:effectLst/>
                        </a:rPr>
                        <a:t>In These Ways …</a:t>
                      </a:r>
                    </a:p>
                  </a:txBody>
                  <a:tcPr marL="15081" marR="15081" marT="7541" marB="7541" anchor="b">
                    <a:solidFill>
                      <a:schemeClr val="tx2">
                        <a:lumMod val="25000"/>
                        <a:lumOff val="75000"/>
                      </a:schemeClr>
                    </a:solidFill>
                  </a:tcPr>
                </a:tc>
                <a:tc>
                  <a:txBody>
                    <a:bodyPr/>
                    <a:lstStyle/>
                    <a:p>
                      <a:pPr algn="ctr"/>
                      <a:r>
                        <a:rPr lang="en-GB" sz="2400">
                          <a:effectLst/>
                        </a:rPr>
                        <a:t>Recommendations for Good Feedback</a:t>
                      </a:r>
                    </a:p>
                  </a:txBody>
                  <a:tcPr marL="15081" marR="15081" marT="7541" marB="7541" anchor="b">
                    <a:solidFill>
                      <a:schemeClr val="tx2">
                        <a:lumMod val="25000"/>
                        <a:lumOff val="75000"/>
                      </a:schemeClr>
                    </a:solidFill>
                  </a:tcPr>
                </a:tc>
              </a:tr>
              <a:tr h="919956">
                <a:tc>
                  <a:txBody>
                    <a:bodyPr/>
                    <a:lstStyle/>
                    <a:p>
                      <a:pPr algn="l"/>
                      <a:r>
                        <a:rPr lang="en-GB" sz="2400" dirty="0"/>
                        <a:t>Comparison</a:t>
                      </a:r>
                    </a:p>
                  </a:txBody>
                  <a:tcPr marL="15081" marR="15081" marT="7541" marB="7541">
                    <a:solidFill>
                      <a:schemeClr val="tx2">
                        <a:lumMod val="25000"/>
                        <a:lumOff val="75000"/>
                      </a:schemeClr>
                    </a:solidFill>
                  </a:tcPr>
                </a:tc>
                <a:tc>
                  <a:txBody>
                    <a:bodyPr/>
                    <a:lstStyle/>
                    <a:p>
                      <a:pPr algn="l"/>
                      <a:endParaRPr lang="en-TT" sz="2400"/>
                    </a:p>
                    <a:p>
                      <a:pPr algn="l">
                        <a:buFont typeface="Arial"/>
                        <a:buChar char="•"/>
                      </a:pPr>
                      <a:r>
                        <a:rPr lang="en-TT" sz="2400"/>
                        <a:t>To criteria for good work (criterion-referenced)</a:t>
                      </a:r>
                    </a:p>
                    <a:p>
                      <a:pPr algn="l">
                        <a:buFont typeface="Arial"/>
                        <a:buChar char="•"/>
                      </a:pPr>
                      <a:r>
                        <a:rPr lang="en-TT" sz="2400"/>
                        <a:t>To other students (norm-referenced)</a:t>
                      </a:r>
                    </a:p>
                    <a:p>
                      <a:pPr algn="l">
                        <a:buFont typeface="Arial"/>
                        <a:buChar char="•"/>
                      </a:pPr>
                      <a:r>
                        <a:rPr lang="en-TT" sz="2400"/>
                        <a:t>To student's own past performance (self-referenced)</a:t>
                      </a:r>
                    </a:p>
                  </a:txBody>
                  <a:tcPr marL="15081" marR="15081" marT="7541" marB="7541">
                    <a:solidFill>
                      <a:schemeClr val="tx2">
                        <a:lumMod val="25000"/>
                        <a:lumOff val="75000"/>
                      </a:schemeClr>
                    </a:solidFill>
                  </a:tcPr>
                </a:tc>
                <a:tc>
                  <a:txBody>
                    <a:bodyPr/>
                    <a:lstStyle/>
                    <a:p>
                      <a:pPr algn="l"/>
                      <a:endParaRPr lang="en-TT" sz="2400" dirty="0"/>
                    </a:p>
                    <a:p>
                      <a:pPr algn="l">
                        <a:buFont typeface="Arial"/>
                        <a:buChar char="•"/>
                      </a:pPr>
                      <a:r>
                        <a:rPr lang="en-TT" sz="2400" dirty="0"/>
                        <a:t>Use criterion-referenced feedback for giving information about the work itself.</a:t>
                      </a:r>
                    </a:p>
                    <a:p>
                      <a:pPr algn="l">
                        <a:buFont typeface="Arial"/>
                        <a:buChar char="•"/>
                      </a:pPr>
                      <a:r>
                        <a:rPr lang="en-TT" sz="2400" dirty="0"/>
                        <a:t>Use norm-referenced feedback for giving information about student processes or effort.</a:t>
                      </a:r>
                    </a:p>
                    <a:p>
                      <a:pPr algn="l">
                        <a:buFont typeface="Arial"/>
                        <a:buChar char="•"/>
                      </a:pPr>
                      <a:r>
                        <a:rPr lang="en-TT" sz="2400" dirty="0"/>
                        <a:t>Use self-referenced feedback for unsuccessful learners who need to see the progress they are making, not how far they are from the goal.</a:t>
                      </a:r>
                    </a:p>
                  </a:txBody>
                  <a:tcPr marL="15081" marR="15081" marT="7541" marB="7541">
                    <a:solidFill>
                      <a:schemeClr val="tx2">
                        <a:lumMod val="25000"/>
                        <a:lumOff val="75000"/>
                      </a:schemeClr>
                    </a:solidFill>
                  </a:tcPr>
                </a:tc>
              </a:tr>
            </a:tbl>
          </a:graphicData>
        </a:graphic>
      </p:graphicFrame>
    </p:spTree>
    <p:extLst>
      <p:ext uri="{BB962C8B-B14F-4D97-AF65-F5344CB8AC3E}">
        <p14:creationId xmlns:p14="http://schemas.microsoft.com/office/powerpoint/2010/main" val="4136944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0332349"/>
              </p:ext>
            </p:extLst>
          </p:nvPr>
        </p:nvGraphicFramePr>
        <p:xfrm>
          <a:off x="323528" y="332656"/>
          <a:ext cx="8424937" cy="6031487"/>
        </p:xfrm>
        <a:graphic>
          <a:graphicData uri="http://schemas.openxmlformats.org/drawingml/2006/table">
            <a:tbl>
              <a:tblPr>
                <a:tableStyleId>{BC89EF96-8CEA-46FF-86C4-4CE0E7609802}</a:tableStyleId>
              </a:tblPr>
              <a:tblGrid>
                <a:gridCol w="1944216"/>
                <a:gridCol w="1584176"/>
                <a:gridCol w="4896545"/>
              </a:tblGrid>
              <a:tr h="697267">
                <a:tc>
                  <a:txBody>
                    <a:bodyPr/>
                    <a:lstStyle/>
                    <a:p>
                      <a:pPr algn="ctr"/>
                      <a:r>
                        <a:rPr lang="en-TT" sz="2000" dirty="0">
                          <a:effectLst/>
                        </a:rPr>
                        <a:t>Feedback Content Can Vary In …</a:t>
                      </a:r>
                    </a:p>
                  </a:txBody>
                  <a:tcPr marL="15081" marR="15081" marT="7541" marB="7541" anchor="b">
                    <a:solidFill>
                      <a:schemeClr val="tx2">
                        <a:lumMod val="25000"/>
                        <a:lumOff val="75000"/>
                      </a:schemeClr>
                    </a:solidFill>
                  </a:tcPr>
                </a:tc>
                <a:tc>
                  <a:txBody>
                    <a:bodyPr/>
                    <a:lstStyle/>
                    <a:p>
                      <a:pPr algn="ctr"/>
                      <a:r>
                        <a:rPr lang="en-GB" sz="2000">
                          <a:effectLst/>
                        </a:rPr>
                        <a:t>In These Ways …</a:t>
                      </a:r>
                    </a:p>
                  </a:txBody>
                  <a:tcPr marL="15081" marR="15081" marT="7541" marB="7541" anchor="b">
                    <a:solidFill>
                      <a:schemeClr val="tx2">
                        <a:lumMod val="25000"/>
                        <a:lumOff val="75000"/>
                      </a:schemeClr>
                    </a:solidFill>
                  </a:tcPr>
                </a:tc>
                <a:tc>
                  <a:txBody>
                    <a:bodyPr/>
                    <a:lstStyle/>
                    <a:p>
                      <a:pPr algn="ctr"/>
                      <a:r>
                        <a:rPr lang="en-GB" sz="2000">
                          <a:effectLst/>
                        </a:rPr>
                        <a:t>Recommendations for Good Feedback</a:t>
                      </a:r>
                    </a:p>
                  </a:txBody>
                  <a:tcPr marL="15081" marR="15081" marT="7541" marB="7541" anchor="b">
                    <a:solidFill>
                      <a:schemeClr val="tx2">
                        <a:lumMod val="25000"/>
                        <a:lumOff val="75000"/>
                      </a:schemeClr>
                    </a:solidFill>
                  </a:tcPr>
                </a:tc>
              </a:tr>
              <a:tr h="1035443">
                <a:tc>
                  <a:txBody>
                    <a:bodyPr/>
                    <a:lstStyle/>
                    <a:p>
                      <a:pPr algn="l"/>
                      <a:r>
                        <a:rPr lang="en-GB" sz="2000" dirty="0"/>
                        <a:t>Function</a:t>
                      </a:r>
                    </a:p>
                  </a:txBody>
                  <a:tcPr marL="15081" marR="15081" marT="7541" marB="7541">
                    <a:solidFill>
                      <a:schemeClr val="tx2">
                        <a:lumMod val="25000"/>
                        <a:lumOff val="75000"/>
                      </a:schemeClr>
                    </a:solidFill>
                  </a:tcPr>
                </a:tc>
                <a:tc>
                  <a:txBody>
                    <a:bodyPr/>
                    <a:lstStyle/>
                    <a:p>
                      <a:pPr algn="l"/>
                      <a:endParaRPr lang="en-GB" sz="2000" dirty="0"/>
                    </a:p>
                    <a:p>
                      <a:pPr algn="l">
                        <a:buFont typeface="Arial"/>
                        <a:buChar char="•"/>
                      </a:pPr>
                      <a:r>
                        <a:rPr lang="en-GB" sz="2000" dirty="0"/>
                        <a:t>Description</a:t>
                      </a:r>
                    </a:p>
                    <a:p>
                      <a:pPr algn="l">
                        <a:buFont typeface="Arial"/>
                        <a:buChar char="•"/>
                      </a:pPr>
                      <a:r>
                        <a:rPr lang="en-GB" sz="2000" dirty="0"/>
                        <a:t>Evaluation</a:t>
                      </a:r>
                      <a:r>
                        <a:rPr lang="en-GB" sz="2000" dirty="0" smtClean="0"/>
                        <a:t>/</a:t>
                      </a:r>
                    </a:p>
                    <a:p>
                      <a:pPr algn="l">
                        <a:buFont typeface="Arial"/>
                        <a:buNone/>
                      </a:pPr>
                      <a:r>
                        <a:rPr lang="en-GB" sz="2000" dirty="0" smtClean="0"/>
                        <a:t>judgment</a:t>
                      </a:r>
                      <a:endParaRPr lang="en-GB" sz="2000" dirty="0"/>
                    </a:p>
                  </a:txBody>
                  <a:tcPr marL="15081" marR="15081" marT="7541" marB="7541">
                    <a:solidFill>
                      <a:schemeClr val="tx2">
                        <a:lumMod val="25000"/>
                        <a:lumOff val="75000"/>
                      </a:schemeClr>
                    </a:solidFill>
                  </a:tcPr>
                </a:tc>
                <a:tc>
                  <a:txBody>
                    <a:bodyPr/>
                    <a:lstStyle/>
                    <a:p>
                      <a:pPr algn="l"/>
                      <a:endParaRPr lang="en-GB" sz="2000"/>
                    </a:p>
                    <a:p>
                      <a:pPr algn="l">
                        <a:buFont typeface="Arial"/>
                        <a:buChar char="•"/>
                      </a:pPr>
                      <a:r>
                        <a:rPr lang="en-GB" sz="2000"/>
                        <a:t>Describe.</a:t>
                      </a:r>
                    </a:p>
                    <a:p>
                      <a:pPr algn="l">
                        <a:buFont typeface="Arial"/>
                        <a:buChar char="•"/>
                      </a:pPr>
                      <a:r>
                        <a:rPr lang="en-GB" sz="2000"/>
                        <a:t>Don't judge.</a:t>
                      </a:r>
                    </a:p>
                  </a:txBody>
                  <a:tcPr marL="15081" marR="15081" marT="7541" marB="7541">
                    <a:solidFill>
                      <a:schemeClr val="tx2">
                        <a:lumMod val="25000"/>
                        <a:lumOff val="75000"/>
                      </a:schemeClr>
                    </a:solidFill>
                  </a:tcPr>
                </a:tc>
              </a:tr>
              <a:tr h="2049969">
                <a:tc>
                  <a:txBody>
                    <a:bodyPr/>
                    <a:lstStyle/>
                    <a:p>
                      <a:pPr algn="l"/>
                      <a:r>
                        <a:rPr lang="en-GB" sz="2000"/>
                        <a:t>Valence</a:t>
                      </a:r>
                    </a:p>
                  </a:txBody>
                  <a:tcPr marL="15081" marR="15081" marT="7541" marB="7541">
                    <a:solidFill>
                      <a:schemeClr val="tx2">
                        <a:lumMod val="25000"/>
                        <a:lumOff val="75000"/>
                      </a:schemeClr>
                    </a:solidFill>
                  </a:tcPr>
                </a:tc>
                <a:tc>
                  <a:txBody>
                    <a:bodyPr/>
                    <a:lstStyle/>
                    <a:p>
                      <a:pPr algn="l"/>
                      <a:endParaRPr lang="en-GB" sz="2000"/>
                    </a:p>
                    <a:p>
                      <a:pPr algn="l">
                        <a:buFont typeface="Arial"/>
                        <a:buChar char="•"/>
                      </a:pPr>
                      <a:r>
                        <a:rPr lang="en-GB" sz="2000"/>
                        <a:t>Positive</a:t>
                      </a:r>
                    </a:p>
                    <a:p>
                      <a:pPr algn="l">
                        <a:buFont typeface="Arial"/>
                        <a:buChar char="•"/>
                      </a:pPr>
                      <a:r>
                        <a:rPr lang="en-GB" sz="2000"/>
                        <a:t>Negative</a:t>
                      </a:r>
                    </a:p>
                  </a:txBody>
                  <a:tcPr marL="15081" marR="15081" marT="7541" marB="7541">
                    <a:solidFill>
                      <a:schemeClr val="tx2">
                        <a:lumMod val="25000"/>
                        <a:lumOff val="75000"/>
                      </a:schemeClr>
                    </a:solidFill>
                  </a:tcPr>
                </a:tc>
                <a:tc>
                  <a:txBody>
                    <a:bodyPr/>
                    <a:lstStyle/>
                    <a:p>
                      <a:pPr algn="l"/>
                      <a:endParaRPr lang="en-TT" sz="2000"/>
                    </a:p>
                    <a:p>
                      <a:pPr algn="l">
                        <a:buFont typeface="Arial"/>
                        <a:buChar char="•"/>
                      </a:pPr>
                      <a:r>
                        <a:rPr lang="en-TT" sz="2000"/>
                        <a:t>Use positive comments that describe what is well done.</a:t>
                      </a:r>
                    </a:p>
                    <a:p>
                      <a:pPr algn="l">
                        <a:buFont typeface="Arial"/>
                        <a:buChar char="•"/>
                      </a:pPr>
                      <a:r>
                        <a:rPr lang="en-TT" sz="2000"/>
                        <a:t>Accompany negative descriptions of the work with positive suggestions for improvement.</a:t>
                      </a:r>
                    </a:p>
                  </a:txBody>
                  <a:tcPr marL="15081" marR="15081" marT="7541" marB="7541">
                    <a:solidFill>
                      <a:schemeClr val="tx2">
                        <a:lumMod val="25000"/>
                        <a:lumOff val="75000"/>
                      </a:schemeClr>
                    </a:solidFill>
                  </a:tcPr>
                </a:tc>
              </a:tr>
              <a:tr h="2049969">
                <a:tc>
                  <a:txBody>
                    <a:bodyPr/>
                    <a:lstStyle/>
                    <a:p>
                      <a:pPr algn="l"/>
                      <a:r>
                        <a:rPr lang="en-GB" sz="2000"/>
                        <a:t>Clarity</a:t>
                      </a:r>
                    </a:p>
                  </a:txBody>
                  <a:tcPr marL="15081" marR="15081" marT="7541" marB="7541">
                    <a:solidFill>
                      <a:schemeClr val="tx2">
                        <a:lumMod val="25000"/>
                        <a:lumOff val="75000"/>
                      </a:schemeClr>
                    </a:solidFill>
                  </a:tcPr>
                </a:tc>
                <a:tc>
                  <a:txBody>
                    <a:bodyPr/>
                    <a:lstStyle/>
                    <a:p>
                      <a:pPr algn="l"/>
                      <a:endParaRPr lang="en-TT" sz="2000"/>
                    </a:p>
                    <a:p>
                      <a:pPr algn="l">
                        <a:buFont typeface="Arial"/>
                        <a:buChar char="•"/>
                      </a:pPr>
                      <a:r>
                        <a:rPr lang="en-TT" sz="2000"/>
                        <a:t>Clear to the student</a:t>
                      </a:r>
                    </a:p>
                    <a:p>
                      <a:pPr algn="l">
                        <a:buFont typeface="Arial"/>
                        <a:buChar char="•"/>
                      </a:pPr>
                      <a:r>
                        <a:rPr lang="en-TT" sz="2000"/>
                        <a:t>Unclear</a:t>
                      </a:r>
                    </a:p>
                  </a:txBody>
                  <a:tcPr marL="15081" marR="15081" marT="7541" marB="7541">
                    <a:solidFill>
                      <a:schemeClr val="tx2">
                        <a:lumMod val="25000"/>
                        <a:lumOff val="75000"/>
                      </a:schemeClr>
                    </a:solidFill>
                  </a:tcPr>
                </a:tc>
                <a:tc>
                  <a:txBody>
                    <a:bodyPr/>
                    <a:lstStyle/>
                    <a:p>
                      <a:pPr algn="l"/>
                      <a:endParaRPr lang="en-TT" sz="2000" dirty="0"/>
                    </a:p>
                    <a:p>
                      <a:pPr algn="l">
                        <a:buFont typeface="Arial"/>
                        <a:buChar char="•"/>
                      </a:pPr>
                      <a:r>
                        <a:rPr lang="en-TT" sz="2000" dirty="0"/>
                        <a:t>Use vocabulary and concepts the student will understand.</a:t>
                      </a:r>
                    </a:p>
                    <a:p>
                      <a:pPr algn="l">
                        <a:buFont typeface="Arial"/>
                        <a:buChar char="•"/>
                      </a:pPr>
                      <a:r>
                        <a:rPr lang="en-TT" sz="2000" dirty="0"/>
                        <a:t>Tailor the amount and content of feedback to the student's developmental level.</a:t>
                      </a:r>
                    </a:p>
                  </a:txBody>
                  <a:tcPr marL="15081" marR="15081" marT="7541" marB="7541">
                    <a:solidFill>
                      <a:schemeClr val="tx2">
                        <a:lumMod val="25000"/>
                        <a:lumOff val="75000"/>
                      </a:schemeClr>
                    </a:solidFill>
                  </a:tcPr>
                </a:tc>
              </a:tr>
            </a:tbl>
          </a:graphicData>
        </a:graphic>
      </p:graphicFrame>
    </p:spTree>
    <p:extLst>
      <p:ext uri="{BB962C8B-B14F-4D97-AF65-F5344CB8AC3E}">
        <p14:creationId xmlns:p14="http://schemas.microsoft.com/office/powerpoint/2010/main" val="41369443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8113538"/>
              </p:ext>
            </p:extLst>
          </p:nvPr>
        </p:nvGraphicFramePr>
        <p:xfrm>
          <a:off x="251520" y="332656"/>
          <a:ext cx="8496944" cy="6048625"/>
        </p:xfrm>
        <a:graphic>
          <a:graphicData uri="http://schemas.openxmlformats.org/drawingml/2006/table">
            <a:tbl>
              <a:tblPr>
                <a:tableStyleId>{BC89EF96-8CEA-46FF-86C4-4CE0E7609802}</a:tableStyleId>
              </a:tblPr>
              <a:tblGrid>
                <a:gridCol w="1872208"/>
                <a:gridCol w="1872208"/>
                <a:gridCol w="4752528"/>
              </a:tblGrid>
              <a:tr h="610486">
                <a:tc>
                  <a:txBody>
                    <a:bodyPr/>
                    <a:lstStyle/>
                    <a:p>
                      <a:pPr algn="ctr"/>
                      <a:r>
                        <a:rPr lang="en-TT" sz="2000" dirty="0">
                          <a:effectLst/>
                        </a:rPr>
                        <a:t>Feedback Content Can Vary In …</a:t>
                      </a:r>
                    </a:p>
                  </a:txBody>
                  <a:tcPr marL="15081" marR="15081" marT="7541" marB="7541" anchor="b">
                    <a:solidFill>
                      <a:schemeClr val="tx2">
                        <a:lumMod val="25000"/>
                        <a:lumOff val="75000"/>
                      </a:schemeClr>
                    </a:solidFill>
                  </a:tcPr>
                </a:tc>
                <a:tc>
                  <a:txBody>
                    <a:bodyPr/>
                    <a:lstStyle/>
                    <a:p>
                      <a:pPr algn="ctr"/>
                      <a:r>
                        <a:rPr lang="en-GB" sz="2000">
                          <a:effectLst/>
                        </a:rPr>
                        <a:t>In These Ways …</a:t>
                      </a:r>
                    </a:p>
                  </a:txBody>
                  <a:tcPr marL="15081" marR="15081" marT="7541" marB="7541" anchor="b">
                    <a:solidFill>
                      <a:schemeClr val="tx2">
                        <a:lumMod val="25000"/>
                        <a:lumOff val="75000"/>
                      </a:schemeClr>
                    </a:solidFill>
                  </a:tcPr>
                </a:tc>
                <a:tc>
                  <a:txBody>
                    <a:bodyPr/>
                    <a:lstStyle/>
                    <a:p>
                      <a:pPr algn="ctr"/>
                      <a:r>
                        <a:rPr lang="en-GB" sz="2000">
                          <a:effectLst/>
                        </a:rPr>
                        <a:t>Recommendations for Good Feedback</a:t>
                      </a:r>
                    </a:p>
                  </a:txBody>
                  <a:tcPr marL="15081" marR="15081" marT="7541" marB="7541" anchor="b">
                    <a:solidFill>
                      <a:schemeClr val="tx2">
                        <a:lumMod val="25000"/>
                        <a:lumOff val="75000"/>
                      </a:schemeClr>
                    </a:solidFill>
                  </a:tcPr>
                </a:tc>
              </a:tr>
              <a:tr h="3275261">
                <a:tc>
                  <a:txBody>
                    <a:bodyPr/>
                    <a:lstStyle/>
                    <a:p>
                      <a:pPr algn="l"/>
                      <a:r>
                        <a:rPr lang="en-GB" sz="2000" dirty="0"/>
                        <a:t>Specificity</a:t>
                      </a:r>
                    </a:p>
                  </a:txBody>
                  <a:tcPr marL="15081" marR="15081" marT="7541" marB="7541">
                    <a:solidFill>
                      <a:schemeClr val="tx2">
                        <a:lumMod val="25000"/>
                        <a:lumOff val="75000"/>
                      </a:schemeClr>
                    </a:solidFill>
                  </a:tcPr>
                </a:tc>
                <a:tc>
                  <a:txBody>
                    <a:bodyPr/>
                    <a:lstStyle/>
                    <a:p>
                      <a:pPr algn="l"/>
                      <a:endParaRPr lang="en-TT" sz="2000" dirty="0"/>
                    </a:p>
                    <a:p>
                      <a:pPr algn="l">
                        <a:buFont typeface="Arial"/>
                        <a:buChar char="•"/>
                      </a:pPr>
                      <a:r>
                        <a:rPr lang="en-TT" sz="2000" dirty="0" err="1"/>
                        <a:t>Nitpicky</a:t>
                      </a:r>
                      <a:endParaRPr lang="en-TT" sz="2000" dirty="0"/>
                    </a:p>
                    <a:p>
                      <a:pPr algn="l">
                        <a:buFont typeface="Arial"/>
                        <a:buChar char="•"/>
                      </a:pPr>
                      <a:r>
                        <a:rPr lang="en-TT" sz="2000" dirty="0"/>
                        <a:t>Just right</a:t>
                      </a:r>
                    </a:p>
                    <a:p>
                      <a:pPr algn="l">
                        <a:buFont typeface="Arial"/>
                        <a:buChar char="•"/>
                      </a:pPr>
                      <a:r>
                        <a:rPr lang="en-TT" sz="2000" dirty="0"/>
                        <a:t>Overly general</a:t>
                      </a:r>
                    </a:p>
                  </a:txBody>
                  <a:tcPr marL="15081" marR="15081" marT="7541" marB="7541">
                    <a:solidFill>
                      <a:schemeClr val="tx2">
                        <a:lumMod val="25000"/>
                        <a:lumOff val="75000"/>
                      </a:schemeClr>
                    </a:solidFill>
                  </a:tcPr>
                </a:tc>
                <a:tc>
                  <a:txBody>
                    <a:bodyPr/>
                    <a:lstStyle/>
                    <a:p>
                      <a:pPr algn="l"/>
                      <a:endParaRPr lang="en-TT" sz="2000" dirty="0"/>
                    </a:p>
                    <a:p>
                      <a:pPr algn="l">
                        <a:buFont typeface="Arial"/>
                        <a:buChar char="•"/>
                      </a:pPr>
                      <a:r>
                        <a:rPr lang="en-TT" sz="2000" dirty="0"/>
                        <a:t>Tailor the degree of specificity to the student and the task.</a:t>
                      </a:r>
                    </a:p>
                    <a:p>
                      <a:pPr algn="l">
                        <a:buFont typeface="Arial"/>
                        <a:buChar char="•"/>
                      </a:pPr>
                      <a:r>
                        <a:rPr lang="en-TT" sz="2000" dirty="0"/>
                        <a:t>Make feedback specific enough so that students know what to do but not so specific that it's done for them.</a:t>
                      </a:r>
                    </a:p>
                    <a:p>
                      <a:pPr algn="l">
                        <a:buFont typeface="Arial"/>
                        <a:buChar char="•"/>
                      </a:pPr>
                      <a:r>
                        <a:rPr lang="en-TT" sz="2000" dirty="0"/>
                        <a:t>Identify errors or types of errors, but avoid correcting every one (e.g., copyediting or supplying right answers), which doesn't leave students anything to do.</a:t>
                      </a:r>
                    </a:p>
                  </a:txBody>
                  <a:tcPr marL="15081" marR="15081" marT="7541" marB="7541">
                    <a:solidFill>
                      <a:schemeClr val="tx2">
                        <a:lumMod val="25000"/>
                        <a:lumOff val="75000"/>
                      </a:schemeClr>
                    </a:solidFill>
                  </a:tcPr>
                </a:tc>
              </a:tr>
              <a:tr h="2090917">
                <a:tc>
                  <a:txBody>
                    <a:bodyPr/>
                    <a:lstStyle/>
                    <a:p>
                      <a:pPr algn="l"/>
                      <a:r>
                        <a:rPr lang="en-GB" sz="2000"/>
                        <a:t>Tone</a:t>
                      </a:r>
                    </a:p>
                  </a:txBody>
                  <a:tcPr marL="15081" marR="15081" marT="7541" marB="7541">
                    <a:solidFill>
                      <a:schemeClr val="tx2">
                        <a:lumMod val="25000"/>
                        <a:lumOff val="75000"/>
                      </a:schemeClr>
                    </a:solidFill>
                  </a:tcPr>
                </a:tc>
                <a:tc>
                  <a:txBody>
                    <a:bodyPr/>
                    <a:lstStyle/>
                    <a:p>
                      <a:pPr algn="l"/>
                      <a:endParaRPr lang="en-TT" sz="2000"/>
                    </a:p>
                    <a:p>
                      <a:pPr algn="l">
                        <a:buFont typeface="Arial"/>
                        <a:buChar char="•"/>
                      </a:pPr>
                      <a:r>
                        <a:rPr lang="en-TT" sz="2000"/>
                        <a:t>Implications</a:t>
                      </a:r>
                    </a:p>
                    <a:p>
                      <a:pPr algn="l">
                        <a:buFont typeface="Arial"/>
                        <a:buChar char="•"/>
                      </a:pPr>
                      <a:r>
                        <a:rPr lang="en-TT" sz="2000"/>
                        <a:t>What the student will "hear"</a:t>
                      </a:r>
                    </a:p>
                  </a:txBody>
                  <a:tcPr marL="15081" marR="15081" marT="7541" marB="7541">
                    <a:solidFill>
                      <a:schemeClr val="tx2">
                        <a:lumMod val="25000"/>
                        <a:lumOff val="75000"/>
                      </a:schemeClr>
                    </a:solidFill>
                  </a:tcPr>
                </a:tc>
                <a:tc>
                  <a:txBody>
                    <a:bodyPr/>
                    <a:lstStyle/>
                    <a:p>
                      <a:pPr algn="l"/>
                      <a:endParaRPr lang="en-TT" sz="2000" dirty="0"/>
                    </a:p>
                    <a:p>
                      <a:pPr algn="l">
                        <a:buFont typeface="Arial"/>
                        <a:buChar char="•"/>
                      </a:pPr>
                      <a:r>
                        <a:rPr lang="en-TT" sz="2000" dirty="0"/>
                        <a:t>Choose words that communicate respect for the student and the work.</a:t>
                      </a:r>
                    </a:p>
                    <a:p>
                      <a:pPr algn="l">
                        <a:buFont typeface="Arial"/>
                        <a:buChar char="•"/>
                      </a:pPr>
                      <a:r>
                        <a:rPr lang="en-TT" sz="2000" dirty="0"/>
                        <a:t>Choose words that position the student as the agent.</a:t>
                      </a:r>
                    </a:p>
                    <a:p>
                      <a:pPr algn="l">
                        <a:buFont typeface="Arial"/>
                        <a:buChar char="•"/>
                      </a:pPr>
                      <a:r>
                        <a:rPr lang="en-TT" sz="2000" dirty="0"/>
                        <a:t>Choose words that cause students to think or wonder.</a:t>
                      </a:r>
                    </a:p>
                  </a:txBody>
                  <a:tcPr marL="15081" marR="15081" marT="7541" marB="7541">
                    <a:solidFill>
                      <a:schemeClr val="tx2">
                        <a:lumMod val="25000"/>
                        <a:lumOff val="75000"/>
                      </a:schemeClr>
                    </a:solidFill>
                  </a:tcPr>
                </a:tc>
              </a:tr>
            </a:tbl>
          </a:graphicData>
        </a:graphic>
      </p:graphicFrame>
    </p:spTree>
    <p:extLst>
      <p:ext uri="{BB962C8B-B14F-4D97-AF65-F5344CB8AC3E}">
        <p14:creationId xmlns:p14="http://schemas.microsoft.com/office/powerpoint/2010/main" val="418066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4">
              <a:lumMod val="40000"/>
              <a:lumOff val="60000"/>
            </a:schemeClr>
          </a:solidFill>
        </p:spPr>
        <p:txBody>
          <a:bodyPr/>
          <a:lstStyle/>
          <a:p>
            <a:pPr algn="ctr"/>
            <a:r>
              <a:rPr lang="en-TT" b="1" i="1" dirty="0" smtClean="0">
                <a:solidFill>
                  <a:srgbClr val="FF0000"/>
                </a:solidFill>
                <a:effectLst>
                  <a:outerShdw blurRad="38100" dist="38100" dir="2700000" algn="tl">
                    <a:srgbClr val="000000">
                      <a:alpha val="43137"/>
                    </a:srgbClr>
                  </a:outerShdw>
                </a:effectLst>
              </a:rPr>
              <a:t>Review</a:t>
            </a:r>
            <a:endParaRPr lang="en-GB" b="1" i="1" dirty="0">
              <a:solidFill>
                <a:srgbClr val="FF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632223"/>
            <a:ext cx="5217368" cy="5217368"/>
          </a:xfrm>
          <a:prstGeom prst="rect">
            <a:avLst/>
          </a:prstGeom>
        </p:spPr>
      </p:pic>
    </p:spTree>
    <p:extLst>
      <p:ext uri="{BB962C8B-B14F-4D97-AF65-F5344CB8AC3E}">
        <p14:creationId xmlns:p14="http://schemas.microsoft.com/office/powerpoint/2010/main" val="24274580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6200"/>
            <a:ext cx="6984776" cy="2200672"/>
          </a:xfrm>
        </p:spPr>
        <p:txBody>
          <a:bodyPr>
            <a:normAutofit fontScale="90000"/>
          </a:bodyPr>
          <a:lstStyle/>
          <a:p>
            <a:pPr lvl="0"/>
            <a:r>
              <a:rPr lang="en-US" dirty="0" smtClean="0">
                <a:solidFill>
                  <a:schemeClr val="tx1"/>
                </a:solidFill>
                <a:latin typeface="Arial" pitchFamily="34" charset="0"/>
                <a:cs typeface="Arial" pitchFamily="34" charset="0"/>
              </a:rPr>
              <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DAY </a:t>
            </a:r>
            <a:r>
              <a:rPr lang="en-US" dirty="0">
                <a:solidFill>
                  <a:schemeClr val="tx1"/>
                </a:solidFill>
                <a:latin typeface="Arial" pitchFamily="34" charset="0"/>
                <a:cs typeface="Arial" pitchFamily="34" charset="0"/>
              </a:rPr>
              <a:t>7: </a:t>
            </a:r>
            <a:r>
              <a:rPr lang="en-US" dirty="0" smtClean="0">
                <a:solidFill>
                  <a:schemeClr val="tx1"/>
                </a:solidFill>
                <a:latin typeface="Arial" pitchFamily="34" charset="0"/>
                <a:cs typeface="Arial" pitchFamily="34" charset="0"/>
              </a:rPr>
              <a:t/>
            </a:r>
            <a:br>
              <a:rPr lang="en-US" dirty="0" smtClean="0">
                <a:solidFill>
                  <a:schemeClr val="tx1"/>
                </a:solidFill>
                <a:latin typeface="Arial" pitchFamily="34" charset="0"/>
                <a:cs typeface="Arial" pitchFamily="34" charset="0"/>
              </a:rPr>
            </a:br>
            <a:r>
              <a:rPr lang="en-US" sz="3600" dirty="0" smtClean="0">
                <a:solidFill>
                  <a:srgbClr val="0070C0"/>
                </a:solidFill>
                <a:latin typeface="Arial" pitchFamily="34" charset="0"/>
                <a:cs typeface="Arial" pitchFamily="34" charset="0"/>
              </a:rPr>
              <a:t>ASSESSMENT </a:t>
            </a:r>
            <a:r>
              <a:rPr lang="en-US" sz="3600" dirty="0">
                <a:solidFill>
                  <a:srgbClr val="0070C0"/>
                </a:solidFill>
                <a:latin typeface="Arial" pitchFamily="34" charset="0"/>
                <a:cs typeface="Arial" pitchFamily="34" charset="0"/>
              </a:rPr>
              <a:t>CONVERSATIONS &amp; ASSESSING 21</a:t>
            </a:r>
            <a:r>
              <a:rPr lang="en-US" sz="3600" baseline="30000" dirty="0">
                <a:solidFill>
                  <a:srgbClr val="0070C0"/>
                </a:solidFill>
                <a:latin typeface="Arial" pitchFamily="34" charset="0"/>
                <a:cs typeface="Arial" pitchFamily="34" charset="0"/>
              </a:rPr>
              <a:t>ST</a:t>
            </a:r>
            <a:r>
              <a:rPr lang="en-US" sz="3600" dirty="0">
                <a:solidFill>
                  <a:srgbClr val="0070C0"/>
                </a:solidFill>
                <a:latin typeface="Arial" pitchFamily="34" charset="0"/>
                <a:cs typeface="Arial" pitchFamily="34" charset="0"/>
              </a:rPr>
              <a:t> CENTURY SKILLS</a:t>
            </a:r>
            <a:br>
              <a:rPr lang="en-US" sz="3600" dirty="0">
                <a:solidFill>
                  <a:srgbClr val="0070C0"/>
                </a:solidFill>
                <a:latin typeface="Arial" pitchFamily="34" charset="0"/>
                <a:cs typeface="Arial" pitchFamily="34" charset="0"/>
              </a:rPr>
            </a:br>
            <a:endParaRPr lang="en-GB" sz="36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867242"/>
              </p:ext>
            </p:extLst>
          </p:nvPr>
        </p:nvGraphicFramePr>
        <p:xfrm>
          <a:off x="1259632" y="2276873"/>
          <a:ext cx="7632848" cy="4513586"/>
        </p:xfrm>
        <a:graphic>
          <a:graphicData uri="http://schemas.openxmlformats.org/drawingml/2006/table">
            <a:tbl>
              <a:tblPr>
                <a:tableStyleId>{BC89EF96-8CEA-46FF-86C4-4CE0E7609802}</a:tableStyleId>
              </a:tblPr>
              <a:tblGrid>
                <a:gridCol w="7632848"/>
              </a:tblGrid>
              <a:tr h="938868">
                <a:tc>
                  <a:txBody>
                    <a:bodyPr/>
                    <a:lstStyle/>
                    <a:p>
                      <a:r>
                        <a:rPr lang="en-TT" b="1" dirty="0">
                          <a:solidFill>
                            <a:srgbClr val="C00000"/>
                          </a:solidFill>
                          <a:effectLst>
                            <a:outerShdw blurRad="38100" dist="38100" dir="2700000" algn="tl">
                              <a:srgbClr val="000000">
                                <a:alpha val="43137"/>
                              </a:srgbClr>
                            </a:outerShdw>
                          </a:effectLst>
                        </a:rPr>
                        <a:t>PLENARY: </a:t>
                      </a:r>
                      <a:endParaRPr lang="en-TT" b="1" dirty="0" smtClean="0">
                        <a:solidFill>
                          <a:srgbClr val="C00000"/>
                        </a:solidFill>
                        <a:effectLst>
                          <a:outerShdw blurRad="38100" dist="38100" dir="2700000" algn="tl">
                            <a:srgbClr val="000000">
                              <a:alpha val="43137"/>
                            </a:srgbClr>
                          </a:outerShdw>
                        </a:effectLst>
                      </a:endParaRPr>
                    </a:p>
                    <a:p>
                      <a:r>
                        <a:rPr lang="en-TT" b="1" dirty="0" smtClean="0">
                          <a:solidFill>
                            <a:srgbClr val="C00000"/>
                          </a:solidFill>
                          <a:effectLst>
                            <a:outerShdw blurRad="38100" dist="38100" dir="2700000" algn="tl">
                              <a:srgbClr val="000000">
                                <a:alpha val="43137"/>
                              </a:srgbClr>
                            </a:outerShdw>
                          </a:effectLst>
                        </a:rPr>
                        <a:t>CLASSROOM </a:t>
                      </a:r>
                      <a:r>
                        <a:rPr lang="en-TT" b="1" dirty="0">
                          <a:solidFill>
                            <a:srgbClr val="C00000"/>
                          </a:solidFill>
                          <a:effectLst>
                            <a:outerShdw blurRad="38100" dist="38100" dir="2700000" algn="tl">
                              <a:srgbClr val="000000">
                                <a:alpha val="43137"/>
                              </a:srgbClr>
                            </a:outerShdw>
                          </a:effectLst>
                        </a:rPr>
                        <a:t>DISCOURSE AND QUESTIONING: INFORMAL/INTERACTIVE FORMATIVE ASSESSMENT</a:t>
                      </a:r>
                    </a:p>
                  </a:txBody>
                  <a:tcPr marL="0" marR="0" marT="0" marB="0">
                    <a:solidFill>
                      <a:srgbClr val="FFFF00"/>
                    </a:solidFill>
                  </a:tcPr>
                </a:tc>
              </a:tr>
              <a:tr h="938868">
                <a:tc>
                  <a:txBody>
                    <a:bodyPr/>
                    <a:lstStyle/>
                    <a:p>
                      <a:r>
                        <a:rPr lang="en-TT" dirty="0"/>
                        <a:t>TUTORIAL: </a:t>
                      </a:r>
                      <a:endParaRPr lang="en-TT" dirty="0" smtClean="0"/>
                    </a:p>
                    <a:p>
                      <a:r>
                        <a:rPr lang="en-TT" dirty="0" smtClean="0"/>
                        <a:t>HOW </a:t>
                      </a:r>
                      <a:r>
                        <a:rPr lang="en-TT" dirty="0"/>
                        <a:t>TO HAVE ASSESSMENT CONVERSATIONS IN THE CLASSROOM-INFORMAL FORMATIVE ASSESSMENT PRACTICE</a:t>
                      </a:r>
                    </a:p>
                  </a:txBody>
                  <a:tcPr marL="0" marR="0" marT="0" marB="0">
                    <a:solidFill>
                      <a:srgbClr val="FFFF00"/>
                    </a:solidFill>
                  </a:tcPr>
                </a:tc>
              </a:tr>
              <a:tr h="1146599">
                <a:tc>
                  <a:txBody>
                    <a:bodyPr/>
                    <a:lstStyle/>
                    <a:p>
                      <a:r>
                        <a:rPr lang="en-TT" b="1" dirty="0">
                          <a:solidFill>
                            <a:srgbClr val="C00000"/>
                          </a:solidFill>
                          <a:effectLst>
                            <a:outerShdw blurRad="38100" dist="38100" dir="2700000" algn="tl">
                              <a:srgbClr val="000000">
                                <a:alpha val="43137"/>
                              </a:srgbClr>
                            </a:outerShdw>
                          </a:effectLst>
                        </a:rPr>
                        <a:t>PLENARY:</a:t>
                      </a:r>
                    </a:p>
                    <a:p>
                      <a:pPr>
                        <a:buFont typeface="+mj-lt"/>
                        <a:buAutoNum type="arabicPeriod"/>
                      </a:pPr>
                      <a:r>
                        <a:rPr lang="en-TT" b="1" dirty="0">
                          <a:solidFill>
                            <a:srgbClr val="C00000"/>
                          </a:solidFill>
                          <a:effectLst>
                            <a:outerShdw blurRad="38100" dist="38100" dir="2700000" algn="tl">
                              <a:srgbClr val="000000">
                                <a:alpha val="43137"/>
                              </a:srgbClr>
                            </a:outerShdw>
                          </a:effectLst>
                        </a:rPr>
                        <a:t>DEVELOPING COGNITIVELY CHALLENGING TASKS</a:t>
                      </a:r>
                    </a:p>
                    <a:p>
                      <a:pPr>
                        <a:buFont typeface="+mj-lt"/>
                        <a:buAutoNum type="arabicPeriod"/>
                      </a:pPr>
                      <a:r>
                        <a:rPr lang="en-TT" b="1" dirty="0">
                          <a:solidFill>
                            <a:srgbClr val="C00000"/>
                          </a:solidFill>
                          <a:effectLst>
                            <a:outerShdw blurRad="38100" dist="38100" dir="2700000" algn="tl">
                              <a:srgbClr val="000000">
                                <a:alpha val="43137"/>
                              </a:srgbClr>
                            </a:outerShdw>
                          </a:effectLst>
                        </a:rPr>
                        <a:t>ASSESSING 21</a:t>
                      </a:r>
                      <a:r>
                        <a:rPr lang="en-TT" b="1" baseline="30000" dirty="0">
                          <a:solidFill>
                            <a:srgbClr val="C00000"/>
                          </a:solidFill>
                          <a:effectLst>
                            <a:outerShdw blurRad="38100" dist="38100" dir="2700000" algn="tl">
                              <a:srgbClr val="000000">
                                <a:alpha val="43137"/>
                              </a:srgbClr>
                            </a:outerShdw>
                          </a:effectLst>
                        </a:rPr>
                        <a:t>ST</a:t>
                      </a:r>
                      <a:r>
                        <a:rPr lang="en-TT" b="1" dirty="0">
                          <a:solidFill>
                            <a:srgbClr val="C00000"/>
                          </a:solidFill>
                          <a:effectLst>
                            <a:outerShdw blurRad="38100" dist="38100" dir="2700000" algn="tl">
                              <a:srgbClr val="000000">
                                <a:alpha val="43137"/>
                              </a:srgbClr>
                            </a:outerShdw>
                          </a:effectLst>
                        </a:rPr>
                        <a:t> CENTURY SKILLS</a:t>
                      </a:r>
                    </a:p>
                    <a:p>
                      <a:pPr>
                        <a:buFont typeface="+mj-lt"/>
                        <a:buAutoNum type="arabicPeriod"/>
                      </a:pPr>
                      <a:r>
                        <a:rPr lang="en-TT" b="1" dirty="0">
                          <a:solidFill>
                            <a:srgbClr val="C00000"/>
                          </a:solidFill>
                          <a:effectLst>
                            <a:outerShdw blurRad="38100" dist="38100" dir="2700000" algn="tl">
                              <a:srgbClr val="000000">
                                <a:alpha val="43137"/>
                              </a:srgbClr>
                            </a:outerShdw>
                          </a:effectLst>
                        </a:rPr>
                        <a:t>FOCUSING UPON AUTHENTIC TASKS</a:t>
                      </a:r>
                    </a:p>
                  </a:txBody>
                  <a:tcPr marL="0" marR="0" marT="0" marB="0">
                    <a:solidFill>
                      <a:srgbClr val="FFFF00"/>
                    </a:solidFill>
                  </a:tcPr>
                </a:tc>
              </a:tr>
              <a:tr h="863339">
                <a:tc>
                  <a:txBody>
                    <a:bodyPr/>
                    <a:lstStyle/>
                    <a:p>
                      <a:r>
                        <a:rPr lang="en-TT" dirty="0"/>
                        <a:t>TUTORIALS: </a:t>
                      </a:r>
                      <a:endParaRPr lang="en-TT" dirty="0" smtClean="0"/>
                    </a:p>
                    <a:p>
                      <a:r>
                        <a:rPr lang="en-TT" dirty="0" smtClean="0"/>
                        <a:t>USING </a:t>
                      </a:r>
                      <a:r>
                        <a:rPr lang="en-TT" dirty="0"/>
                        <a:t>AUTHENTIC PERFORMANCE ASSESSMENTS TO DRIVE THE SCHOOL SYSTEM</a:t>
                      </a:r>
                    </a:p>
                  </a:txBody>
                  <a:tcPr marL="0" marR="0" marT="0" marB="0">
                    <a:solidFill>
                      <a:srgbClr val="FFFF00"/>
                    </a:solidFill>
                  </a:tcPr>
                </a:tc>
              </a:tr>
              <a:tr h="625912">
                <a:tc>
                  <a:txBody>
                    <a:bodyPr/>
                    <a:lstStyle/>
                    <a:p>
                      <a:r>
                        <a:rPr lang="en-TT" dirty="0"/>
                        <a:t>VOLUNTARY AFTER WORKSHOP SESSION: </a:t>
                      </a:r>
                      <a:endParaRPr lang="en-TT" dirty="0" smtClean="0"/>
                    </a:p>
                    <a:p>
                      <a:r>
                        <a:rPr lang="en-TT" b="1" i="1" dirty="0" smtClean="0"/>
                        <a:t>ORGANIZING </a:t>
                      </a:r>
                      <a:r>
                        <a:rPr lang="en-TT" b="1" i="1" dirty="0"/>
                        <a:t>FOR FORMATIVE ASSESSMENT</a:t>
                      </a:r>
                    </a:p>
                  </a:txBody>
                  <a:tcPr marL="0" marR="0" marT="0" marB="0">
                    <a:solidFill>
                      <a:srgbClr val="FFFF00"/>
                    </a:solidFill>
                  </a:tcPr>
                </a:tc>
              </a:tr>
            </a:tbl>
          </a:graphicData>
        </a:graphic>
      </p:graphicFrame>
    </p:spTree>
    <p:extLst>
      <p:ext uri="{BB962C8B-B14F-4D97-AF65-F5344CB8AC3E}">
        <p14:creationId xmlns:p14="http://schemas.microsoft.com/office/powerpoint/2010/main" val="2226510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169225" cy="1371600"/>
          </a:xfrm>
          <a:solidFill>
            <a:schemeClr val="accent6">
              <a:lumMod val="20000"/>
              <a:lumOff val="80000"/>
            </a:schemeClr>
          </a:solidFill>
        </p:spPr>
        <p:txBody>
          <a:bodyPr>
            <a:normAutofit fontScale="90000"/>
          </a:bodyPr>
          <a:lstStyle/>
          <a:p>
            <a:r>
              <a:rPr lang="en-TT" dirty="0" smtClean="0"/>
              <a:t>On Assessment Conversations</a:t>
            </a:r>
            <a:endParaRPr lang="en-GB" dirty="0"/>
          </a:p>
        </p:txBody>
      </p:sp>
      <p:sp>
        <p:nvSpPr>
          <p:cNvPr id="3" name="Content Placeholder 2"/>
          <p:cNvSpPr>
            <a:spLocks noGrp="1"/>
          </p:cNvSpPr>
          <p:nvPr>
            <p:ph idx="1"/>
          </p:nvPr>
        </p:nvSpPr>
        <p:spPr/>
        <p:txBody>
          <a:bodyPr>
            <a:normAutofit/>
          </a:bodyPr>
          <a:lstStyle/>
          <a:p>
            <a:r>
              <a:rPr lang="en-TT" sz="2400" b="1" dirty="0" smtClean="0"/>
              <a:t>Assessment Conversations </a:t>
            </a:r>
            <a:r>
              <a:rPr lang="en-TT" sz="2400" dirty="0" smtClean="0"/>
              <a:t>are the daily </a:t>
            </a:r>
            <a:r>
              <a:rPr lang="en-TT" sz="2400" dirty="0"/>
              <a:t>instructional dialogues that embed </a:t>
            </a:r>
            <a:r>
              <a:rPr lang="en-TT" sz="2400" dirty="0" smtClean="0"/>
              <a:t>assessment into </a:t>
            </a:r>
            <a:r>
              <a:rPr lang="en-TT" sz="2400" dirty="0"/>
              <a:t>an activity already occurring in the classroom</a:t>
            </a:r>
            <a:r>
              <a:rPr lang="en-TT" sz="2400" dirty="0" smtClean="0"/>
              <a:t>.</a:t>
            </a:r>
          </a:p>
          <a:p>
            <a:r>
              <a:rPr lang="en-TT" sz="2400" dirty="0" smtClean="0"/>
              <a:t>You can use assessment conversations in informal formative assessment to promote learning as you engage in teaching-learning.</a:t>
            </a:r>
          </a:p>
          <a:p>
            <a:r>
              <a:rPr lang="en-TT" sz="2400" dirty="0" smtClean="0"/>
              <a:t>Questions are the guide to gathering evidence of student learning.</a:t>
            </a:r>
            <a:endParaRPr lang="en-GB" sz="2400" dirty="0"/>
          </a:p>
        </p:txBody>
      </p:sp>
    </p:spTree>
    <p:extLst>
      <p:ext uri="{BB962C8B-B14F-4D97-AF65-F5344CB8AC3E}">
        <p14:creationId xmlns:p14="http://schemas.microsoft.com/office/powerpoint/2010/main" val="3395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76200"/>
            <a:ext cx="7848872" cy="832520"/>
          </a:xfrm>
          <a:solidFill>
            <a:schemeClr val="tx2">
              <a:lumMod val="10000"/>
              <a:lumOff val="90000"/>
            </a:schemeClr>
          </a:solidFill>
        </p:spPr>
        <p:txBody>
          <a:bodyPr>
            <a:normAutofit fontScale="90000"/>
          </a:bodyPr>
          <a:lstStyle/>
          <a:p>
            <a:r>
              <a:rPr lang="en-TT" sz="3200" b="1" dirty="0" smtClean="0">
                <a:solidFill>
                  <a:schemeClr val="accent1">
                    <a:lumMod val="60000"/>
                    <a:lumOff val="40000"/>
                  </a:schemeClr>
                </a:solidFill>
              </a:rPr>
              <a:t>Informal </a:t>
            </a:r>
            <a:r>
              <a:rPr lang="en-TT" sz="3200" b="1" dirty="0" err="1" smtClean="0">
                <a:solidFill>
                  <a:schemeClr val="accent1">
                    <a:lumMod val="60000"/>
                    <a:lumOff val="40000"/>
                  </a:schemeClr>
                </a:solidFill>
              </a:rPr>
              <a:t>vs</a:t>
            </a:r>
            <a:r>
              <a:rPr lang="en-TT" sz="3200" b="1" dirty="0" smtClean="0">
                <a:solidFill>
                  <a:schemeClr val="accent1">
                    <a:lumMod val="60000"/>
                    <a:lumOff val="40000"/>
                  </a:schemeClr>
                </a:solidFill>
              </a:rPr>
              <a:t> formal formative assessment</a:t>
            </a:r>
            <a:endParaRPr lang="en-GB" sz="3200" b="1" dirty="0">
              <a:solidFill>
                <a:schemeClr val="accent1">
                  <a:lumMod val="60000"/>
                  <a:lumOff val="40000"/>
                </a:schemeClr>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8496944"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720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9144000" cy="674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6777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Assessing 21</a:t>
            </a:r>
            <a:r>
              <a:rPr lang="en-TT" baseline="30000" dirty="0" smtClean="0"/>
              <a:t>st</a:t>
            </a:r>
            <a:r>
              <a:rPr lang="en-TT" dirty="0" smtClean="0"/>
              <a:t> century Skills</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3" y="1293774"/>
            <a:ext cx="5904656" cy="5420041"/>
          </a:xfrm>
        </p:spPr>
      </p:pic>
    </p:spTree>
    <p:extLst>
      <p:ext uri="{BB962C8B-B14F-4D97-AF65-F5344CB8AC3E}">
        <p14:creationId xmlns:p14="http://schemas.microsoft.com/office/powerpoint/2010/main" val="30103019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What are 21</a:t>
            </a:r>
            <a:r>
              <a:rPr lang="en-TT" baseline="30000" dirty="0" smtClean="0"/>
              <a:t>st</a:t>
            </a:r>
            <a:r>
              <a:rPr lang="en-TT" dirty="0" smtClean="0"/>
              <a:t> Century Skills?</a:t>
            </a:r>
            <a:endParaRPr lang="en-GB" dirty="0"/>
          </a:p>
        </p:txBody>
      </p:sp>
      <p:sp>
        <p:nvSpPr>
          <p:cNvPr id="3" name="Content Placeholder 2"/>
          <p:cNvSpPr>
            <a:spLocks noGrp="1"/>
          </p:cNvSpPr>
          <p:nvPr>
            <p:ph idx="1"/>
          </p:nvPr>
        </p:nvSpPr>
        <p:spPr>
          <a:xfrm>
            <a:off x="1981200" y="1752600"/>
            <a:ext cx="6263208" cy="4700736"/>
          </a:xfrm>
          <a:solidFill>
            <a:schemeClr val="tx2">
              <a:lumMod val="10000"/>
              <a:lumOff val="90000"/>
            </a:schemeClr>
          </a:solidFill>
        </p:spPr>
        <p:txBody>
          <a:bodyPr>
            <a:normAutofit lnSpcReduction="10000"/>
          </a:bodyPr>
          <a:lstStyle/>
          <a:p>
            <a:r>
              <a:rPr lang="en-TT" sz="4000" dirty="0"/>
              <a:t>The 21st century skills are a set of abilities </a:t>
            </a:r>
            <a:r>
              <a:rPr lang="en-TT" sz="4000" dirty="0" smtClean="0"/>
              <a:t>and competencies that </a:t>
            </a:r>
            <a:r>
              <a:rPr lang="en-TT" sz="4000" dirty="0"/>
              <a:t>students need to develop in order to succeed </a:t>
            </a:r>
            <a:r>
              <a:rPr lang="en-TT" sz="4000" dirty="0" smtClean="0"/>
              <a:t>as adults and continuing learners in </a:t>
            </a:r>
            <a:r>
              <a:rPr lang="en-TT" sz="4000" dirty="0"/>
              <a:t>the information </a:t>
            </a:r>
            <a:r>
              <a:rPr lang="en-TT" sz="4000" dirty="0" smtClean="0"/>
              <a:t>age (21</a:t>
            </a:r>
            <a:r>
              <a:rPr lang="en-TT" sz="4000" baseline="30000" dirty="0" smtClean="0"/>
              <a:t>st</a:t>
            </a:r>
            <a:r>
              <a:rPr lang="en-TT" sz="4000" dirty="0" smtClean="0"/>
              <a:t> Century).</a:t>
            </a:r>
            <a:endParaRPr lang="en-GB" sz="4000" dirty="0"/>
          </a:p>
        </p:txBody>
      </p:sp>
    </p:spTree>
    <p:extLst>
      <p:ext uri="{BB962C8B-B14F-4D97-AF65-F5344CB8AC3E}">
        <p14:creationId xmlns:p14="http://schemas.microsoft.com/office/powerpoint/2010/main" val="4095840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Several Frameworks</a:t>
            </a:r>
            <a:endParaRPr lang="en-GB" dirty="0"/>
          </a:p>
        </p:txBody>
      </p:sp>
      <p:sp>
        <p:nvSpPr>
          <p:cNvPr id="3" name="Content Placeholder 2"/>
          <p:cNvSpPr>
            <a:spLocks noGrp="1"/>
          </p:cNvSpPr>
          <p:nvPr>
            <p:ph idx="1"/>
          </p:nvPr>
        </p:nvSpPr>
        <p:spPr/>
        <p:txBody>
          <a:bodyPr>
            <a:normAutofit/>
          </a:bodyPr>
          <a:lstStyle/>
          <a:p>
            <a:r>
              <a:rPr lang="en-TT" sz="3600" dirty="0" smtClean="0"/>
              <a:t>There is no agreed list and several frameworks are available and promoted. What do you think is important for Tobago?</a:t>
            </a:r>
            <a:endParaRPr lang="en-GB" sz="3600" dirty="0"/>
          </a:p>
        </p:txBody>
      </p:sp>
    </p:spTree>
    <p:extLst>
      <p:ext uri="{BB962C8B-B14F-4D97-AF65-F5344CB8AC3E}">
        <p14:creationId xmlns:p14="http://schemas.microsoft.com/office/powerpoint/2010/main" val="884668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24" y="0"/>
            <a:ext cx="8604448" cy="678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6058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Assessment &amp; 21</a:t>
            </a:r>
            <a:r>
              <a:rPr lang="en-TT" baseline="30000" dirty="0" smtClean="0"/>
              <a:t>st</a:t>
            </a:r>
            <a:r>
              <a:rPr lang="en-TT" dirty="0" smtClean="0"/>
              <a:t> Century Skills</a:t>
            </a:r>
            <a:endParaRPr lang="en-GB" dirty="0"/>
          </a:p>
        </p:txBody>
      </p:sp>
      <p:sp>
        <p:nvSpPr>
          <p:cNvPr id="3" name="Content Placeholder 2"/>
          <p:cNvSpPr>
            <a:spLocks noGrp="1"/>
          </p:cNvSpPr>
          <p:nvPr>
            <p:ph idx="1"/>
          </p:nvPr>
        </p:nvSpPr>
        <p:spPr/>
        <p:txBody>
          <a:bodyPr/>
          <a:lstStyle/>
          <a:p>
            <a:r>
              <a:rPr lang="en-TT" dirty="0" smtClean="0"/>
              <a:t>Assessment as Learning where the student has a central role and is engaged in self assessment is a key tool in ensuring that students are learning to learn.</a:t>
            </a:r>
          </a:p>
          <a:p>
            <a:r>
              <a:rPr lang="en-TT" dirty="0" smtClean="0"/>
              <a:t>One of the key outcomes we would expect is metacognitive skill</a:t>
            </a:r>
            <a:endParaRPr lang="en-GB" dirty="0"/>
          </a:p>
        </p:txBody>
      </p:sp>
    </p:spTree>
    <p:extLst>
      <p:ext uri="{BB962C8B-B14F-4D97-AF65-F5344CB8AC3E}">
        <p14:creationId xmlns:p14="http://schemas.microsoft.com/office/powerpoint/2010/main" val="36119818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602"/>
            <a:ext cx="8208912" cy="6842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51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lstStyle/>
          <a:p>
            <a:r>
              <a:rPr lang="en-US"/>
              <a:t>On classroom assessment</a:t>
            </a:r>
          </a:p>
        </p:txBody>
      </p:sp>
      <p:sp>
        <p:nvSpPr>
          <p:cNvPr id="493571" name="Rectangle 3"/>
          <p:cNvSpPr>
            <a:spLocks noGrp="1" noChangeArrowheads="1"/>
          </p:cNvSpPr>
          <p:nvPr>
            <p:ph type="body" idx="1"/>
          </p:nvPr>
        </p:nvSpPr>
        <p:spPr>
          <a:xfrm>
            <a:off x="1981200" y="1340768"/>
            <a:ext cx="6041679" cy="4785395"/>
          </a:xfrm>
        </p:spPr>
        <p:txBody>
          <a:bodyPr>
            <a:normAutofit lnSpcReduction="10000"/>
          </a:bodyPr>
          <a:lstStyle/>
          <a:p>
            <a:r>
              <a:rPr lang="en-US" sz="3600" dirty="0">
                <a:solidFill>
                  <a:srgbClr val="000000"/>
                </a:solidFill>
              </a:rPr>
              <a:t>Assessment in the classroom may be</a:t>
            </a:r>
          </a:p>
          <a:p>
            <a:pPr lvl="1"/>
            <a:r>
              <a:rPr lang="en-US" sz="3900" dirty="0"/>
              <a:t>formative (</a:t>
            </a:r>
            <a:r>
              <a:rPr lang="en-US" sz="3900" dirty="0">
                <a:solidFill>
                  <a:srgbClr val="9B0D2F"/>
                </a:solidFill>
              </a:rPr>
              <a:t>used to promote learning</a:t>
            </a:r>
            <a:r>
              <a:rPr lang="en-US" sz="3900" dirty="0"/>
              <a:t>)</a:t>
            </a:r>
          </a:p>
          <a:p>
            <a:pPr lvl="1"/>
            <a:r>
              <a:rPr lang="en-US" sz="3900" dirty="0"/>
              <a:t>diagnostic (</a:t>
            </a:r>
            <a:r>
              <a:rPr lang="en-US" sz="3900" dirty="0">
                <a:solidFill>
                  <a:srgbClr val="990000"/>
                </a:solidFill>
              </a:rPr>
              <a:t>used to remediate</a:t>
            </a:r>
            <a:r>
              <a:rPr lang="en-US" sz="3900" dirty="0"/>
              <a:t>)</a:t>
            </a:r>
          </a:p>
          <a:p>
            <a:pPr lvl="1"/>
            <a:r>
              <a:rPr lang="en-US" sz="3900" dirty="0"/>
              <a:t>summative (</a:t>
            </a:r>
            <a:r>
              <a:rPr lang="en-US" sz="3900" dirty="0">
                <a:solidFill>
                  <a:srgbClr val="9B0D2F"/>
                </a:solidFill>
              </a:rPr>
              <a:t>used to measure student learning</a:t>
            </a:r>
            <a:r>
              <a:rPr lang="en-US" sz="3900" dirty="0"/>
              <a:t>).</a:t>
            </a:r>
          </a:p>
          <a:p>
            <a:endParaRPr lang="en-US" sz="3600" dirty="0"/>
          </a:p>
        </p:txBody>
      </p:sp>
    </p:spTree>
    <p:extLst>
      <p:ext uri="{BB962C8B-B14F-4D97-AF65-F5344CB8AC3E}">
        <p14:creationId xmlns:p14="http://schemas.microsoft.com/office/powerpoint/2010/main" val="293509058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Assessing 21</a:t>
            </a:r>
            <a:r>
              <a:rPr lang="en-TT" baseline="30000" dirty="0" smtClean="0"/>
              <a:t>st</a:t>
            </a:r>
            <a:r>
              <a:rPr lang="en-TT" dirty="0" smtClean="0"/>
              <a:t> Century Skills</a:t>
            </a:r>
            <a:endParaRPr lang="en-GB" dirty="0"/>
          </a:p>
        </p:txBody>
      </p:sp>
      <p:sp>
        <p:nvSpPr>
          <p:cNvPr id="3" name="Content Placeholder 2"/>
          <p:cNvSpPr>
            <a:spLocks noGrp="1"/>
          </p:cNvSpPr>
          <p:nvPr>
            <p:ph idx="1"/>
          </p:nvPr>
        </p:nvSpPr>
        <p:spPr/>
        <p:txBody>
          <a:bodyPr>
            <a:normAutofit/>
          </a:bodyPr>
          <a:lstStyle/>
          <a:p>
            <a:r>
              <a:rPr lang="en-TT" sz="3600" dirty="0" smtClean="0"/>
              <a:t>These might be fostered and assessed during performance based activities.</a:t>
            </a:r>
          </a:p>
          <a:p>
            <a:r>
              <a:rPr lang="en-TT" sz="3600" dirty="0" smtClean="0"/>
              <a:t>Use rubrics to provide tutor, peer and self assessment feedback</a:t>
            </a:r>
            <a:endParaRPr lang="en-GB" sz="3600" dirty="0"/>
          </a:p>
        </p:txBody>
      </p:sp>
    </p:spTree>
    <p:extLst>
      <p:ext uri="{BB962C8B-B14F-4D97-AF65-F5344CB8AC3E}">
        <p14:creationId xmlns:p14="http://schemas.microsoft.com/office/powerpoint/2010/main" val="3123663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0939"/>
            <a:ext cx="8136904" cy="647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73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a:t>Definitions</a:t>
            </a:r>
          </a:p>
        </p:txBody>
      </p:sp>
      <p:sp>
        <p:nvSpPr>
          <p:cNvPr id="494595" name="Rectangle 3"/>
          <p:cNvSpPr>
            <a:spLocks noGrp="1" noChangeArrowheads="1"/>
          </p:cNvSpPr>
          <p:nvPr>
            <p:ph type="body" idx="1"/>
          </p:nvPr>
        </p:nvSpPr>
        <p:spPr>
          <a:xfrm>
            <a:off x="1981200" y="1268760"/>
            <a:ext cx="6041679" cy="5112568"/>
          </a:xfrm>
        </p:spPr>
        <p:txBody>
          <a:bodyPr/>
          <a:lstStyle/>
          <a:p>
            <a:r>
              <a:rPr lang="en-US" sz="3200" dirty="0">
                <a:solidFill>
                  <a:srgbClr val="9B0D2F"/>
                </a:solidFill>
              </a:rPr>
              <a:t>Formative Assessment is</a:t>
            </a:r>
          </a:p>
          <a:p>
            <a:pPr lvl="1"/>
            <a:r>
              <a:rPr lang="en-US" sz="3000" dirty="0"/>
              <a:t>A process in which data is collected on the degree to which students know or are able to do a given learning task, and which identifies the part of the task that the student does not know or is unable to do. Feedback as a part of the process is used to suggest future steps for teaching and learning.</a:t>
            </a:r>
            <a:r>
              <a:rPr lang="en-US" dirty="0"/>
              <a:t> </a:t>
            </a:r>
          </a:p>
          <a:p>
            <a:endParaRPr lang="en-US" dirty="0"/>
          </a:p>
        </p:txBody>
      </p:sp>
    </p:spTree>
    <p:extLst>
      <p:ext uri="{BB962C8B-B14F-4D97-AF65-F5344CB8AC3E}">
        <p14:creationId xmlns:p14="http://schemas.microsoft.com/office/powerpoint/2010/main" val="25523768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ymphony">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Symphony</Template>
  <TotalTime>2276</TotalTime>
  <Words>3592</Words>
  <Application>Microsoft Office PowerPoint</Application>
  <PresentationFormat>On-screen Show (4:3)</PresentationFormat>
  <Paragraphs>426</Paragraphs>
  <Slides>81</Slides>
  <Notes>81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Symphony</vt:lpstr>
      <vt:lpstr>TOBAGO WORKSHOP ON EDUCATIONAL ASSESSMENT THE CORE-FORMATIVE ASSESSMENT Days 5-8, Sessions 1 to 8</vt:lpstr>
      <vt:lpstr>Implementing Formative Assessment Practice in TOBAGO</vt:lpstr>
      <vt:lpstr>How much?</vt:lpstr>
      <vt:lpstr>Day 5: Introducing Formative Assessment</vt:lpstr>
      <vt:lpstr>Day 6: Formative Assessment Practice</vt:lpstr>
      <vt:lpstr>Day 8: Formative Assessment Models</vt:lpstr>
      <vt:lpstr>Review</vt:lpstr>
      <vt:lpstr>On classroom assessment</vt:lpstr>
      <vt:lpstr>Definitions</vt:lpstr>
      <vt:lpstr>Definitions</vt:lpstr>
      <vt:lpstr>Assessments of, as, and for learning</vt:lpstr>
      <vt:lpstr>On classroom assessment</vt:lpstr>
      <vt:lpstr>PowerPoint Presentation</vt:lpstr>
      <vt:lpstr>What is the difference between AFL &amp; formative assessment?</vt:lpstr>
      <vt:lpstr>Start Now</vt:lpstr>
      <vt:lpstr>PowerPoint Presentation</vt:lpstr>
      <vt:lpstr>Connecting Performance to FORMATIVE Assessment</vt:lpstr>
      <vt:lpstr>Assessment of Learning- Is that what we are doing?</vt:lpstr>
      <vt:lpstr>PowerPoint Presentation</vt:lpstr>
      <vt:lpstr>PowerPoint Presentation</vt:lpstr>
      <vt:lpstr>A moment of reflection Discuss Each Definition and its Implications</vt:lpstr>
      <vt:lpstr>PowerPoint Presentation</vt:lpstr>
      <vt:lpstr>Models of Formative Assessment</vt:lpstr>
      <vt:lpstr>A theory of formative assessment</vt:lpstr>
      <vt:lpstr>7 Step Model</vt:lpstr>
      <vt:lpstr>PowerPoint Presentation</vt:lpstr>
      <vt:lpstr>Tuttle (2009)</vt:lpstr>
      <vt:lpstr>Sample Chunk- Insects are important in the ecosystem</vt:lpstr>
      <vt:lpstr>PowerPoint Presentation</vt:lpstr>
      <vt:lpstr>What are Learning Progressions?</vt:lpstr>
      <vt:lpstr>Learning Progressions inform Assessment</vt:lpstr>
      <vt:lpstr>PowerPoint Presentation</vt:lpstr>
      <vt:lpstr>Part 2-Everything about feedback</vt:lpstr>
      <vt:lpstr>PowerPoint Presentation</vt:lpstr>
      <vt:lpstr>What is Feedback?</vt:lpstr>
      <vt:lpstr>Feedback-What &amp; When</vt:lpstr>
      <vt:lpstr>PowerPoint Presentation</vt:lpstr>
      <vt:lpstr>More on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Practicing Feedback</vt:lpstr>
      <vt:lpstr>PowerPoint Presentation</vt:lpstr>
      <vt:lpstr>PowerPoint Presentation</vt:lpstr>
      <vt:lpstr>PowerPoint Presentation</vt:lpstr>
      <vt:lpstr>PowerPoint Presentation</vt:lpstr>
      <vt:lpstr>PowerPoint Presentation</vt:lpstr>
      <vt:lpstr>Feedback Models</vt:lpstr>
      <vt:lpstr>Feedback Model 1-  Hattie &amp; Timperley, 2007</vt:lpstr>
      <vt:lpstr>PowerPoint Presentation</vt:lpstr>
      <vt:lpstr>Feedback Model 2- Fisher &amp; Frey 2009</vt:lpstr>
      <vt:lpstr>PowerPoint Presentation</vt:lpstr>
      <vt:lpstr>PowerPoint Presentation</vt:lpstr>
      <vt:lpstr>Understanding Feedback</vt:lpstr>
      <vt:lpstr>Types of Feedback</vt:lpstr>
      <vt:lpstr>Feedback Strategies</vt:lpstr>
      <vt:lpstr>PowerPoint Presentation</vt:lpstr>
      <vt:lpstr>PowerPoint Presentation</vt:lpstr>
      <vt:lpstr>PowerPoint Presentation</vt:lpstr>
      <vt:lpstr>PowerPoint Presentation</vt:lpstr>
      <vt:lpstr>Feedback on what? (content)</vt:lpstr>
      <vt:lpstr>PowerPoint Presentation</vt:lpstr>
      <vt:lpstr>PowerPoint Presentation</vt:lpstr>
      <vt:lpstr>PowerPoint Presentation</vt:lpstr>
      <vt:lpstr>PowerPoint Presentation</vt:lpstr>
      <vt:lpstr> DAY 7:  ASSESSMENT CONVERSATIONS &amp; ASSESSING 21ST CENTURY SKILLS </vt:lpstr>
      <vt:lpstr>On Assessment Conversations</vt:lpstr>
      <vt:lpstr>Informal vs formal formative assessment</vt:lpstr>
      <vt:lpstr>PowerPoint Presentation</vt:lpstr>
      <vt:lpstr>Assessing 21st century Skills</vt:lpstr>
      <vt:lpstr>What are 21st Century Skills?</vt:lpstr>
      <vt:lpstr>Several Frameworks</vt:lpstr>
      <vt:lpstr>PowerPoint Presentation</vt:lpstr>
      <vt:lpstr>Assessment &amp; 21st Century Skills</vt:lpstr>
      <vt:lpstr>PowerPoint Presentation</vt:lpstr>
      <vt:lpstr>Assessing 21st Century Skills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TOBAGO WORKSHOP ON EDUCATIONAL ASSESSMENT Day 5, Sessions 1 &amp; 2</dc:title>
  <dc:creator>Jerome De lisle</dc:creator>
  <cp:lastModifiedBy>Jerome De Lisle</cp:lastModifiedBy>
  <cp:revision>36</cp:revision>
  <dcterms:created xsi:type="dcterms:W3CDTF">2013-07-06T14:46:12Z</dcterms:created>
  <dcterms:modified xsi:type="dcterms:W3CDTF">2013-07-16T10:37:00Z</dcterms:modified>
</cp:coreProperties>
</file>