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6" r:id="rId2"/>
  </p:sldMasterIdLst>
  <p:notesMasterIdLst>
    <p:notesMasterId r:id="rId34"/>
  </p:notesMasterIdLst>
  <p:handoutMasterIdLst>
    <p:handoutMasterId r:id="rId35"/>
  </p:handoutMasterIdLst>
  <p:sldIdLst>
    <p:sldId id="257" r:id="rId3"/>
    <p:sldId id="258" r:id="rId4"/>
    <p:sldId id="278" r:id="rId5"/>
    <p:sldId id="259" r:id="rId6"/>
    <p:sldId id="288" r:id="rId7"/>
    <p:sldId id="271" r:id="rId8"/>
    <p:sldId id="269" r:id="rId9"/>
    <p:sldId id="270" r:id="rId10"/>
    <p:sldId id="274" r:id="rId11"/>
    <p:sldId id="272" r:id="rId12"/>
    <p:sldId id="276" r:id="rId13"/>
    <p:sldId id="277" r:id="rId14"/>
    <p:sldId id="280" r:id="rId15"/>
    <p:sldId id="281" r:id="rId16"/>
    <p:sldId id="273" r:id="rId17"/>
    <p:sldId id="279" r:id="rId18"/>
    <p:sldId id="282" r:id="rId19"/>
    <p:sldId id="260" r:id="rId20"/>
    <p:sldId id="289" r:id="rId21"/>
    <p:sldId id="261" r:id="rId22"/>
    <p:sldId id="263" r:id="rId23"/>
    <p:sldId id="264" r:id="rId24"/>
    <p:sldId id="283" r:id="rId25"/>
    <p:sldId id="284" r:id="rId26"/>
    <p:sldId id="285" r:id="rId27"/>
    <p:sldId id="262" r:id="rId28"/>
    <p:sldId id="265" r:id="rId29"/>
    <p:sldId id="266" r:id="rId30"/>
    <p:sldId id="286" r:id="rId31"/>
    <p:sldId id="287" r:id="rId32"/>
    <p:sldId id="290" r:id="rId33"/>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945">
          <p15:clr>
            <a:srgbClr val="A4A3A4"/>
          </p15:clr>
        </p15:guide>
        <p15:guide id="3" orient="horz" pos="3888">
          <p15:clr>
            <a:srgbClr val="A4A3A4"/>
          </p15:clr>
        </p15:guide>
        <p15:guide id="4" orient="horz" pos="192">
          <p15:clr>
            <a:srgbClr val="A4A3A4"/>
          </p15:clr>
        </p15:guide>
        <p15:guide id="5" orient="horz" pos="1072">
          <p15:clr>
            <a:srgbClr val="A4A3A4"/>
          </p15:clr>
        </p15:guide>
        <p15:guide id="6" pos="3839">
          <p15:clr>
            <a:srgbClr val="A4A3A4"/>
          </p15:clr>
        </p15:guide>
        <p15:guide id="7" pos="704">
          <p15:clr>
            <a:srgbClr val="A4A3A4"/>
          </p15:clr>
        </p15:guide>
        <p15:guide id="8" pos="7102">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9391" autoAdjust="0"/>
  </p:normalViewPr>
  <p:slideViewPr>
    <p:cSldViewPr showGuides="1">
      <p:cViewPr varScale="1">
        <p:scale>
          <a:sx n="77" d="100"/>
          <a:sy n="77" d="100"/>
        </p:scale>
        <p:origin x="-102" y="-234"/>
      </p:cViewPr>
      <p:guideLst>
        <p:guide orient="horz" pos="2160"/>
        <p:guide orient="horz" pos="945"/>
        <p:guide orient="horz" pos="3888"/>
        <p:guide orient="horz" pos="192"/>
        <p:guide orient="horz" pos="1072"/>
        <p:guide pos="3839"/>
        <p:guide pos="704"/>
        <p:guide pos="7102"/>
      </p:guideLst>
    </p:cSldViewPr>
  </p:slideViewPr>
  <p:outlineViewPr>
    <p:cViewPr>
      <p:scale>
        <a:sx n="33" d="100"/>
        <a:sy n="33" d="100"/>
      </p:scale>
      <p:origin x="0" y="-2886"/>
    </p:cViewPr>
  </p:outlineViewPr>
  <p:notesTextViewPr>
    <p:cViewPr>
      <p:scale>
        <a:sx n="3" d="2"/>
        <a:sy n="3" d="2"/>
      </p:scale>
      <p:origin x="0" y="0"/>
    </p:cViewPr>
  </p:notesTextViewPr>
  <p:notesViewPr>
    <p:cSldViewPr>
      <p:cViewPr varScale="1">
        <p:scale>
          <a:sx n="79" d="100"/>
          <a:sy n="79" d="100"/>
        </p:scale>
        <p:origin x="164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solidFill>
                <a:schemeClr val="tx2"/>
              </a:solidFil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73C59C-4E16-4A64-A766-34DB213E11B3}" type="datetimeFigureOut">
              <a:rPr lang="en-US">
                <a:solidFill>
                  <a:schemeClr val="tx2"/>
                </a:solidFill>
              </a:rPr>
              <a:pPr/>
              <a:t>7/14/2013</a:t>
            </a:fld>
            <a:endParaRPr>
              <a:solidFill>
                <a:schemeClr val="tx2"/>
              </a:solidFil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solidFill>
                <a:schemeClr val="tx2"/>
              </a:solidFil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D77566-CD65-4859-9FA1-43956DC85B8C}" type="slidenum">
              <a:rPr>
                <a:solidFill>
                  <a:schemeClr val="tx2"/>
                </a:solidFill>
              </a:rPr>
              <a:pPr/>
              <a:t>‹#›</a:t>
            </a:fld>
            <a:endParaRPr>
              <a:solidFill>
                <a:schemeClr val="tx2"/>
              </a:solidFill>
            </a:endParaRPr>
          </a:p>
        </p:txBody>
      </p:sp>
    </p:spTree>
    <p:extLst>
      <p:ext uri="{BB962C8B-B14F-4D97-AF65-F5344CB8AC3E}">
        <p14:creationId xmlns:p14="http://schemas.microsoft.com/office/powerpoint/2010/main" val="2708798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2"/>
                </a:solidFill>
              </a:defRPr>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2"/>
                </a:solidFill>
              </a:defRPr>
            </a:lvl1pPr>
          </a:lstStyle>
          <a:p>
            <a:fld id="{F95CF31C-F757-429C-A789-86504F04C3BE}" type="datetimeFigureOut">
              <a:rPr lang="en-US"/>
              <a:pPr/>
              <a:t>7/14/2013</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2"/>
                </a:solidFill>
              </a:defRPr>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2"/>
                </a:solidFill>
              </a:defRPr>
            </a:lvl1pPr>
          </a:lstStyle>
          <a:p>
            <a:fld id="{B8796F01-7154-41E0-B48B-A6921757531A}" type="slidenum">
              <a:rPr/>
              <a:pPr/>
              <a:t>‹#›</a:t>
            </a:fld>
            <a:endParaRPr/>
          </a:p>
        </p:txBody>
      </p:sp>
    </p:spTree>
    <p:extLst>
      <p:ext uri="{BB962C8B-B14F-4D97-AF65-F5344CB8AC3E}">
        <p14:creationId xmlns:p14="http://schemas.microsoft.com/office/powerpoint/2010/main" val="44077566"/>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2"/>
        </a:solidFill>
        <a:latin typeface="+mn-lt"/>
        <a:ea typeface="+mn-ea"/>
        <a:cs typeface="+mn-cs"/>
      </a:defRPr>
    </a:lvl1pPr>
    <a:lvl2pPr marL="609493" algn="l" defTabSz="1218987" rtl="0" eaLnBrk="1" latinLnBrk="0" hangingPunct="1">
      <a:defRPr sz="1600" kern="1200">
        <a:solidFill>
          <a:schemeClr val="tx2"/>
        </a:solidFill>
        <a:latin typeface="+mn-lt"/>
        <a:ea typeface="+mn-ea"/>
        <a:cs typeface="+mn-cs"/>
      </a:defRPr>
    </a:lvl2pPr>
    <a:lvl3pPr marL="1218987" algn="l" defTabSz="1218987" rtl="0" eaLnBrk="1" latinLnBrk="0" hangingPunct="1">
      <a:defRPr sz="1600" kern="1200">
        <a:solidFill>
          <a:schemeClr val="tx2"/>
        </a:solidFill>
        <a:latin typeface="+mn-lt"/>
        <a:ea typeface="+mn-ea"/>
        <a:cs typeface="+mn-cs"/>
      </a:defRPr>
    </a:lvl3pPr>
    <a:lvl4pPr marL="1828480" algn="l" defTabSz="1218987" rtl="0" eaLnBrk="1" latinLnBrk="0" hangingPunct="1">
      <a:defRPr sz="1600" kern="1200">
        <a:solidFill>
          <a:schemeClr val="tx2"/>
        </a:solidFill>
        <a:latin typeface="+mn-lt"/>
        <a:ea typeface="+mn-ea"/>
        <a:cs typeface="+mn-cs"/>
      </a:defRPr>
    </a:lvl4pPr>
    <a:lvl5pPr marL="2437973" algn="l" defTabSz="1218987" rtl="0" eaLnBrk="1" latinLnBrk="0" hangingPunct="1">
      <a:defRPr sz="1600" kern="1200">
        <a:solidFill>
          <a:schemeClr val="tx2"/>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796F01-7154-41E0-B48B-A6921757531A}" type="slidenum">
              <a:rPr lang="en-US" smtClean="0"/>
              <a:pPr/>
              <a:t>1</a:t>
            </a:fld>
            <a:endParaRPr lang="en-US"/>
          </a:p>
        </p:txBody>
      </p:sp>
    </p:spTree>
    <p:extLst>
      <p:ext uri="{BB962C8B-B14F-4D97-AF65-F5344CB8AC3E}">
        <p14:creationId xmlns:p14="http://schemas.microsoft.com/office/powerpoint/2010/main" val="1607705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Using  vocabulary words at the point of contact. Do not ask</a:t>
            </a:r>
            <a:r>
              <a:rPr lang="en-US" baseline="0" dirty="0" smtClean="0"/>
              <a:t> students many low level questions since they will not actively engage </a:t>
            </a:r>
            <a:r>
              <a:rPr lang="en-US" baseline="0" smtClean="0"/>
              <a:t>their thinking. </a:t>
            </a:r>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2</a:t>
            </a:fld>
            <a:endParaRPr lang="en-US"/>
          </a:p>
        </p:txBody>
      </p:sp>
    </p:spTree>
    <p:extLst>
      <p:ext uri="{BB962C8B-B14F-4D97-AF65-F5344CB8AC3E}">
        <p14:creationId xmlns:p14="http://schemas.microsoft.com/office/powerpoint/2010/main" val="1284804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3</a:t>
            </a:fld>
            <a:endParaRPr lang="en-US"/>
          </a:p>
        </p:txBody>
      </p:sp>
    </p:spTree>
    <p:extLst>
      <p:ext uri="{BB962C8B-B14F-4D97-AF65-F5344CB8AC3E}">
        <p14:creationId xmlns:p14="http://schemas.microsoft.com/office/powerpoint/2010/main" val="1284804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dirty="0" smtClean="0"/>
              <a:t>Since it is often difficult to use a one time screening test to get precise specifications  on students who are or are not at risk, based on research screening is combined with progress monitoring.</a:t>
            </a:r>
          </a:p>
        </p:txBody>
      </p:sp>
      <p:sp>
        <p:nvSpPr>
          <p:cNvPr id="4" name="Slide Number Placeholder 3"/>
          <p:cNvSpPr>
            <a:spLocks noGrp="1"/>
          </p:cNvSpPr>
          <p:nvPr>
            <p:ph type="sldNum" sz="quarter" idx="10"/>
          </p:nvPr>
        </p:nvSpPr>
        <p:spPr/>
        <p:txBody>
          <a:bodyPr/>
          <a:lstStyle/>
          <a:p>
            <a:fld id="{B8796F01-7154-41E0-B48B-A6921757531A}"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indent="-342900">
              <a:buAutoNum type="arabicParenR"/>
            </a:pPr>
            <a:endParaRPr lang="en-US" baseline="0" dirty="0" smtClean="0"/>
          </a:p>
        </p:txBody>
      </p:sp>
      <p:sp>
        <p:nvSpPr>
          <p:cNvPr id="4" name="Slide Number Placeholder 3"/>
          <p:cNvSpPr>
            <a:spLocks noGrp="1"/>
          </p:cNvSpPr>
          <p:nvPr>
            <p:ph type="sldNum" sz="quarter" idx="10"/>
          </p:nvPr>
        </p:nvSpPr>
        <p:spPr/>
        <p:txBody>
          <a:bodyPr/>
          <a:lstStyle/>
          <a:p>
            <a:fld id="{B8796F01-7154-41E0-B48B-A6921757531A}"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wide net is cast so that no one </a:t>
            </a:r>
            <a:r>
              <a:rPr lang="en-US" smtClean="0"/>
              <a:t>is missed.</a:t>
            </a:r>
            <a:endParaRPr lang="en-US"/>
          </a:p>
        </p:txBody>
      </p:sp>
      <p:sp>
        <p:nvSpPr>
          <p:cNvPr id="4" name="Slide Number Placeholder 3"/>
          <p:cNvSpPr>
            <a:spLocks noGrp="1"/>
          </p:cNvSpPr>
          <p:nvPr>
            <p:ph type="sldNum" sz="quarter" idx="10"/>
          </p:nvPr>
        </p:nvSpPr>
        <p:spPr/>
        <p:txBody>
          <a:bodyPr/>
          <a:lstStyle/>
          <a:p>
            <a:fld id="{B8796F01-7154-41E0-B48B-A6921757531A}" type="slidenum">
              <a:rPr lang="en-US" smtClean="0"/>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four components of RTI must be culturally responsive and evidence-based. Signified by</a:t>
            </a:r>
            <a:r>
              <a:rPr lang="en-US" baseline="0" dirty="0" smtClean="0"/>
              <a:t> the back and forth arrows.</a:t>
            </a:r>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1698" y="3810001"/>
            <a:ext cx="497712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7211722" y="3897010"/>
            <a:ext cx="4977105"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7211722" y="4115167"/>
            <a:ext cx="4977105"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7211722" y="4164403"/>
            <a:ext cx="2620597"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7211722" y="4199572"/>
            <a:ext cx="2620597"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7211722" y="3962400"/>
            <a:ext cx="4083256"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9832782" y="4060983"/>
            <a:ext cx="2133044"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12188825"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 y="3675528"/>
            <a:ext cx="12188826"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8549841" y="3643090"/>
            <a:ext cx="3638985"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12188825"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441" y="2401888"/>
            <a:ext cx="11274663"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441" y="3899938"/>
            <a:ext cx="660228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8938471" y="4206240"/>
            <a:ext cx="1279827" cy="457200"/>
          </a:xfrm>
        </p:spPr>
        <p:txBody>
          <a:bodyPr/>
          <a:lstStyle/>
          <a:p>
            <a:fld id="{5706A09E-12D5-4B1D-B8BB-C300B1DDD423}" type="datetime1">
              <a:rPr lang="en-US" smtClean="0"/>
              <a:pPr/>
              <a:t>7/14/2013</a:t>
            </a:fld>
            <a:endParaRPr lang="en-US"/>
          </a:p>
        </p:txBody>
      </p:sp>
      <p:sp>
        <p:nvSpPr>
          <p:cNvPr id="17" name="Footer Placeholder 16"/>
          <p:cNvSpPr>
            <a:spLocks noGrp="1"/>
          </p:cNvSpPr>
          <p:nvPr>
            <p:ph type="ftr" sz="quarter" idx="11"/>
          </p:nvPr>
        </p:nvSpPr>
        <p:spPr>
          <a:xfrm>
            <a:off x="7211722" y="4205288"/>
            <a:ext cx="1726750" cy="457200"/>
          </a:xfrm>
        </p:spPr>
        <p:txBody>
          <a:bodyPr/>
          <a:lstStyle/>
          <a:p>
            <a:endParaRPr lang="en-US"/>
          </a:p>
        </p:txBody>
      </p:sp>
      <p:sp>
        <p:nvSpPr>
          <p:cNvPr id="29" name="Slide Number Placeholder 28"/>
          <p:cNvSpPr>
            <a:spLocks noGrp="1"/>
          </p:cNvSpPr>
          <p:nvPr>
            <p:ph type="sldNum" sz="quarter" idx="12"/>
          </p:nvPr>
        </p:nvSpPr>
        <p:spPr>
          <a:xfrm>
            <a:off x="11090562" y="1136"/>
            <a:ext cx="996690" cy="365760"/>
          </a:xfrm>
        </p:spPr>
        <p:txBody>
          <a:bodyPr/>
          <a:lstStyle>
            <a:lvl1pPr algn="r">
              <a:defRPr sz="1800">
                <a:solidFill>
                  <a:schemeClr val="bg1"/>
                </a:solidFill>
              </a:defRPr>
            </a:lvl1pPr>
          </a:lstStyle>
          <a:p>
            <a:fld id="{EB37DED6-D4C7-42EE-AB49-D2E39E64FDE4}"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1CA53D-4C84-40AA-983E-A1E818A7FEFC}" type="datetime1">
              <a:rPr lang="en-US" smtClean="0"/>
              <a:pPr/>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5AD9-787D-40FA-8A4D-16A055B9AF81}"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0045" y="1143000"/>
            <a:ext cx="2539339"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441" y="1143000"/>
            <a:ext cx="832903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E2FCEE-AE66-4EAB-9C04-97F8A56A6354}" type="datetime1">
              <a:rPr lang="en-US" smtClean="0"/>
              <a:pPr/>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5AD9-787D-40FA-8A4D-16A055B9AF81}"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A9377B-053C-438C-8A98-92C419A6701C}" type="datetime1">
              <a:rPr lang="en-US" smtClean="0"/>
              <a:pPr/>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0BA0E-20D0-4E7C-B286-26C960A6788F}"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1981201"/>
            <a:ext cx="10360501"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2833" y="3367088"/>
            <a:ext cx="10360501"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7CEF46-0123-4A75-9835-49DC49D53DE2}" type="datetime1">
              <a:rPr lang="en-US" smtClean="0"/>
              <a:pPr/>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37DED6-D4C7-42EE-AB49-D2E39E64FDE4}"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441" y="2249425"/>
            <a:ext cx="5383398"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5986" y="2249425"/>
            <a:ext cx="5383398"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A6378D-18AE-47D1-B10A-42F623B40082}" type="datetime1">
              <a:rPr lang="en-US" smtClean="0"/>
              <a:pPr/>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37DED6-D4C7-42EE-AB49-D2E39E64FDE4}"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7868" y="1143000"/>
            <a:ext cx="1117309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7868" y="2244970"/>
            <a:ext cx="5387461"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93328" y="2244970"/>
            <a:ext cx="5387630"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7868" y="2708519"/>
            <a:ext cx="5387461"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89434" y="2708519"/>
            <a:ext cx="5387630"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321F6AE8-D704-41F6-B16A-5547B5672AC1}" type="datetime1">
              <a:rPr lang="en-US" smtClean="0"/>
              <a:pPr/>
              <a:t>7/14/2013</a:t>
            </a:fld>
            <a:endParaRPr lang="en-US"/>
          </a:p>
        </p:txBody>
      </p:sp>
      <p:sp>
        <p:nvSpPr>
          <p:cNvPr id="27" name="Slide Number Placeholder 26"/>
          <p:cNvSpPr>
            <a:spLocks noGrp="1"/>
          </p:cNvSpPr>
          <p:nvPr>
            <p:ph type="sldNum" sz="quarter" idx="11"/>
          </p:nvPr>
        </p:nvSpPr>
        <p:spPr/>
        <p:txBody>
          <a:bodyPr rtlCol="0"/>
          <a:lstStyle/>
          <a:p>
            <a:fld id="{EB37DED6-D4C7-42EE-AB49-D2E39E64FDE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441" y="1143000"/>
            <a:ext cx="10969943"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8775954" y="612648"/>
            <a:ext cx="1276020" cy="457200"/>
          </a:xfrm>
        </p:spPr>
        <p:txBody>
          <a:bodyPr/>
          <a:lstStyle/>
          <a:p>
            <a:fld id="{58AB9538-6F63-4C0B-916D-ED3F4E0A1B28}" type="datetime1">
              <a:rPr lang="en-US" smtClean="0"/>
              <a:pPr/>
              <a:t>7/14/2013</a:t>
            </a:fld>
            <a:endParaRPr lang="en-US"/>
          </a:p>
        </p:txBody>
      </p:sp>
      <p:sp>
        <p:nvSpPr>
          <p:cNvPr id="4" name="Footer Placeholder 3"/>
          <p:cNvSpPr>
            <a:spLocks noGrp="1"/>
          </p:cNvSpPr>
          <p:nvPr>
            <p:ph type="ftr" sz="quarter" idx="11"/>
          </p:nvPr>
        </p:nvSpPr>
        <p:spPr>
          <a:xfrm>
            <a:off x="7008574" y="612648"/>
            <a:ext cx="1767380" cy="457200"/>
          </a:xfrm>
        </p:spPr>
        <p:txBody>
          <a:bodyPr/>
          <a:lstStyle/>
          <a:p>
            <a:endParaRPr lang="en-US"/>
          </a:p>
        </p:txBody>
      </p:sp>
      <p:sp>
        <p:nvSpPr>
          <p:cNvPr id="5" name="Slide Number Placeholder 4"/>
          <p:cNvSpPr>
            <a:spLocks noGrp="1"/>
          </p:cNvSpPr>
          <p:nvPr>
            <p:ph type="sldNum" sz="quarter" idx="12"/>
          </p:nvPr>
        </p:nvSpPr>
        <p:spPr>
          <a:xfrm>
            <a:off x="10896810" y="2272"/>
            <a:ext cx="1015735" cy="365760"/>
          </a:xfrm>
        </p:spPr>
        <p:txBody>
          <a:bodyPr/>
          <a:lstStyle/>
          <a:p>
            <a:fld id="{EB37DED6-D4C7-42EE-AB49-D2E39E64FDE4}"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F15BF-7116-4A9E-8022-5A2DC937F971}" type="datetime1">
              <a:rPr lang="en-US" smtClean="0"/>
              <a:pPr/>
              <a:t>7/14/2013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37DED6-D4C7-42EE-AB49-D2E39E64FDE4}"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6136" y="1101970"/>
            <a:ext cx="4509865"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136136" y="2010727"/>
            <a:ext cx="4509865"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03147" y="776287"/>
            <a:ext cx="6801364"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1B8DC91-5A3B-40CE-8C1D-279A8EF6E008}" type="datetime1">
              <a:rPr lang="en-US" smtClean="0"/>
              <a:pPr/>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FBB78A-01B4-41F2-96B0-677A4A282832}"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2024" y="1109161"/>
            <a:ext cx="782200"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538088" y="1143000"/>
            <a:ext cx="6094413"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5810" y="3274309"/>
            <a:ext cx="34535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6B7C20A-B94A-4E20-B4B2-88A7825AE904}" type="datetime1">
              <a:rPr lang="en-US" smtClean="0"/>
              <a:pPr/>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FBB78A-01B4-41F2-96B0-677A4A282832}"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88825"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12188825"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1" y="308277"/>
            <a:ext cx="12188826"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7211698" y="360247"/>
            <a:ext cx="497712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7211722" y="440113"/>
            <a:ext cx="4977105"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7207908" y="497504"/>
            <a:ext cx="4083256"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9828968" y="588943"/>
            <a:ext cx="2133044"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12110133" y="-2001"/>
            <a:ext cx="7681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12056168" y="-2001"/>
            <a:ext cx="3656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12030770" y="-2001"/>
            <a:ext cx="12189"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11964114" y="-2001"/>
            <a:ext cx="3656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11884474" y="380"/>
            <a:ext cx="73133"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11828219" y="380"/>
            <a:ext cx="12189"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609441" y="1143000"/>
            <a:ext cx="10969943"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441" y="2249424"/>
            <a:ext cx="10969943"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779761" y="612648"/>
            <a:ext cx="1276020" cy="457200"/>
          </a:xfrm>
          <a:prstGeom prst="rect">
            <a:avLst/>
          </a:prstGeom>
        </p:spPr>
        <p:txBody>
          <a:bodyPr vert="horz"/>
          <a:lstStyle>
            <a:lvl1pPr algn="l" eaLnBrk="1" latinLnBrk="0" hangingPunct="1">
              <a:defRPr kumimoji="0" sz="800">
                <a:solidFill>
                  <a:schemeClr val="accent2"/>
                </a:solidFill>
              </a:defRPr>
            </a:lvl1pPr>
          </a:lstStyle>
          <a:p>
            <a:fld id="{859468AF-EFCF-4AAD-ACF4-3BA83EC4AF4E}" type="datetime1">
              <a:rPr lang="en-US" smtClean="0"/>
              <a:pPr/>
              <a:t>7/14/2013</a:t>
            </a:fld>
            <a:endParaRPr lang="en-US"/>
          </a:p>
        </p:txBody>
      </p:sp>
      <p:sp>
        <p:nvSpPr>
          <p:cNvPr id="3" name="Footer Placeholder 2"/>
          <p:cNvSpPr>
            <a:spLocks noGrp="1"/>
          </p:cNvSpPr>
          <p:nvPr>
            <p:ph type="ftr" sz="quarter" idx="3"/>
          </p:nvPr>
        </p:nvSpPr>
        <p:spPr>
          <a:xfrm>
            <a:off x="7008574" y="612648"/>
            <a:ext cx="17673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10896810" y="2272"/>
            <a:ext cx="1015735" cy="365760"/>
          </a:xfrm>
          <a:prstGeom prst="rect">
            <a:avLst/>
          </a:prstGeom>
        </p:spPr>
        <p:txBody>
          <a:bodyPr vert="horz" anchor="b"/>
          <a:lstStyle>
            <a:lvl1pPr algn="r" eaLnBrk="1" latinLnBrk="0" hangingPunct="1">
              <a:defRPr kumimoji="0" sz="1800">
                <a:solidFill>
                  <a:srgbClr val="FFFFFF"/>
                </a:solidFill>
              </a:defRPr>
            </a:lvl1pPr>
          </a:lstStyle>
          <a:p>
            <a:fld id="{EB37DED6-D4C7-42EE-AB49-D2E39E64FDE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ransition spd="med">
    <p:fade/>
  </p:transition>
  <p:timing>
    <p:tnLst>
      <p:par>
        <p:cTn id="1" dur="indefinite" restart="never" nodeType="tmRoot"/>
      </p:par>
    </p:tnLst>
  </p:timing>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6612" y="381001"/>
            <a:ext cx="10515600" cy="2438399"/>
          </a:xfrm>
        </p:spPr>
        <p:txBody>
          <a:bodyPr/>
          <a:lstStyle/>
          <a:p>
            <a:pPr algn="ctr"/>
            <a:r>
              <a:rPr lang="en-US" dirty="0" smtClean="0"/>
              <a:t>Assessment to Improve Reading: Response To Intervention (RTI) Model</a:t>
            </a:r>
            <a:endParaRPr lang="en-US" dirty="0">
              <a:solidFill>
                <a:schemeClr val="tx1"/>
              </a:solidFill>
            </a:endParaRPr>
          </a:p>
        </p:txBody>
      </p:sp>
    </p:spTree>
    <p:extLst>
      <p:ext uri="{BB962C8B-B14F-4D97-AF65-F5344CB8AC3E}">
        <p14:creationId xmlns:p14="http://schemas.microsoft.com/office/powerpoint/2010/main" val="168988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8012" y="457200"/>
            <a:ext cx="10969943" cy="1066800"/>
          </a:xfrm>
        </p:spPr>
        <p:txBody>
          <a:bodyPr/>
          <a:lstStyle/>
          <a:p>
            <a:r>
              <a:rPr lang="en-US" dirty="0" smtClean="0"/>
              <a:t>Essential Components of RTI</a:t>
            </a:r>
            <a:endParaRPr lang="en-US" dirty="0"/>
          </a:p>
        </p:txBody>
      </p:sp>
      <p:sp>
        <p:nvSpPr>
          <p:cNvPr id="2" name="Content Placeholder 1"/>
          <p:cNvSpPr>
            <a:spLocks noGrp="1"/>
          </p:cNvSpPr>
          <p:nvPr>
            <p:ph idx="1"/>
          </p:nvPr>
        </p:nvSpPr>
        <p:spPr>
          <a:xfrm>
            <a:off x="609441" y="1828800"/>
            <a:ext cx="10969943" cy="4745736"/>
          </a:xfrm>
        </p:spPr>
        <p:txBody>
          <a:bodyPr>
            <a:normAutofit/>
          </a:bodyPr>
          <a:lstStyle/>
          <a:p>
            <a:r>
              <a:rPr lang="en-US" dirty="0" smtClean="0">
                <a:solidFill>
                  <a:srgbClr val="FF0000"/>
                </a:solidFill>
              </a:rPr>
              <a:t>3) Multi-tier Prevention System</a:t>
            </a:r>
          </a:p>
          <a:p>
            <a:endParaRPr lang="en-US" dirty="0" smtClean="0">
              <a:solidFill>
                <a:srgbClr val="FF0000"/>
              </a:solidFill>
            </a:endParaRPr>
          </a:p>
          <a:p>
            <a:r>
              <a:rPr lang="en-US" dirty="0" smtClean="0">
                <a:solidFill>
                  <a:srgbClr val="FF0000"/>
                </a:solidFill>
              </a:rPr>
              <a:t>Is a system of providing evidence based interventions based on students responsiveness. Students are exposed to increasingly intense levels of instruction and interventions</a:t>
            </a:r>
          </a:p>
          <a:p>
            <a:pPr lvl="1"/>
            <a:r>
              <a:rPr lang="en-US" dirty="0" smtClean="0">
                <a:solidFill>
                  <a:srgbClr val="0070C0"/>
                </a:solidFill>
              </a:rPr>
              <a:t>The primary level/ Tier 1 is the core curriculum. ( 80-90%)</a:t>
            </a:r>
          </a:p>
          <a:p>
            <a:pPr lvl="1"/>
            <a:r>
              <a:rPr lang="en-US" dirty="0" smtClean="0">
                <a:solidFill>
                  <a:srgbClr val="0070C0"/>
                </a:solidFill>
              </a:rPr>
              <a:t>The secondary level /Tier 2 provides support targeted to students needs. (5-10%)</a:t>
            </a:r>
          </a:p>
          <a:p>
            <a:pPr lvl="1"/>
            <a:r>
              <a:rPr lang="en-US" dirty="0" smtClean="0">
                <a:solidFill>
                  <a:srgbClr val="0070C0"/>
                </a:solidFill>
              </a:rPr>
              <a:t>The tertiary level/ Tier 3 provides more intensive support than the secondary ( 1-4%)</a:t>
            </a:r>
          </a:p>
          <a:p>
            <a:pPr lvl="1"/>
            <a:endParaRPr lang="en-US" dirty="0" smtClean="0"/>
          </a:p>
          <a:p>
            <a:pPr lvl="1"/>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readyset.com/images/RTI-GraphicLG.jpg"/>
          <p:cNvPicPr>
            <a:picLocks noGrp="1"/>
          </p:cNvPicPr>
          <p:nvPr>
            <p:ph idx="1"/>
          </p:nvPr>
        </p:nvPicPr>
        <p:blipFill>
          <a:blip r:embed="rId2"/>
          <a:srcRect/>
          <a:stretch>
            <a:fillRect/>
          </a:stretch>
        </p:blipFill>
        <p:spPr bwMode="auto">
          <a:xfrm>
            <a:off x="2132013" y="914401"/>
            <a:ext cx="7467600" cy="5181599"/>
          </a:xfrm>
          <a:prstGeom prst="rect">
            <a:avLst/>
          </a:prstGeom>
          <a:noFill/>
          <a:ln w="9525">
            <a:noFill/>
            <a:miter lim="800000"/>
            <a:headEnd/>
            <a:tailEnd/>
          </a:ln>
        </p:spPr>
      </p:pic>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457200"/>
            <a:ext cx="10969943" cy="990600"/>
          </a:xfrm>
        </p:spPr>
        <p:txBody>
          <a:bodyPr/>
          <a:lstStyle/>
          <a:p>
            <a:r>
              <a:rPr lang="en-US" dirty="0" smtClean="0">
                <a:solidFill>
                  <a:schemeClr val="accent6">
                    <a:lumMod val="75000"/>
                  </a:schemeClr>
                </a:solidFill>
              </a:rPr>
              <a:t>Tier 1</a:t>
            </a:r>
            <a:endParaRPr lang="en-US" dirty="0">
              <a:solidFill>
                <a:schemeClr val="accent6">
                  <a:lumMod val="75000"/>
                </a:schemeClr>
              </a:solidFill>
            </a:endParaRPr>
          </a:p>
        </p:txBody>
      </p:sp>
      <p:sp>
        <p:nvSpPr>
          <p:cNvPr id="3" name="Content Placeholder 2"/>
          <p:cNvSpPr>
            <a:spLocks noGrp="1"/>
          </p:cNvSpPr>
          <p:nvPr>
            <p:ph idx="1"/>
          </p:nvPr>
        </p:nvSpPr>
        <p:spPr>
          <a:xfrm>
            <a:off x="609441" y="1447800"/>
            <a:ext cx="10969943" cy="5126736"/>
          </a:xfrm>
        </p:spPr>
        <p:txBody>
          <a:bodyPr/>
          <a:lstStyle/>
          <a:p>
            <a:r>
              <a:rPr lang="en-US" dirty="0" smtClean="0"/>
              <a:t>Research-based curricula</a:t>
            </a:r>
          </a:p>
          <a:p>
            <a:r>
              <a:rPr lang="en-US" dirty="0" smtClean="0"/>
              <a:t>Research-based instructional methods</a:t>
            </a:r>
          </a:p>
          <a:p>
            <a:r>
              <a:rPr lang="en-US" dirty="0" smtClean="0"/>
              <a:t>Assessment of student learning strengths, interest, and academic performance.</a:t>
            </a:r>
          </a:p>
          <a:p>
            <a:r>
              <a:rPr lang="en-US" dirty="0" smtClean="0"/>
              <a:t>Teaching strategies targeted towards individual academic needs, interest and learning strengths.</a:t>
            </a:r>
          </a:p>
          <a:p>
            <a:r>
              <a:rPr lang="en-US" dirty="0" smtClean="0"/>
              <a:t>Differentiated instruction within the classroom.</a:t>
            </a:r>
          </a:p>
          <a:p>
            <a:r>
              <a:rPr lang="en-US" dirty="0" smtClean="0"/>
              <a:t>Flexible grouping.</a:t>
            </a:r>
          </a:p>
          <a:p>
            <a:r>
              <a:rPr lang="en-US" dirty="0" smtClean="0"/>
              <a:t>Screening of student achievement.</a:t>
            </a:r>
          </a:p>
          <a:p>
            <a:r>
              <a:rPr lang="en-US" dirty="0" smtClean="0"/>
              <a:t>Ongoing professional development. </a:t>
            </a:r>
          </a:p>
          <a:p>
            <a:r>
              <a:rPr lang="en-US" dirty="0" smtClean="0"/>
              <a:t>90 minutes a day or more for literacy.</a:t>
            </a:r>
            <a:endParaRPr lang="en-US" dirty="0"/>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381000"/>
            <a:ext cx="10969943" cy="1066800"/>
          </a:xfrm>
        </p:spPr>
        <p:txBody>
          <a:bodyPr/>
          <a:lstStyle/>
          <a:p>
            <a:r>
              <a:rPr lang="en-US" dirty="0" smtClean="0">
                <a:solidFill>
                  <a:schemeClr val="accent6">
                    <a:lumMod val="75000"/>
                  </a:schemeClr>
                </a:solidFill>
              </a:rPr>
              <a:t>Tier 2</a:t>
            </a:r>
            <a:endParaRPr lang="en-US" dirty="0">
              <a:solidFill>
                <a:schemeClr val="accent6">
                  <a:lumMod val="75000"/>
                </a:schemeClr>
              </a:solidFill>
            </a:endParaRPr>
          </a:p>
        </p:txBody>
      </p:sp>
      <p:sp>
        <p:nvSpPr>
          <p:cNvPr id="3" name="Content Placeholder 2"/>
          <p:cNvSpPr>
            <a:spLocks noGrp="1"/>
          </p:cNvSpPr>
          <p:nvPr>
            <p:ph idx="1"/>
          </p:nvPr>
        </p:nvSpPr>
        <p:spPr>
          <a:xfrm>
            <a:off x="609441" y="1447800"/>
            <a:ext cx="10969943" cy="5126736"/>
          </a:xfrm>
        </p:spPr>
        <p:txBody>
          <a:bodyPr>
            <a:normAutofit lnSpcReduction="10000"/>
          </a:bodyPr>
          <a:lstStyle/>
          <a:p>
            <a:pPr>
              <a:lnSpc>
                <a:spcPct val="150000"/>
              </a:lnSpc>
            </a:pPr>
            <a:r>
              <a:rPr lang="en-US" dirty="0" smtClean="0"/>
              <a:t>Diagnostic evaluation of students’ academic strengths and needs.</a:t>
            </a:r>
          </a:p>
          <a:p>
            <a:pPr>
              <a:lnSpc>
                <a:spcPct val="150000"/>
              </a:lnSpc>
            </a:pPr>
            <a:r>
              <a:rPr lang="en-US" dirty="0" smtClean="0"/>
              <a:t>Collaborative problem solving by RTI Teams.</a:t>
            </a:r>
          </a:p>
          <a:p>
            <a:pPr>
              <a:lnSpc>
                <a:spcPct val="150000"/>
              </a:lnSpc>
            </a:pPr>
            <a:r>
              <a:rPr lang="en-US" dirty="0" smtClean="0"/>
              <a:t>Parent involvement in problem solving process.</a:t>
            </a:r>
          </a:p>
          <a:p>
            <a:pPr>
              <a:lnSpc>
                <a:spcPct val="150000"/>
              </a:lnSpc>
            </a:pPr>
            <a:r>
              <a:rPr lang="en-US" dirty="0" smtClean="0"/>
              <a:t>Supplemental research based interventions that target the identified area of need.</a:t>
            </a:r>
          </a:p>
          <a:p>
            <a:pPr>
              <a:lnSpc>
                <a:spcPct val="150000"/>
              </a:lnSpc>
            </a:pPr>
            <a:r>
              <a:rPr lang="en-US" dirty="0" smtClean="0"/>
              <a:t>Small group instruction.</a:t>
            </a:r>
          </a:p>
          <a:p>
            <a:pPr>
              <a:lnSpc>
                <a:spcPct val="150000"/>
              </a:lnSpc>
            </a:pPr>
            <a:r>
              <a:rPr lang="en-US" dirty="0" smtClean="0"/>
              <a:t>Monitoring of interventions.</a:t>
            </a:r>
          </a:p>
          <a:p>
            <a:pPr>
              <a:lnSpc>
                <a:spcPct val="150000"/>
              </a:lnSpc>
            </a:pPr>
            <a:r>
              <a:rPr lang="en-US" dirty="0" smtClean="0"/>
              <a:t>Progress monitoring </a:t>
            </a:r>
            <a:endParaRPr lang="en-US" dirty="0"/>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381000"/>
            <a:ext cx="10969943" cy="1066800"/>
          </a:xfrm>
        </p:spPr>
        <p:txBody>
          <a:bodyPr/>
          <a:lstStyle/>
          <a:p>
            <a:r>
              <a:rPr lang="en-US" dirty="0" smtClean="0">
                <a:solidFill>
                  <a:schemeClr val="accent6">
                    <a:lumMod val="75000"/>
                  </a:schemeClr>
                </a:solidFill>
              </a:rPr>
              <a:t>Tier 3</a:t>
            </a:r>
            <a:endParaRPr lang="en-US" dirty="0">
              <a:solidFill>
                <a:schemeClr val="accent6">
                  <a:lumMod val="75000"/>
                </a:schemeClr>
              </a:solidFill>
            </a:endParaRPr>
          </a:p>
        </p:txBody>
      </p:sp>
      <p:sp>
        <p:nvSpPr>
          <p:cNvPr id="3" name="Content Placeholder 2"/>
          <p:cNvSpPr>
            <a:spLocks noGrp="1"/>
          </p:cNvSpPr>
          <p:nvPr>
            <p:ph idx="1"/>
          </p:nvPr>
        </p:nvSpPr>
        <p:spPr>
          <a:xfrm>
            <a:off x="609441" y="1447800"/>
            <a:ext cx="10969943" cy="5126736"/>
          </a:xfrm>
        </p:spPr>
        <p:txBody>
          <a:bodyPr>
            <a:normAutofit/>
          </a:bodyPr>
          <a:lstStyle/>
          <a:p>
            <a:pPr>
              <a:lnSpc>
                <a:spcPct val="200000"/>
              </a:lnSpc>
            </a:pPr>
            <a:r>
              <a:rPr lang="en-US" dirty="0" smtClean="0"/>
              <a:t>More intensive interventions</a:t>
            </a:r>
          </a:p>
          <a:p>
            <a:pPr>
              <a:lnSpc>
                <a:spcPct val="200000"/>
              </a:lnSpc>
            </a:pPr>
            <a:r>
              <a:rPr lang="en-US" dirty="0" smtClean="0"/>
              <a:t>Increased one-on-one small group instruction.</a:t>
            </a:r>
          </a:p>
          <a:p>
            <a:pPr>
              <a:lnSpc>
                <a:spcPct val="200000"/>
              </a:lnSpc>
            </a:pPr>
            <a:r>
              <a:rPr lang="en-US" dirty="0" smtClean="0"/>
              <a:t>Research-based strategies targeted to learners attributes.</a:t>
            </a:r>
          </a:p>
          <a:p>
            <a:pPr>
              <a:lnSpc>
                <a:spcPct val="200000"/>
              </a:lnSpc>
            </a:pPr>
            <a:r>
              <a:rPr lang="en-US" dirty="0" smtClean="0"/>
              <a:t>Monitoring of interventions</a:t>
            </a:r>
          </a:p>
          <a:p>
            <a:pPr>
              <a:lnSpc>
                <a:spcPct val="200000"/>
              </a:lnSpc>
            </a:pPr>
            <a:r>
              <a:rPr lang="en-US" dirty="0" smtClean="0"/>
              <a:t>Progress monitoring</a:t>
            </a:r>
            <a:endParaRPr lang="en-US" dirty="0"/>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7012" y="533400"/>
            <a:ext cx="10969943" cy="1066800"/>
          </a:xfrm>
        </p:spPr>
        <p:txBody>
          <a:bodyPr/>
          <a:lstStyle/>
          <a:p>
            <a:r>
              <a:rPr lang="en-US" dirty="0" smtClean="0"/>
              <a:t>Essential Components of RTI</a:t>
            </a:r>
            <a:endParaRPr lang="en-US" dirty="0"/>
          </a:p>
        </p:txBody>
      </p:sp>
      <p:sp>
        <p:nvSpPr>
          <p:cNvPr id="2" name="Content Placeholder 1"/>
          <p:cNvSpPr>
            <a:spLocks noGrp="1"/>
          </p:cNvSpPr>
          <p:nvPr>
            <p:ph idx="1"/>
          </p:nvPr>
        </p:nvSpPr>
        <p:spPr>
          <a:xfrm>
            <a:off x="609441" y="1905000"/>
            <a:ext cx="10969943" cy="4669536"/>
          </a:xfrm>
        </p:spPr>
        <p:txBody>
          <a:bodyPr>
            <a:normAutofit/>
          </a:bodyPr>
          <a:lstStyle/>
          <a:p>
            <a:r>
              <a:rPr lang="en-US" dirty="0" smtClean="0">
                <a:solidFill>
                  <a:srgbClr val="FF0000"/>
                </a:solidFill>
              </a:rPr>
              <a:t>4) Data Based Decision Making</a:t>
            </a:r>
          </a:p>
          <a:p>
            <a:endParaRPr lang="en-US" dirty="0" smtClean="0">
              <a:solidFill>
                <a:srgbClr val="FF0000"/>
              </a:solidFill>
            </a:endParaRPr>
          </a:p>
          <a:p>
            <a:r>
              <a:rPr lang="en-US" dirty="0" smtClean="0">
                <a:solidFill>
                  <a:srgbClr val="FF0000"/>
                </a:solidFill>
              </a:rPr>
              <a:t>The system uses data derived from screening and progress monitoring to adjust the intensity and nature of the intervention based on student responsiveness</a:t>
            </a:r>
          </a:p>
          <a:p>
            <a:r>
              <a:rPr lang="en-US" dirty="0" smtClean="0"/>
              <a:t>These decisions include those on </a:t>
            </a:r>
          </a:p>
          <a:p>
            <a:pPr lvl="1"/>
            <a:r>
              <a:rPr lang="en-US" dirty="0" smtClean="0"/>
              <a:t>Instruction</a:t>
            </a:r>
          </a:p>
          <a:p>
            <a:pPr lvl="1"/>
            <a:r>
              <a:rPr lang="en-US" dirty="0" smtClean="0"/>
              <a:t>movement between levels </a:t>
            </a:r>
          </a:p>
          <a:p>
            <a:pPr lvl="1"/>
            <a:r>
              <a:rPr lang="en-US" dirty="0" smtClean="0"/>
              <a:t> disability identification</a:t>
            </a:r>
          </a:p>
          <a:p>
            <a:pPr lvl="1"/>
            <a:endParaRPr lang="en-US" dirty="0" smtClean="0"/>
          </a:p>
          <a:p>
            <a:pPr lvl="1">
              <a:buNone/>
            </a:pPr>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7012" y="228600"/>
            <a:ext cx="10969943" cy="990600"/>
          </a:xfrm>
        </p:spPr>
        <p:txBody>
          <a:bodyPr/>
          <a:lstStyle/>
          <a:p>
            <a:r>
              <a:rPr lang="en-US" dirty="0" smtClean="0"/>
              <a:t>Essential Components of RTI</a:t>
            </a:r>
            <a:endParaRPr lang="en-US" dirty="0"/>
          </a:p>
        </p:txBody>
      </p:sp>
      <p:sp>
        <p:nvSpPr>
          <p:cNvPr id="2" name="Content Placeholder 1"/>
          <p:cNvSpPr>
            <a:spLocks noGrp="1"/>
          </p:cNvSpPr>
          <p:nvPr>
            <p:ph idx="1"/>
          </p:nvPr>
        </p:nvSpPr>
        <p:spPr/>
        <p:txBody>
          <a:bodyPr>
            <a:normAutofit fontScale="92500" lnSpcReduction="20000"/>
          </a:bodyPr>
          <a:lstStyle/>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lgn="ctr">
              <a:buNone/>
            </a:pPr>
            <a:endParaRPr lang="en-US" dirty="0" smtClean="0"/>
          </a:p>
          <a:p>
            <a:pPr lvl="1" algn="ctr">
              <a:buNone/>
            </a:pPr>
            <a:endParaRPr lang="en-US" dirty="0" smtClean="0"/>
          </a:p>
          <a:p>
            <a:pPr lvl="1" algn="ctr">
              <a:buNone/>
            </a:pPr>
            <a:r>
              <a:rPr lang="en-US" dirty="0" smtClean="0"/>
              <a:t>National Skill Center on Response to Intervention</a:t>
            </a:r>
          </a:p>
        </p:txBody>
      </p:sp>
      <p:pic>
        <p:nvPicPr>
          <p:cNvPr id="5" name="Picture 4" descr="Widget"/>
          <p:cNvPicPr/>
          <p:nvPr/>
        </p:nvPicPr>
        <p:blipFill>
          <a:blip r:embed="rId3"/>
          <a:srcRect/>
          <a:stretch>
            <a:fillRect/>
          </a:stretch>
        </p:blipFill>
        <p:spPr bwMode="auto">
          <a:xfrm>
            <a:off x="1065212" y="1447800"/>
            <a:ext cx="8991600" cy="44196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3810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447800"/>
            <a:ext cx="10969943" cy="5126736"/>
          </a:xfrm>
        </p:spPr>
        <p:txBody>
          <a:bodyPr/>
          <a:lstStyle/>
          <a:p>
            <a:r>
              <a:rPr lang="en-TT" dirty="0" smtClean="0"/>
              <a:t>Based on research, effective core reading instruction in the Primary Grades involves: </a:t>
            </a:r>
          </a:p>
          <a:p>
            <a:pPr lvl="1"/>
            <a:r>
              <a:rPr lang="en-TT" dirty="0" smtClean="0">
                <a:solidFill>
                  <a:srgbClr val="FF0000"/>
                </a:solidFill>
              </a:rPr>
              <a:t>Phonemic Awareness &amp; Phonics Instruction</a:t>
            </a:r>
          </a:p>
          <a:p>
            <a:pPr lvl="1"/>
            <a:endParaRPr lang="en-TT" dirty="0" smtClean="0">
              <a:solidFill>
                <a:srgbClr val="FF0000"/>
              </a:solidFill>
            </a:endParaRPr>
          </a:p>
          <a:p>
            <a:pPr lvl="1"/>
            <a:r>
              <a:rPr lang="en-TT" dirty="0" smtClean="0">
                <a:solidFill>
                  <a:srgbClr val="0070C0"/>
                </a:solidFill>
              </a:rPr>
              <a:t>Beginning readers benefit from systematic explicit instruction in small groups. </a:t>
            </a:r>
          </a:p>
          <a:p>
            <a:pPr lvl="1"/>
            <a:endParaRPr lang="en-TT" dirty="0" smtClean="0">
              <a:solidFill>
                <a:srgbClr val="0070C0"/>
              </a:solidFill>
            </a:endParaRPr>
          </a:p>
          <a:p>
            <a:pPr lvl="1"/>
            <a:r>
              <a:rPr lang="en-TT" dirty="0" smtClean="0">
                <a:solidFill>
                  <a:srgbClr val="0070C0"/>
                </a:solidFill>
              </a:rPr>
              <a:t>Focuses on how to hear the individual phonemes. </a:t>
            </a:r>
          </a:p>
          <a:p>
            <a:pPr lvl="1"/>
            <a:endParaRPr lang="en-TT" dirty="0" smtClean="0">
              <a:solidFill>
                <a:srgbClr val="0070C0"/>
              </a:solidFill>
            </a:endParaRPr>
          </a:p>
          <a:p>
            <a:pPr lvl="1"/>
            <a:r>
              <a:rPr lang="en-TT" dirty="0" smtClean="0">
                <a:solidFill>
                  <a:srgbClr val="0070C0"/>
                </a:solidFill>
              </a:rPr>
              <a:t>Activities should encompass 5 to 18 hours of total school time.</a:t>
            </a:r>
            <a:r>
              <a:rPr lang="en-TT" dirty="0" smtClean="0"/>
              <a:t>	</a:t>
            </a:r>
          </a:p>
          <a:p>
            <a:endParaRPr lang="en-US" dirty="0"/>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447800"/>
            <a:ext cx="10969943" cy="5126736"/>
          </a:xfrm>
        </p:spPr>
        <p:txBody>
          <a:bodyPr>
            <a:normAutofit/>
          </a:bodyPr>
          <a:lstStyle/>
          <a:p>
            <a:pPr lvl="1"/>
            <a:endParaRPr lang="en-TT" dirty="0" smtClean="0">
              <a:solidFill>
                <a:srgbClr val="FF0000"/>
              </a:solidFill>
            </a:endParaRPr>
          </a:p>
          <a:p>
            <a:pPr lvl="1"/>
            <a:r>
              <a:rPr lang="en-TT" dirty="0" smtClean="0">
                <a:solidFill>
                  <a:srgbClr val="FF0000"/>
                </a:solidFill>
              </a:rPr>
              <a:t>Fluency Instruction</a:t>
            </a:r>
          </a:p>
          <a:p>
            <a:pPr lvl="1"/>
            <a:endParaRPr lang="en-TT" dirty="0" smtClean="0">
              <a:solidFill>
                <a:srgbClr val="FF0000"/>
              </a:solidFill>
            </a:endParaRPr>
          </a:p>
          <a:p>
            <a:pPr lvl="1"/>
            <a:r>
              <a:rPr lang="en-TT" dirty="0" smtClean="0">
                <a:solidFill>
                  <a:srgbClr val="0070C0"/>
                </a:solidFill>
              </a:rPr>
              <a:t>Oral reading fluency procedures where students receive general support has an effect on their reading.</a:t>
            </a:r>
          </a:p>
          <a:p>
            <a:pPr lvl="1"/>
            <a:endParaRPr lang="en-US" dirty="0" smtClean="0">
              <a:solidFill>
                <a:srgbClr val="0070C0"/>
              </a:solidFill>
            </a:endParaRPr>
          </a:p>
          <a:p>
            <a:pPr lvl="1">
              <a:buNone/>
            </a:pPr>
            <a:endParaRPr lang="en-US" dirty="0"/>
          </a:p>
        </p:txBody>
      </p:sp>
    </p:spTree>
    <p:extLst>
      <p:ext uri="{BB962C8B-B14F-4D97-AF65-F5344CB8AC3E}">
        <p14:creationId xmlns:p14="http://schemas.microsoft.com/office/powerpoint/2010/main" val="603293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447800"/>
            <a:ext cx="10969943" cy="5126736"/>
          </a:xfrm>
        </p:spPr>
        <p:txBody>
          <a:bodyPr>
            <a:normAutofit/>
          </a:bodyPr>
          <a:lstStyle/>
          <a:p>
            <a:pPr lvl="1"/>
            <a:r>
              <a:rPr lang="en-TT" dirty="0" smtClean="0">
                <a:solidFill>
                  <a:srgbClr val="FF0000"/>
                </a:solidFill>
              </a:rPr>
              <a:t>Vocabulary Instruction</a:t>
            </a:r>
          </a:p>
          <a:p>
            <a:pPr lvl="1"/>
            <a:endParaRPr lang="en-US" dirty="0" smtClean="0">
              <a:solidFill>
                <a:srgbClr val="FF0000"/>
              </a:solidFill>
            </a:endParaRPr>
          </a:p>
          <a:p>
            <a:pPr lvl="1"/>
            <a:r>
              <a:rPr lang="en-TT" dirty="0" smtClean="0">
                <a:solidFill>
                  <a:srgbClr val="0070C0"/>
                </a:solidFill>
              </a:rPr>
              <a:t>Leads to gains in reading comprehension. </a:t>
            </a:r>
          </a:p>
          <a:p>
            <a:pPr lvl="1"/>
            <a:endParaRPr lang="en-TT" dirty="0" smtClean="0">
              <a:solidFill>
                <a:srgbClr val="0070C0"/>
              </a:solidFill>
            </a:endParaRPr>
          </a:p>
          <a:p>
            <a:pPr lvl="1"/>
            <a:r>
              <a:rPr lang="en-TT" dirty="0" smtClean="0">
                <a:solidFill>
                  <a:srgbClr val="0070C0"/>
                </a:solidFill>
              </a:rPr>
              <a:t>Research does not support the pre teaching of many words (five or more) which the student may encounter in the lesson.</a:t>
            </a:r>
          </a:p>
          <a:p>
            <a:pPr lvl="1"/>
            <a:endParaRPr lang="en-TT" dirty="0" smtClean="0">
              <a:solidFill>
                <a:srgbClr val="0070C0"/>
              </a:solidFill>
            </a:endParaRPr>
          </a:p>
          <a:p>
            <a:pPr lvl="1"/>
            <a:r>
              <a:rPr lang="en-TT" dirty="0" smtClean="0">
                <a:solidFill>
                  <a:srgbClr val="0070C0"/>
                </a:solidFill>
              </a:rPr>
              <a:t>Research suggest that the best place to introduce the meaning of these words is as they come up in the passage itself. The teacher can stop at the end of the sentence or page to help elicit meaning.</a:t>
            </a:r>
            <a:endParaRPr lang="en-US" dirty="0" smtClean="0">
              <a:solidFill>
                <a:srgbClr val="0070C0"/>
              </a:solidFill>
            </a:endParaRPr>
          </a:p>
          <a:p>
            <a:pPr lvl="1">
              <a:buNone/>
            </a:pPr>
            <a:endParaRPr lang="en-US" dirty="0"/>
          </a:p>
        </p:txBody>
      </p:sp>
    </p:spTree>
    <p:extLst>
      <p:ext uri="{BB962C8B-B14F-4D97-AF65-F5344CB8AC3E}">
        <p14:creationId xmlns:p14="http://schemas.microsoft.com/office/powerpoint/2010/main" val="603293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685800"/>
            <a:ext cx="10969943" cy="1066800"/>
          </a:xfrm>
        </p:spPr>
        <p:txBody>
          <a:bodyPr/>
          <a:lstStyle/>
          <a:p>
            <a:pPr algn="ctr"/>
            <a:r>
              <a:rPr lang="en-US" dirty="0" smtClean="0"/>
              <a:t>What is RTI?</a:t>
            </a:r>
            <a:endParaRPr lang="en-US" dirty="0"/>
          </a:p>
        </p:txBody>
      </p:sp>
      <p:sp>
        <p:nvSpPr>
          <p:cNvPr id="3" name="Content Placeholder 2"/>
          <p:cNvSpPr>
            <a:spLocks noGrp="1"/>
          </p:cNvSpPr>
          <p:nvPr>
            <p:ph idx="1"/>
          </p:nvPr>
        </p:nvSpPr>
        <p:spPr>
          <a:xfrm>
            <a:off x="609441" y="1905000"/>
            <a:ext cx="10969943" cy="4669536"/>
          </a:xfrm>
        </p:spPr>
        <p:txBody>
          <a:bodyPr>
            <a:normAutofit/>
          </a:bodyPr>
          <a:lstStyle/>
          <a:p>
            <a:r>
              <a:rPr lang="en-US" dirty="0" smtClean="0">
                <a:solidFill>
                  <a:srgbClr val="FF0000"/>
                </a:solidFill>
              </a:rPr>
              <a:t>An assessment and intervention process designed to let schools meet students diverse learning needs. </a:t>
            </a:r>
          </a:p>
          <a:p>
            <a:endParaRPr lang="en-US" dirty="0" smtClean="0">
              <a:solidFill>
                <a:srgbClr val="0070C0"/>
              </a:solidFill>
            </a:endParaRPr>
          </a:p>
          <a:p>
            <a:r>
              <a:rPr lang="en-US" dirty="0" smtClean="0">
                <a:solidFill>
                  <a:srgbClr val="0070C0"/>
                </a:solidFill>
              </a:rPr>
              <a:t>It emphasizes the importance of high quality, research based instruction in the classroom in order to foster student achievement and limit learning difficulties through the use of proven teaching methods. </a:t>
            </a:r>
          </a:p>
          <a:p>
            <a:endParaRPr lang="en-US" dirty="0" smtClean="0">
              <a:solidFill>
                <a:srgbClr val="0070C0"/>
              </a:solidFill>
            </a:endParaRPr>
          </a:p>
          <a:p>
            <a:r>
              <a:rPr lang="en-US" dirty="0" smtClean="0">
                <a:solidFill>
                  <a:srgbClr val="0070C0"/>
                </a:solidFill>
              </a:rPr>
              <a:t>It also takes into account student’s specific learning strengths and interests.  </a:t>
            </a:r>
            <a:r>
              <a:rPr lang="en-US" dirty="0" smtClean="0"/>
              <a:t> (Whitten, </a:t>
            </a:r>
            <a:r>
              <a:rPr lang="en-US" dirty="0" err="1" smtClean="0"/>
              <a:t>Esteves</a:t>
            </a:r>
            <a:r>
              <a:rPr lang="en-US" dirty="0" smtClean="0"/>
              <a:t> &amp; Woodrow, 2009)</a:t>
            </a:r>
          </a:p>
        </p:txBody>
      </p:sp>
    </p:spTree>
    <p:extLst>
      <p:ext uri="{BB962C8B-B14F-4D97-AF65-F5344CB8AC3E}">
        <p14:creationId xmlns:p14="http://schemas.microsoft.com/office/powerpoint/2010/main" val="299532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524000"/>
            <a:ext cx="10969943" cy="5050536"/>
          </a:xfrm>
        </p:spPr>
        <p:txBody>
          <a:bodyPr/>
          <a:lstStyle/>
          <a:p>
            <a:r>
              <a:rPr lang="en-TT" dirty="0" smtClean="0">
                <a:solidFill>
                  <a:srgbClr val="FF0000"/>
                </a:solidFill>
              </a:rPr>
              <a:t>Comprehension Instruction</a:t>
            </a:r>
          </a:p>
          <a:p>
            <a:endParaRPr lang="en-US" dirty="0" smtClean="0">
              <a:solidFill>
                <a:srgbClr val="FF0000"/>
              </a:solidFill>
            </a:endParaRPr>
          </a:p>
          <a:p>
            <a:pPr lvl="1"/>
            <a:r>
              <a:rPr lang="en-TT" dirty="0" smtClean="0">
                <a:solidFill>
                  <a:srgbClr val="0070C0"/>
                </a:solidFill>
              </a:rPr>
              <a:t>Teaching students how to use multiple strategies in natural settings such as small group discussion has been most effective.</a:t>
            </a:r>
          </a:p>
          <a:p>
            <a:pPr lvl="1"/>
            <a:endParaRPr lang="en-TT" dirty="0" smtClean="0">
              <a:solidFill>
                <a:srgbClr val="0070C0"/>
              </a:solidFill>
            </a:endParaRPr>
          </a:p>
          <a:p>
            <a:pPr lvl="1"/>
            <a:r>
              <a:rPr lang="en-TT" dirty="0" smtClean="0">
                <a:solidFill>
                  <a:srgbClr val="0070C0"/>
                </a:solidFill>
              </a:rPr>
              <a:t> The </a:t>
            </a:r>
            <a:r>
              <a:rPr lang="en-TT" u="sng" dirty="0" smtClean="0">
                <a:solidFill>
                  <a:srgbClr val="0070C0"/>
                </a:solidFill>
              </a:rPr>
              <a:t>teacher however must structure opportunities</a:t>
            </a:r>
            <a:r>
              <a:rPr lang="en-TT" dirty="0" smtClean="0">
                <a:solidFill>
                  <a:srgbClr val="0070C0"/>
                </a:solidFill>
              </a:rPr>
              <a:t> for the students to use the strategies when reading and discussing text together in small groups. </a:t>
            </a:r>
          </a:p>
          <a:p>
            <a:pPr lvl="1"/>
            <a:endParaRPr lang="en-TT" dirty="0" smtClean="0">
              <a:solidFill>
                <a:srgbClr val="0070C0"/>
              </a:solidFill>
            </a:endParaRPr>
          </a:p>
          <a:p>
            <a:pPr lvl="1"/>
            <a:r>
              <a:rPr lang="en-TT" dirty="0" smtClean="0">
                <a:solidFill>
                  <a:srgbClr val="0070C0"/>
                </a:solidFill>
              </a:rPr>
              <a:t>The teacher should move from group to group to coach students.</a:t>
            </a:r>
          </a:p>
          <a:p>
            <a:pPr lvl="1"/>
            <a:endParaRPr lang="en-US" dirty="0" smtClean="0">
              <a:solidFill>
                <a:srgbClr val="0070C0"/>
              </a:solidFill>
            </a:endParaRPr>
          </a:p>
        </p:txBody>
      </p:sp>
    </p:spTree>
    <p:extLst>
      <p:ext uri="{BB962C8B-B14F-4D97-AF65-F5344CB8AC3E}">
        <p14:creationId xmlns:p14="http://schemas.microsoft.com/office/powerpoint/2010/main" val="1627192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524000"/>
            <a:ext cx="10969943" cy="5050536"/>
          </a:xfrm>
        </p:spPr>
        <p:txBody>
          <a:bodyPr>
            <a:normAutofit/>
          </a:bodyPr>
          <a:lstStyle/>
          <a:p>
            <a:r>
              <a:rPr lang="en-US" b="1" dirty="0" smtClean="0">
                <a:solidFill>
                  <a:srgbClr val="0070C0"/>
                </a:solidFill>
              </a:rPr>
              <a:t>Research-based Instructional Methods which should be used across all curricula and grade levels include:</a:t>
            </a:r>
          </a:p>
          <a:p>
            <a:endParaRPr lang="en-US" dirty="0" smtClean="0">
              <a:solidFill>
                <a:srgbClr val="FF0000"/>
              </a:solidFill>
            </a:endParaRPr>
          </a:p>
          <a:p>
            <a:r>
              <a:rPr lang="en-US" dirty="0" smtClean="0">
                <a:solidFill>
                  <a:srgbClr val="FF0000"/>
                </a:solidFill>
              </a:rPr>
              <a:t>Set Learning Goals</a:t>
            </a:r>
          </a:p>
          <a:p>
            <a:pPr>
              <a:buNone/>
            </a:pPr>
            <a:endParaRPr lang="en-US" dirty="0" smtClean="0">
              <a:solidFill>
                <a:srgbClr val="0070C0"/>
              </a:solidFill>
            </a:endParaRPr>
          </a:p>
          <a:p>
            <a:r>
              <a:rPr lang="en-US" dirty="0" smtClean="0">
                <a:solidFill>
                  <a:srgbClr val="FF0000"/>
                </a:solidFill>
              </a:rPr>
              <a:t>Activate Prior Knowledge</a:t>
            </a:r>
          </a:p>
          <a:p>
            <a:pPr lvl="1"/>
            <a:r>
              <a:rPr lang="en-US" dirty="0" smtClean="0">
                <a:solidFill>
                  <a:srgbClr val="0070C0"/>
                </a:solidFill>
              </a:rPr>
              <a:t>Cueing</a:t>
            </a:r>
          </a:p>
          <a:p>
            <a:pPr lvl="1"/>
            <a:r>
              <a:rPr lang="en-US" dirty="0" smtClean="0">
                <a:solidFill>
                  <a:srgbClr val="0070C0"/>
                </a:solidFill>
              </a:rPr>
              <a:t>Questioning</a:t>
            </a:r>
          </a:p>
          <a:p>
            <a:pPr lvl="1"/>
            <a:r>
              <a:rPr lang="en-US" dirty="0" smtClean="0">
                <a:solidFill>
                  <a:srgbClr val="0070C0"/>
                </a:solidFill>
              </a:rPr>
              <a:t>Advance organizers</a:t>
            </a:r>
            <a:endParaRPr lang="en-US" dirty="0">
              <a:solidFill>
                <a:srgbClr val="0070C0"/>
              </a:solidFill>
            </a:endParaRPr>
          </a:p>
          <a:p>
            <a:endParaRPr lang="en-US" dirty="0" smtClean="0">
              <a:solidFill>
                <a:srgbClr val="0070C0"/>
              </a:solidFill>
            </a:endParaRPr>
          </a:p>
        </p:txBody>
      </p:sp>
    </p:spTree>
    <p:extLst>
      <p:ext uri="{BB962C8B-B14F-4D97-AF65-F5344CB8AC3E}">
        <p14:creationId xmlns:p14="http://schemas.microsoft.com/office/powerpoint/2010/main" val="977229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524000"/>
            <a:ext cx="10969943" cy="5050536"/>
          </a:xfrm>
        </p:spPr>
        <p:txBody>
          <a:bodyPr>
            <a:normAutofit fontScale="92500" lnSpcReduction="10000"/>
          </a:bodyPr>
          <a:lstStyle/>
          <a:p>
            <a:r>
              <a:rPr lang="en-US" dirty="0" smtClean="0">
                <a:solidFill>
                  <a:srgbClr val="FF0000"/>
                </a:solidFill>
              </a:rPr>
              <a:t>Use Visual Representations</a:t>
            </a:r>
            <a:r>
              <a:rPr lang="en-US" dirty="0" smtClean="0"/>
              <a:t>.</a:t>
            </a:r>
          </a:p>
          <a:p>
            <a:pPr lvl="1">
              <a:lnSpc>
                <a:spcPct val="150000"/>
              </a:lnSpc>
            </a:pPr>
            <a:r>
              <a:rPr lang="en-US" dirty="0" smtClean="0">
                <a:solidFill>
                  <a:srgbClr val="0070C0"/>
                </a:solidFill>
              </a:rPr>
              <a:t>Pictures</a:t>
            </a:r>
          </a:p>
          <a:p>
            <a:pPr lvl="1">
              <a:lnSpc>
                <a:spcPct val="150000"/>
              </a:lnSpc>
            </a:pPr>
            <a:r>
              <a:rPr lang="en-US" dirty="0" smtClean="0">
                <a:solidFill>
                  <a:srgbClr val="0070C0"/>
                </a:solidFill>
              </a:rPr>
              <a:t>Charts</a:t>
            </a:r>
          </a:p>
          <a:p>
            <a:pPr lvl="1">
              <a:lnSpc>
                <a:spcPct val="150000"/>
              </a:lnSpc>
            </a:pPr>
            <a:r>
              <a:rPr lang="en-US" dirty="0" smtClean="0">
                <a:solidFill>
                  <a:srgbClr val="0070C0"/>
                </a:solidFill>
              </a:rPr>
              <a:t>Video clips</a:t>
            </a:r>
          </a:p>
          <a:p>
            <a:pPr lvl="1">
              <a:lnSpc>
                <a:spcPct val="150000"/>
              </a:lnSpc>
            </a:pPr>
            <a:r>
              <a:rPr lang="en-US" dirty="0" smtClean="0">
                <a:solidFill>
                  <a:srgbClr val="0070C0"/>
                </a:solidFill>
              </a:rPr>
              <a:t>Graphic Organizers (story maps)</a:t>
            </a:r>
          </a:p>
          <a:p>
            <a:pPr lvl="1">
              <a:lnSpc>
                <a:spcPct val="150000"/>
              </a:lnSpc>
            </a:pPr>
            <a:r>
              <a:rPr lang="en-US" dirty="0" smtClean="0">
                <a:solidFill>
                  <a:srgbClr val="0070C0"/>
                </a:solidFill>
              </a:rPr>
              <a:t>Mental images</a:t>
            </a:r>
          </a:p>
          <a:p>
            <a:pPr lvl="1">
              <a:lnSpc>
                <a:spcPct val="150000"/>
              </a:lnSpc>
            </a:pPr>
            <a:r>
              <a:rPr lang="en-US" dirty="0" smtClean="0">
                <a:solidFill>
                  <a:srgbClr val="0070C0"/>
                </a:solidFill>
              </a:rPr>
              <a:t>Physical models</a:t>
            </a:r>
          </a:p>
          <a:p>
            <a:pPr lvl="1">
              <a:lnSpc>
                <a:spcPct val="150000"/>
              </a:lnSpc>
            </a:pPr>
            <a:r>
              <a:rPr lang="en-US" dirty="0" smtClean="0">
                <a:solidFill>
                  <a:srgbClr val="0070C0"/>
                </a:solidFill>
              </a:rPr>
              <a:t>Websites</a:t>
            </a:r>
          </a:p>
          <a:p>
            <a:pPr lvl="1">
              <a:lnSpc>
                <a:spcPct val="150000"/>
              </a:lnSpc>
            </a:pPr>
            <a:r>
              <a:rPr lang="en-US" dirty="0" smtClean="0">
                <a:solidFill>
                  <a:srgbClr val="0070C0"/>
                </a:solidFill>
              </a:rPr>
              <a:t>Kinesthetic activities (role play of scenes from a book)</a:t>
            </a:r>
          </a:p>
          <a:p>
            <a:pPr lvl="1">
              <a:lnSpc>
                <a:spcPct val="150000"/>
              </a:lnSpc>
            </a:pPr>
            <a:endParaRPr lang="en-US" dirty="0">
              <a:solidFill>
                <a:srgbClr val="0070C0"/>
              </a:solidFill>
            </a:endParaRPr>
          </a:p>
        </p:txBody>
      </p:sp>
    </p:spTree>
    <p:extLst>
      <p:ext uri="{BB962C8B-B14F-4D97-AF65-F5344CB8AC3E}">
        <p14:creationId xmlns:p14="http://schemas.microsoft.com/office/powerpoint/2010/main" val="1603891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524000"/>
            <a:ext cx="10969943" cy="5050536"/>
          </a:xfrm>
        </p:spPr>
        <p:txBody>
          <a:bodyPr>
            <a:normAutofit/>
          </a:bodyPr>
          <a:lstStyle/>
          <a:p>
            <a:pPr>
              <a:lnSpc>
                <a:spcPct val="200000"/>
              </a:lnSpc>
            </a:pPr>
            <a:r>
              <a:rPr lang="en-US" dirty="0" smtClean="0">
                <a:solidFill>
                  <a:srgbClr val="FF0000"/>
                </a:solidFill>
              </a:rPr>
              <a:t>Assign Practice Opportunities</a:t>
            </a:r>
            <a:r>
              <a:rPr lang="en-US" dirty="0" smtClean="0"/>
              <a:t>.</a:t>
            </a:r>
          </a:p>
          <a:p>
            <a:pPr>
              <a:lnSpc>
                <a:spcPct val="200000"/>
              </a:lnSpc>
            </a:pPr>
            <a:r>
              <a:rPr lang="en-US" dirty="0" smtClean="0">
                <a:solidFill>
                  <a:srgbClr val="FF0000"/>
                </a:solidFill>
              </a:rPr>
              <a:t>Promote Higher Level Thinking</a:t>
            </a:r>
          </a:p>
          <a:p>
            <a:pPr>
              <a:lnSpc>
                <a:spcPct val="200000"/>
              </a:lnSpc>
            </a:pPr>
            <a:r>
              <a:rPr lang="en-US" dirty="0" smtClean="0">
                <a:solidFill>
                  <a:srgbClr val="FF0000"/>
                </a:solidFill>
              </a:rPr>
              <a:t>Provide Strategy Instruction</a:t>
            </a:r>
          </a:p>
          <a:p>
            <a:pPr>
              <a:lnSpc>
                <a:spcPct val="200000"/>
              </a:lnSpc>
            </a:pPr>
            <a:r>
              <a:rPr lang="en-US" dirty="0" smtClean="0">
                <a:solidFill>
                  <a:srgbClr val="FF0000"/>
                </a:solidFill>
              </a:rPr>
              <a:t>Use Gradual Release of Responsibility Framework.</a:t>
            </a:r>
          </a:p>
          <a:p>
            <a:pPr>
              <a:lnSpc>
                <a:spcPct val="200000"/>
              </a:lnSpc>
            </a:pPr>
            <a:endParaRPr lang="en-US" dirty="0" smtClean="0"/>
          </a:p>
          <a:p>
            <a:pPr lvl="1">
              <a:lnSpc>
                <a:spcPct val="150000"/>
              </a:lnSpc>
            </a:pPr>
            <a:endParaRPr lang="en-US" dirty="0">
              <a:solidFill>
                <a:srgbClr val="0070C0"/>
              </a:solidFill>
            </a:endParaRPr>
          </a:p>
        </p:txBody>
      </p:sp>
    </p:spTree>
    <p:extLst>
      <p:ext uri="{BB962C8B-B14F-4D97-AF65-F5344CB8AC3E}">
        <p14:creationId xmlns:p14="http://schemas.microsoft.com/office/powerpoint/2010/main" val="1603891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524000"/>
            <a:ext cx="10969943" cy="5050536"/>
          </a:xfrm>
        </p:spPr>
        <p:txBody>
          <a:bodyPr>
            <a:normAutofit/>
          </a:bodyPr>
          <a:lstStyle/>
          <a:p>
            <a:pPr>
              <a:lnSpc>
                <a:spcPct val="150000"/>
              </a:lnSpc>
            </a:pPr>
            <a:r>
              <a:rPr lang="en-US" dirty="0" smtClean="0">
                <a:solidFill>
                  <a:srgbClr val="FF0000"/>
                </a:solidFill>
              </a:rPr>
              <a:t>Use Direct Instruction</a:t>
            </a:r>
          </a:p>
          <a:p>
            <a:pPr lvl="1"/>
            <a:r>
              <a:rPr lang="en-US" dirty="0" smtClean="0">
                <a:solidFill>
                  <a:srgbClr val="0070C0"/>
                </a:solidFill>
              </a:rPr>
              <a:t>State the objective of the lesson and state why these objectives are important.</a:t>
            </a:r>
          </a:p>
          <a:p>
            <a:pPr lvl="1"/>
            <a:r>
              <a:rPr lang="en-US" dirty="0" smtClean="0">
                <a:solidFill>
                  <a:srgbClr val="0070C0"/>
                </a:solidFill>
              </a:rPr>
              <a:t>Review skills or knowledge necessary to learn the new information.</a:t>
            </a:r>
          </a:p>
          <a:p>
            <a:pPr lvl="1"/>
            <a:r>
              <a:rPr lang="en-US" dirty="0" smtClean="0">
                <a:solidFill>
                  <a:srgbClr val="0070C0"/>
                </a:solidFill>
              </a:rPr>
              <a:t>Present the new information in an organized manner.</a:t>
            </a:r>
          </a:p>
          <a:p>
            <a:pPr lvl="1"/>
            <a:r>
              <a:rPr lang="en-US" dirty="0" smtClean="0">
                <a:solidFill>
                  <a:srgbClr val="0070C0"/>
                </a:solidFill>
              </a:rPr>
              <a:t>Question students to infuse activities that check for understanding.</a:t>
            </a:r>
          </a:p>
          <a:p>
            <a:pPr lvl="1"/>
            <a:r>
              <a:rPr lang="en-US" dirty="0" smtClean="0">
                <a:solidFill>
                  <a:srgbClr val="0070C0"/>
                </a:solidFill>
              </a:rPr>
              <a:t>Provide guided practice</a:t>
            </a:r>
          </a:p>
          <a:p>
            <a:pPr lvl="1"/>
            <a:r>
              <a:rPr lang="en-US" dirty="0" smtClean="0">
                <a:solidFill>
                  <a:srgbClr val="0070C0"/>
                </a:solidFill>
              </a:rPr>
              <a:t>Provide independent practice</a:t>
            </a:r>
          </a:p>
          <a:p>
            <a:pPr lvl="1"/>
            <a:r>
              <a:rPr lang="en-US" dirty="0" smtClean="0">
                <a:solidFill>
                  <a:srgbClr val="0070C0"/>
                </a:solidFill>
              </a:rPr>
              <a:t>Assess</a:t>
            </a:r>
          </a:p>
          <a:p>
            <a:pPr lvl="1"/>
            <a:r>
              <a:rPr lang="en-US" dirty="0" smtClean="0">
                <a:solidFill>
                  <a:srgbClr val="0070C0"/>
                </a:solidFill>
              </a:rPr>
              <a:t>Provide more opportunities for practice in the form of homework.</a:t>
            </a:r>
          </a:p>
          <a:p>
            <a:pPr lvl="1"/>
            <a:endParaRPr lang="en-US" dirty="0" smtClean="0">
              <a:solidFill>
                <a:srgbClr val="0070C0"/>
              </a:solidFill>
            </a:endParaRPr>
          </a:p>
          <a:p>
            <a:pPr lvl="1"/>
            <a:endParaRPr lang="en-US" dirty="0" smtClean="0"/>
          </a:p>
          <a:p>
            <a:endParaRPr lang="en-US" dirty="0">
              <a:solidFill>
                <a:srgbClr val="0070C0"/>
              </a:solidFill>
            </a:endParaRPr>
          </a:p>
        </p:txBody>
      </p:sp>
    </p:spTree>
    <p:extLst>
      <p:ext uri="{BB962C8B-B14F-4D97-AF65-F5344CB8AC3E}">
        <p14:creationId xmlns:p14="http://schemas.microsoft.com/office/powerpoint/2010/main" val="1603891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457200"/>
            <a:ext cx="10969943" cy="1066800"/>
          </a:xfrm>
        </p:spPr>
        <p:txBody>
          <a:bodyPr/>
          <a:lstStyle/>
          <a:p>
            <a:r>
              <a:rPr lang="en-US" dirty="0" smtClean="0"/>
              <a:t>Research-Based Teaching</a:t>
            </a:r>
            <a:endParaRPr lang="en-US" dirty="0"/>
          </a:p>
        </p:txBody>
      </p:sp>
      <p:sp>
        <p:nvSpPr>
          <p:cNvPr id="3" name="Content Placeholder 2"/>
          <p:cNvSpPr>
            <a:spLocks noGrp="1"/>
          </p:cNvSpPr>
          <p:nvPr>
            <p:ph idx="1"/>
          </p:nvPr>
        </p:nvSpPr>
        <p:spPr>
          <a:xfrm>
            <a:off x="609441" y="1524000"/>
            <a:ext cx="10969943" cy="5334000"/>
          </a:xfrm>
        </p:spPr>
        <p:txBody>
          <a:bodyPr>
            <a:normAutofit/>
          </a:bodyPr>
          <a:lstStyle/>
          <a:p>
            <a:pPr>
              <a:lnSpc>
                <a:spcPct val="150000"/>
              </a:lnSpc>
            </a:pPr>
            <a:r>
              <a:rPr lang="en-US" dirty="0" smtClean="0">
                <a:solidFill>
                  <a:srgbClr val="FF0000"/>
                </a:solidFill>
              </a:rPr>
              <a:t>Integrate Problem Based Learning.</a:t>
            </a:r>
          </a:p>
          <a:p>
            <a:pPr lvl="1"/>
            <a:r>
              <a:rPr lang="en-US" dirty="0" smtClean="0">
                <a:solidFill>
                  <a:srgbClr val="0070C0"/>
                </a:solidFill>
              </a:rPr>
              <a:t>Explain the problem or present a realistic scenario with the problem embedded.</a:t>
            </a:r>
          </a:p>
          <a:p>
            <a:pPr lvl="1"/>
            <a:r>
              <a:rPr lang="en-US" dirty="0" smtClean="0">
                <a:solidFill>
                  <a:srgbClr val="0070C0"/>
                </a:solidFill>
              </a:rPr>
              <a:t>Set up students in heterogeneous collaborative groups (3-4 students per group).</a:t>
            </a:r>
          </a:p>
          <a:p>
            <a:pPr lvl="1"/>
            <a:r>
              <a:rPr lang="en-US" dirty="0" smtClean="0">
                <a:solidFill>
                  <a:srgbClr val="0070C0"/>
                </a:solidFill>
              </a:rPr>
              <a:t>Instruct students to discuss what they know about the topic, set learning goals, explore the problem, generate and test possible hypotheses, and arrive at a solution.</a:t>
            </a:r>
          </a:p>
          <a:p>
            <a:pPr lvl="1"/>
            <a:r>
              <a:rPr lang="en-US" dirty="0" smtClean="0">
                <a:solidFill>
                  <a:srgbClr val="0070C0"/>
                </a:solidFill>
              </a:rPr>
              <a:t>Intersperse worked out examples of the problem as models and challenge students’ thinking</a:t>
            </a:r>
          </a:p>
          <a:p>
            <a:pPr lvl="1"/>
            <a:r>
              <a:rPr lang="en-US" dirty="0" smtClean="0">
                <a:solidFill>
                  <a:srgbClr val="0070C0"/>
                </a:solidFill>
              </a:rPr>
              <a:t>Help students reflect on problem solving process and discuss the solutions different groups worked out. </a:t>
            </a:r>
          </a:p>
          <a:p>
            <a:pPr>
              <a:lnSpc>
                <a:spcPct val="150000"/>
              </a:lnSpc>
            </a:pPr>
            <a:endParaRPr lang="en-US" dirty="0">
              <a:solidFill>
                <a:srgbClr val="0070C0"/>
              </a:solidFill>
            </a:endParaRPr>
          </a:p>
        </p:txBody>
      </p:sp>
    </p:spTree>
    <p:extLst>
      <p:ext uri="{BB962C8B-B14F-4D97-AF65-F5344CB8AC3E}">
        <p14:creationId xmlns:p14="http://schemas.microsoft.com/office/powerpoint/2010/main" val="1603891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441" y="914400"/>
            <a:ext cx="10969943" cy="5660136"/>
          </a:xfrm>
        </p:spPr>
        <p:txBody>
          <a:bodyPr>
            <a:normAutofit lnSpcReduction="10000"/>
          </a:bodyPr>
          <a:lstStyle/>
          <a:p>
            <a:pPr>
              <a:buNone/>
            </a:pPr>
            <a:r>
              <a:rPr lang="en-TT" dirty="0" smtClean="0">
                <a:solidFill>
                  <a:srgbClr val="FF0000"/>
                </a:solidFill>
              </a:rPr>
              <a:t>Teaching Effectively Within an Elementary Classroom Must Entail:</a:t>
            </a:r>
          </a:p>
          <a:p>
            <a:pPr>
              <a:lnSpc>
                <a:spcPct val="150000"/>
              </a:lnSpc>
            </a:pPr>
            <a:r>
              <a:rPr lang="en-TT" dirty="0" smtClean="0">
                <a:solidFill>
                  <a:srgbClr val="0070C0"/>
                </a:solidFill>
              </a:rPr>
              <a:t>Making good instructional choices</a:t>
            </a:r>
          </a:p>
          <a:p>
            <a:pPr>
              <a:lnSpc>
                <a:spcPct val="150000"/>
              </a:lnSpc>
            </a:pPr>
            <a:r>
              <a:rPr lang="en-TT" dirty="0" smtClean="0">
                <a:solidFill>
                  <a:srgbClr val="0070C0"/>
                </a:solidFill>
              </a:rPr>
              <a:t> Clarity of purpose and timing of different parts of their lesson </a:t>
            </a:r>
          </a:p>
          <a:p>
            <a:pPr>
              <a:lnSpc>
                <a:spcPct val="150000"/>
              </a:lnSpc>
            </a:pPr>
            <a:r>
              <a:rPr lang="en-TT" dirty="0" smtClean="0">
                <a:solidFill>
                  <a:srgbClr val="0070C0"/>
                </a:solidFill>
              </a:rPr>
              <a:t>Providing students with challenging, motivating activities </a:t>
            </a:r>
          </a:p>
          <a:p>
            <a:pPr>
              <a:lnSpc>
                <a:spcPct val="150000"/>
              </a:lnSpc>
            </a:pPr>
            <a:r>
              <a:rPr lang="en-TT" dirty="0" smtClean="0">
                <a:solidFill>
                  <a:srgbClr val="0070C0"/>
                </a:solidFill>
              </a:rPr>
              <a:t>Having a good balance between whole group and small group instruction, active and passive involvement in learning, explicit instruction and coaching </a:t>
            </a:r>
          </a:p>
          <a:p>
            <a:pPr>
              <a:lnSpc>
                <a:spcPct val="150000"/>
              </a:lnSpc>
            </a:pPr>
            <a:r>
              <a:rPr lang="en-TT" b="1" dirty="0" smtClean="0">
                <a:solidFill>
                  <a:srgbClr val="0070C0"/>
                </a:solidFill>
              </a:rPr>
              <a:t>Use of assessment data </a:t>
            </a:r>
          </a:p>
          <a:p>
            <a:pPr>
              <a:lnSpc>
                <a:spcPct val="150000"/>
              </a:lnSpc>
            </a:pPr>
            <a:r>
              <a:rPr lang="en-TT" b="1" dirty="0" smtClean="0">
                <a:solidFill>
                  <a:srgbClr val="0070C0"/>
                </a:solidFill>
              </a:rPr>
              <a:t>Culturally responsive instruction</a:t>
            </a:r>
            <a:r>
              <a:rPr lang="en-TT" dirty="0" smtClean="0">
                <a:solidFill>
                  <a:srgbClr val="0070C0"/>
                </a:solidFill>
              </a:rPr>
              <a:t>.</a:t>
            </a:r>
            <a:endParaRPr lang="en-US" dirty="0" smtClean="0">
              <a:solidFill>
                <a:srgbClr val="0070C0"/>
              </a:solidFill>
            </a:endParaRPr>
          </a:p>
          <a:p>
            <a:endParaRPr lang="en-US" dirty="0"/>
          </a:p>
        </p:txBody>
      </p:sp>
    </p:spTree>
    <p:extLst>
      <p:ext uri="{BB962C8B-B14F-4D97-AF65-F5344CB8AC3E}">
        <p14:creationId xmlns:p14="http://schemas.microsoft.com/office/powerpoint/2010/main" val="397904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2" y="381000"/>
            <a:ext cx="10969943" cy="1066800"/>
          </a:xfrm>
        </p:spPr>
        <p:txBody>
          <a:bodyPr>
            <a:normAutofit fontScale="90000"/>
          </a:bodyPr>
          <a:lstStyle/>
          <a:p>
            <a:r>
              <a:rPr lang="en-US" dirty="0" smtClean="0"/>
              <a:t>Examples of Secondary Interventions for At-Risk Reading Students</a:t>
            </a:r>
            <a:endParaRPr lang="en-US" dirty="0"/>
          </a:p>
        </p:txBody>
      </p:sp>
      <p:graphicFrame>
        <p:nvGraphicFramePr>
          <p:cNvPr id="4" name="Content Placeholder 3"/>
          <p:cNvGraphicFramePr>
            <a:graphicFrameLocks noGrp="1"/>
          </p:cNvGraphicFramePr>
          <p:nvPr>
            <p:ph idx="1"/>
          </p:nvPr>
        </p:nvGraphicFramePr>
        <p:xfrm>
          <a:off x="303212" y="1524000"/>
          <a:ext cx="11276012" cy="4876800"/>
        </p:xfrm>
        <a:graphic>
          <a:graphicData uri="http://schemas.openxmlformats.org/drawingml/2006/table">
            <a:tbl>
              <a:tblPr firstRow="1" bandRow="1">
                <a:tableStyleId>{69012ECD-51FC-41F1-AA8D-1B2483CD663E}</a:tableStyleId>
              </a:tblPr>
              <a:tblGrid>
                <a:gridCol w="2819003"/>
                <a:gridCol w="2819003"/>
                <a:gridCol w="2819003"/>
                <a:gridCol w="2819003"/>
              </a:tblGrid>
              <a:tr h="459363">
                <a:tc>
                  <a:txBody>
                    <a:bodyPr/>
                    <a:lstStyle/>
                    <a:p>
                      <a:pPr marL="0" marR="0" algn="just">
                        <a:lnSpc>
                          <a:spcPct val="150000"/>
                        </a:lnSpc>
                        <a:spcBef>
                          <a:spcPts val="0"/>
                        </a:spcBef>
                        <a:spcAft>
                          <a:spcPts val="0"/>
                        </a:spcAft>
                      </a:pPr>
                      <a:endParaRPr lang="en-US" sz="1200" dirty="0">
                        <a:latin typeface="Times New Roman"/>
                        <a:ea typeface="Calibri"/>
                      </a:endParaRPr>
                    </a:p>
                  </a:txBody>
                  <a:tcPr marL="68580" marR="68580" marT="0" marB="0"/>
                </a:tc>
                <a:tc>
                  <a:txBody>
                    <a:bodyPr/>
                    <a:lstStyle/>
                    <a:p>
                      <a:pPr marL="0" marR="0" algn="just">
                        <a:lnSpc>
                          <a:spcPct val="150000"/>
                        </a:lnSpc>
                        <a:spcBef>
                          <a:spcPts val="0"/>
                        </a:spcBef>
                        <a:spcAft>
                          <a:spcPts val="0"/>
                        </a:spcAft>
                      </a:pPr>
                      <a:r>
                        <a:rPr lang="en-US" sz="1200">
                          <a:latin typeface="Times New Roman"/>
                          <a:ea typeface="Calibri"/>
                        </a:rPr>
                        <a:t>Kindergarten</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Calibri"/>
                        </a:rPr>
                        <a:t>1</a:t>
                      </a:r>
                      <a:r>
                        <a:rPr lang="en-US" sz="1200" baseline="30000">
                          <a:latin typeface="Times New Roman"/>
                          <a:ea typeface="Calibri"/>
                        </a:rPr>
                        <a:t>st</a:t>
                      </a:r>
                      <a:r>
                        <a:rPr lang="en-US" sz="1200">
                          <a:latin typeface="Times New Roman"/>
                          <a:ea typeface="Calibri"/>
                        </a:rPr>
                        <a:t> Grade </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Calibri"/>
                        </a:rPr>
                        <a:t>2</a:t>
                      </a:r>
                      <a:r>
                        <a:rPr lang="en-US" sz="1200" baseline="30000">
                          <a:latin typeface="Times New Roman"/>
                          <a:ea typeface="Calibri"/>
                        </a:rPr>
                        <a:t>nd</a:t>
                      </a:r>
                      <a:r>
                        <a:rPr lang="en-US" sz="1200">
                          <a:latin typeface="Times New Roman"/>
                          <a:ea typeface="Calibri"/>
                        </a:rPr>
                        <a:t> Grade</a:t>
                      </a:r>
                    </a:p>
                  </a:txBody>
                  <a:tcPr marL="68580" marR="68580" marT="0" marB="0"/>
                </a:tc>
              </a:tr>
              <a:tr h="2378620">
                <a:tc>
                  <a:txBody>
                    <a:bodyPr/>
                    <a:lstStyle/>
                    <a:p>
                      <a:pPr marL="0" marR="0" algn="l">
                        <a:lnSpc>
                          <a:spcPct val="150000"/>
                        </a:lnSpc>
                        <a:spcBef>
                          <a:spcPts val="0"/>
                        </a:spcBef>
                        <a:spcAft>
                          <a:spcPts val="0"/>
                        </a:spcAft>
                      </a:pPr>
                      <a:r>
                        <a:rPr lang="en-US" sz="1200" dirty="0">
                          <a:latin typeface="Times New Roman"/>
                          <a:ea typeface="Calibri"/>
                        </a:rPr>
                        <a:t>Phonological Awareness</a:t>
                      </a:r>
                    </a:p>
                  </a:txBody>
                  <a:tcPr marL="68580" marR="68580" marT="0" marB="0"/>
                </a:tc>
                <a:tc>
                  <a:txBody>
                    <a:bodyPr/>
                    <a:lstStyle/>
                    <a:p>
                      <a:pPr marL="0" marR="0" algn="l">
                        <a:lnSpc>
                          <a:spcPct val="150000"/>
                        </a:lnSpc>
                        <a:spcBef>
                          <a:spcPts val="0"/>
                        </a:spcBef>
                        <a:spcAft>
                          <a:spcPts val="0"/>
                        </a:spcAft>
                      </a:pPr>
                      <a:r>
                        <a:rPr lang="en-US" sz="1200">
                          <a:latin typeface="Times New Roman"/>
                          <a:ea typeface="Calibri"/>
                        </a:rPr>
                        <a:t>Focus on one or two types of manipulation (e.g blend and segment)</a:t>
                      </a:r>
                    </a:p>
                    <a:p>
                      <a:pPr marL="0" marR="0" algn="l">
                        <a:lnSpc>
                          <a:spcPct val="150000"/>
                        </a:lnSpc>
                        <a:spcBef>
                          <a:spcPts val="0"/>
                        </a:spcBef>
                        <a:spcAft>
                          <a:spcPts val="0"/>
                        </a:spcAft>
                      </a:pPr>
                      <a:r>
                        <a:rPr lang="en-US" sz="1200">
                          <a:latin typeface="Times New Roman"/>
                          <a:ea typeface="Calibri"/>
                        </a:rPr>
                        <a:t>Start with activities that are orally initiated, then link to print.</a:t>
                      </a:r>
                    </a:p>
                    <a:p>
                      <a:pPr marL="0" marR="0" algn="l">
                        <a:lnSpc>
                          <a:spcPct val="150000"/>
                        </a:lnSpc>
                        <a:spcBef>
                          <a:spcPts val="0"/>
                        </a:spcBef>
                        <a:spcAft>
                          <a:spcPts val="0"/>
                        </a:spcAft>
                      </a:pPr>
                      <a:r>
                        <a:rPr lang="en-US" sz="1200">
                          <a:latin typeface="Times New Roman"/>
                          <a:ea typeface="Calibri"/>
                        </a:rPr>
                        <a:t>Provide opportunities to respond individually and as a group</a:t>
                      </a:r>
                    </a:p>
                    <a:p>
                      <a:pPr marL="0" marR="0" algn="l">
                        <a:lnSpc>
                          <a:spcPct val="150000"/>
                        </a:lnSpc>
                        <a:spcBef>
                          <a:spcPts val="0"/>
                        </a:spcBef>
                        <a:spcAft>
                          <a:spcPts val="0"/>
                        </a:spcAft>
                      </a:pPr>
                      <a:r>
                        <a:rPr lang="en-US" sz="1200">
                          <a:latin typeface="Times New Roman"/>
                          <a:ea typeface="Calibri"/>
                        </a:rPr>
                        <a:t>Can use manipulatives.</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Calibri"/>
                        </a:rPr>
                        <a:t>Focus on one or two types of manipulation (</a:t>
                      </a:r>
                      <a:r>
                        <a:rPr lang="en-US" sz="1200" dirty="0" err="1">
                          <a:latin typeface="Times New Roman"/>
                          <a:ea typeface="Calibri"/>
                        </a:rPr>
                        <a:t>e.g</a:t>
                      </a:r>
                      <a:r>
                        <a:rPr lang="en-US" sz="1200" dirty="0">
                          <a:latin typeface="Times New Roman"/>
                          <a:ea typeface="Calibri"/>
                        </a:rPr>
                        <a:t> blend and segment)</a:t>
                      </a:r>
                    </a:p>
                    <a:p>
                      <a:pPr marL="0" marR="0" algn="l">
                        <a:lnSpc>
                          <a:spcPct val="150000"/>
                        </a:lnSpc>
                        <a:spcBef>
                          <a:spcPts val="0"/>
                        </a:spcBef>
                        <a:spcAft>
                          <a:spcPts val="0"/>
                        </a:spcAft>
                      </a:pPr>
                      <a:r>
                        <a:rPr lang="en-US" sz="1200" dirty="0">
                          <a:latin typeface="Times New Roman"/>
                          <a:ea typeface="Calibri"/>
                        </a:rPr>
                        <a:t>Use print.</a:t>
                      </a:r>
                    </a:p>
                    <a:p>
                      <a:pPr marL="0" marR="0" algn="l">
                        <a:lnSpc>
                          <a:spcPct val="150000"/>
                        </a:lnSpc>
                        <a:spcBef>
                          <a:spcPts val="0"/>
                        </a:spcBef>
                        <a:spcAft>
                          <a:spcPts val="0"/>
                        </a:spcAft>
                      </a:pPr>
                      <a:r>
                        <a:rPr lang="en-US" sz="1200" dirty="0">
                          <a:latin typeface="Times New Roman"/>
                          <a:ea typeface="Calibri"/>
                        </a:rPr>
                        <a:t>Provide opportunities to respond individually and as a group</a:t>
                      </a:r>
                    </a:p>
                    <a:p>
                      <a:pPr marL="0" marR="0" algn="l">
                        <a:lnSpc>
                          <a:spcPct val="150000"/>
                        </a:lnSpc>
                        <a:spcBef>
                          <a:spcPts val="0"/>
                        </a:spcBef>
                        <a:spcAft>
                          <a:spcPts val="0"/>
                        </a:spcAft>
                      </a:pPr>
                      <a:r>
                        <a:rPr lang="en-US" sz="1200" dirty="0">
                          <a:latin typeface="Times New Roman"/>
                          <a:ea typeface="Calibri"/>
                        </a:rPr>
                        <a:t>Can use </a:t>
                      </a:r>
                      <a:r>
                        <a:rPr lang="en-US" sz="1200" dirty="0" err="1">
                          <a:latin typeface="Times New Roman"/>
                          <a:ea typeface="Calibri"/>
                        </a:rPr>
                        <a:t>manipulatives</a:t>
                      </a:r>
                      <a:endParaRPr lang="en-US" sz="1200" dirty="0">
                        <a:latin typeface="Times New Roman"/>
                        <a:ea typeface="Calibri"/>
                      </a:endParaRPr>
                    </a:p>
                  </a:txBody>
                  <a:tcPr marL="68580" marR="68580" marT="0" marB="0"/>
                </a:tc>
                <a:tc>
                  <a:txBody>
                    <a:bodyPr/>
                    <a:lstStyle/>
                    <a:p>
                      <a:pPr marL="0" marR="0" algn="l">
                        <a:lnSpc>
                          <a:spcPct val="150000"/>
                        </a:lnSpc>
                        <a:spcBef>
                          <a:spcPts val="0"/>
                        </a:spcBef>
                        <a:spcAft>
                          <a:spcPts val="0"/>
                        </a:spcAft>
                      </a:pPr>
                      <a:endParaRPr lang="en-US" sz="1200">
                        <a:latin typeface="Times New Roman"/>
                        <a:ea typeface="Calibri"/>
                      </a:endParaRPr>
                    </a:p>
                  </a:txBody>
                  <a:tcPr marL="68580" marR="68580" marT="0" marB="0"/>
                </a:tc>
              </a:tr>
              <a:tr h="2038817">
                <a:tc>
                  <a:txBody>
                    <a:bodyPr/>
                    <a:lstStyle/>
                    <a:p>
                      <a:pPr marL="0" marR="0" algn="l">
                        <a:lnSpc>
                          <a:spcPct val="150000"/>
                        </a:lnSpc>
                        <a:spcBef>
                          <a:spcPts val="0"/>
                        </a:spcBef>
                        <a:spcAft>
                          <a:spcPts val="0"/>
                        </a:spcAft>
                      </a:pPr>
                      <a:r>
                        <a:rPr lang="en-US" sz="1200">
                          <a:latin typeface="Times New Roman"/>
                          <a:ea typeface="Calibri"/>
                        </a:rPr>
                        <a:t>Phonics &amp; Word Study</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Calibri"/>
                        </a:rPr>
                        <a:t>Introduce letters and sounds systematically</a:t>
                      </a:r>
                    </a:p>
                    <a:p>
                      <a:pPr marL="0" marR="0" algn="l">
                        <a:lnSpc>
                          <a:spcPct val="150000"/>
                        </a:lnSpc>
                        <a:spcBef>
                          <a:spcPts val="0"/>
                        </a:spcBef>
                        <a:spcAft>
                          <a:spcPts val="0"/>
                        </a:spcAft>
                      </a:pPr>
                      <a:r>
                        <a:rPr lang="en-US" sz="1200" dirty="0">
                          <a:latin typeface="Times New Roman"/>
                          <a:ea typeface="Calibri"/>
                        </a:rPr>
                        <a:t>Sounds are combined to form words.</a:t>
                      </a:r>
                    </a:p>
                    <a:p>
                      <a:pPr marL="0" marR="0" algn="l">
                        <a:lnSpc>
                          <a:spcPct val="150000"/>
                        </a:lnSpc>
                        <a:spcBef>
                          <a:spcPts val="0"/>
                        </a:spcBef>
                        <a:spcAft>
                          <a:spcPts val="0"/>
                        </a:spcAft>
                      </a:pPr>
                      <a:r>
                        <a:rPr lang="en-US" sz="1200" dirty="0">
                          <a:latin typeface="Times New Roman"/>
                          <a:ea typeface="Calibri"/>
                        </a:rPr>
                        <a:t>Give students the opportunity to practice writing the letters and words they are learning.</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Calibri"/>
                        </a:rPr>
                        <a:t>Reading in books that words students have learned.</a:t>
                      </a:r>
                    </a:p>
                    <a:p>
                      <a:pPr marL="0" marR="0" algn="l">
                        <a:lnSpc>
                          <a:spcPct val="150000"/>
                        </a:lnSpc>
                        <a:spcBef>
                          <a:spcPts val="0"/>
                        </a:spcBef>
                        <a:spcAft>
                          <a:spcPts val="0"/>
                        </a:spcAft>
                      </a:pPr>
                      <a:r>
                        <a:rPr lang="en-US" sz="1200" dirty="0">
                          <a:latin typeface="Times New Roman"/>
                          <a:ea typeface="Calibri"/>
                        </a:rPr>
                        <a:t>Using decoding strategies</a:t>
                      </a:r>
                    </a:p>
                    <a:p>
                      <a:pPr marL="0" marR="0" algn="l">
                        <a:lnSpc>
                          <a:spcPct val="150000"/>
                        </a:lnSpc>
                        <a:spcBef>
                          <a:spcPts val="0"/>
                        </a:spcBef>
                        <a:spcAft>
                          <a:spcPts val="0"/>
                        </a:spcAft>
                      </a:pPr>
                      <a:r>
                        <a:rPr lang="en-US" sz="1200" dirty="0">
                          <a:latin typeface="Times New Roman"/>
                          <a:ea typeface="Calibri"/>
                        </a:rPr>
                        <a:t>Patterns and rules are introduced systematically</a:t>
                      </a:r>
                    </a:p>
                    <a:p>
                      <a:pPr marL="0" marR="0" algn="l">
                        <a:lnSpc>
                          <a:spcPct val="150000"/>
                        </a:lnSpc>
                        <a:spcBef>
                          <a:spcPts val="0"/>
                        </a:spcBef>
                        <a:spcAft>
                          <a:spcPts val="0"/>
                        </a:spcAft>
                      </a:pPr>
                      <a:r>
                        <a:rPr lang="en-US" sz="1200" dirty="0">
                          <a:latin typeface="Times New Roman"/>
                          <a:ea typeface="Calibri"/>
                        </a:rPr>
                        <a:t>Sounds are combined to form words.</a:t>
                      </a:r>
                    </a:p>
                  </a:txBody>
                  <a:tcPr marL="68580" marR="68580" marT="0" marB="0"/>
                </a:tc>
                <a:tc>
                  <a:txBody>
                    <a:bodyPr/>
                    <a:lstStyle/>
                    <a:p>
                      <a:pPr marL="0" marR="0" algn="l">
                        <a:lnSpc>
                          <a:spcPct val="150000"/>
                        </a:lnSpc>
                        <a:spcBef>
                          <a:spcPts val="0"/>
                        </a:spcBef>
                        <a:spcAft>
                          <a:spcPts val="0"/>
                        </a:spcAft>
                      </a:pPr>
                      <a:endParaRPr lang="en-US" sz="1200" dirty="0">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3111672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609600" y="457200"/>
          <a:ext cx="10969624" cy="6096000"/>
        </p:xfrm>
        <a:graphic>
          <a:graphicData uri="http://schemas.openxmlformats.org/drawingml/2006/table">
            <a:tbl>
              <a:tblPr firstRow="1" bandRow="1">
                <a:tableStyleId>{69012ECD-51FC-41F1-AA8D-1B2483CD663E}</a:tableStyleId>
              </a:tblPr>
              <a:tblGrid>
                <a:gridCol w="2742406"/>
                <a:gridCol w="2742406"/>
                <a:gridCol w="2742406"/>
                <a:gridCol w="2742406"/>
              </a:tblGrid>
              <a:tr h="474928">
                <a:tc>
                  <a:txBody>
                    <a:bodyPr/>
                    <a:lstStyle/>
                    <a:p>
                      <a:pPr marL="0" marR="0" algn="just">
                        <a:lnSpc>
                          <a:spcPct val="150000"/>
                        </a:lnSpc>
                        <a:spcBef>
                          <a:spcPts val="0"/>
                        </a:spcBef>
                        <a:spcAft>
                          <a:spcPts val="0"/>
                        </a:spcAft>
                      </a:pPr>
                      <a:endParaRPr lang="en-US" sz="1200" dirty="0">
                        <a:latin typeface="Times New Roman"/>
                        <a:ea typeface="Calibri"/>
                      </a:endParaRPr>
                    </a:p>
                  </a:txBody>
                  <a:tcPr marL="68580" marR="68580" marT="0" marB="0"/>
                </a:tc>
                <a:tc>
                  <a:txBody>
                    <a:bodyPr/>
                    <a:lstStyle/>
                    <a:p>
                      <a:pPr marL="0" marR="0" algn="just">
                        <a:lnSpc>
                          <a:spcPct val="150000"/>
                        </a:lnSpc>
                        <a:spcBef>
                          <a:spcPts val="0"/>
                        </a:spcBef>
                        <a:spcAft>
                          <a:spcPts val="0"/>
                        </a:spcAft>
                      </a:pPr>
                      <a:r>
                        <a:rPr lang="en-US" sz="1200">
                          <a:latin typeface="Times New Roman"/>
                          <a:ea typeface="Calibri"/>
                        </a:rPr>
                        <a:t>Kindergarten</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Calibri"/>
                        </a:rPr>
                        <a:t>1</a:t>
                      </a:r>
                      <a:r>
                        <a:rPr lang="en-US" sz="1200" baseline="30000">
                          <a:latin typeface="Times New Roman"/>
                          <a:ea typeface="Calibri"/>
                        </a:rPr>
                        <a:t>st</a:t>
                      </a:r>
                      <a:r>
                        <a:rPr lang="en-US" sz="1200">
                          <a:latin typeface="Times New Roman"/>
                          <a:ea typeface="Calibri"/>
                        </a:rPr>
                        <a:t> Grade </a:t>
                      </a:r>
                    </a:p>
                  </a:txBody>
                  <a:tcPr marL="68580" marR="68580" marT="0" marB="0"/>
                </a:tc>
                <a:tc>
                  <a:txBody>
                    <a:bodyPr/>
                    <a:lstStyle/>
                    <a:p>
                      <a:pPr marL="0" marR="0" algn="just">
                        <a:lnSpc>
                          <a:spcPct val="150000"/>
                        </a:lnSpc>
                        <a:spcBef>
                          <a:spcPts val="0"/>
                        </a:spcBef>
                        <a:spcAft>
                          <a:spcPts val="0"/>
                        </a:spcAft>
                      </a:pPr>
                      <a:r>
                        <a:rPr lang="en-US" sz="1200" dirty="0">
                          <a:latin typeface="Times New Roman"/>
                          <a:ea typeface="Calibri"/>
                        </a:rPr>
                        <a:t>2</a:t>
                      </a:r>
                      <a:r>
                        <a:rPr lang="en-US" sz="1200" baseline="30000" dirty="0">
                          <a:latin typeface="Times New Roman"/>
                          <a:ea typeface="Calibri"/>
                        </a:rPr>
                        <a:t>nd</a:t>
                      </a:r>
                      <a:r>
                        <a:rPr lang="en-US" sz="1200" dirty="0">
                          <a:latin typeface="Times New Roman"/>
                          <a:ea typeface="Calibri"/>
                        </a:rPr>
                        <a:t> Grade</a:t>
                      </a:r>
                    </a:p>
                  </a:txBody>
                  <a:tcPr marL="68580" marR="68580" marT="0" marB="0"/>
                </a:tc>
              </a:tr>
              <a:tr h="2107902">
                <a:tc>
                  <a:txBody>
                    <a:bodyPr/>
                    <a:lstStyle/>
                    <a:p>
                      <a:pPr marL="0" marR="0" algn="l">
                        <a:lnSpc>
                          <a:spcPct val="150000"/>
                        </a:lnSpc>
                        <a:spcBef>
                          <a:spcPts val="0"/>
                        </a:spcBef>
                        <a:spcAft>
                          <a:spcPts val="0"/>
                        </a:spcAft>
                      </a:pPr>
                      <a:r>
                        <a:rPr lang="en-US" sz="1200" dirty="0">
                          <a:latin typeface="Times New Roman"/>
                          <a:ea typeface="Calibri"/>
                        </a:rPr>
                        <a:t>Comprehension</a:t>
                      </a:r>
                    </a:p>
                  </a:txBody>
                  <a:tcPr marL="68580" marR="68580" marT="0" marB="0"/>
                </a:tc>
                <a:tc>
                  <a:txBody>
                    <a:bodyPr/>
                    <a:lstStyle/>
                    <a:p>
                      <a:pPr marL="0" marR="0" algn="l">
                        <a:lnSpc>
                          <a:spcPct val="150000"/>
                        </a:lnSpc>
                        <a:spcBef>
                          <a:spcPts val="0"/>
                        </a:spcBef>
                        <a:spcAft>
                          <a:spcPts val="0"/>
                        </a:spcAft>
                      </a:pPr>
                      <a:r>
                        <a:rPr lang="en-US" sz="1200">
                          <a:latin typeface="Times New Roman"/>
                          <a:ea typeface="Calibri"/>
                        </a:rPr>
                        <a:t>Introduce strategies systematically</a:t>
                      </a:r>
                    </a:p>
                    <a:p>
                      <a:pPr marL="0" marR="0" algn="l">
                        <a:lnSpc>
                          <a:spcPct val="150000"/>
                        </a:lnSpc>
                        <a:spcBef>
                          <a:spcPts val="0"/>
                        </a:spcBef>
                        <a:spcAft>
                          <a:spcPts val="0"/>
                        </a:spcAft>
                      </a:pPr>
                      <a:r>
                        <a:rPr lang="en-US" sz="1200">
                          <a:latin typeface="Times New Roman"/>
                          <a:ea typeface="Calibri"/>
                        </a:rPr>
                        <a:t>Model strategies</a:t>
                      </a:r>
                    </a:p>
                    <a:p>
                      <a:pPr marL="0" marR="0" algn="l">
                        <a:lnSpc>
                          <a:spcPct val="150000"/>
                        </a:lnSpc>
                        <a:spcBef>
                          <a:spcPts val="0"/>
                        </a:spcBef>
                        <a:spcAft>
                          <a:spcPts val="0"/>
                        </a:spcAft>
                      </a:pPr>
                      <a:r>
                        <a:rPr lang="en-US" sz="1200">
                          <a:latin typeface="Times New Roman"/>
                          <a:ea typeface="Calibri"/>
                        </a:rPr>
                        <a:t>Focus on most important idea.</a:t>
                      </a:r>
                    </a:p>
                    <a:p>
                      <a:pPr marL="0" marR="0" algn="l">
                        <a:lnSpc>
                          <a:spcPct val="150000"/>
                        </a:lnSpc>
                        <a:spcBef>
                          <a:spcPts val="0"/>
                        </a:spcBef>
                        <a:spcAft>
                          <a:spcPts val="0"/>
                        </a:spcAft>
                      </a:pPr>
                      <a:r>
                        <a:rPr lang="en-US" sz="1200">
                          <a:latin typeface="Times New Roman"/>
                          <a:ea typeface="Calibri"/>
                        </a:rPr>
                        <a:t>Use different types of questions</a:t>
                      </a:r>
                    </a:p>
                  </a:txBody>
                  <a:tcPr marL="68580" marR="68580" marT="0" marB="0"/>
                </a:tc>
                <a:tc>
                  <a:txBody>
                    <a:bodyPr/>
                    <a:lstStyle/>
                    <a:p>
                      <a:pPr marL="0" marR="0" algn="l">
                        <a:lnSpc>
                          <a:spcPct val="150000"/>
                        </a:lnSpc>
                        <a:spcBef>
                          <a:spcPts val="0"/>
                        </a:spcBef>
                        <a:spcAft>
                          <a:spcPts val="0"/>
                        </a:spcAft>
                      </a:pPr>
                      <a:r>
                        <a:rPr lang="en-US" sz="1200">
                          <a:latin typeface="Times New Roman"/>
                          <a:ea typeface="Calibri"/>
                        </a:rPr>
                        <a:t>Model use of self monitoring and comprehension strategies</a:t>
                      </a:r>
                    </a:p>
                    <a:p>
                      <a:pPr marL="0" marR="0" algn="l">
                        <a:lnSpc>
                          <a:spcPct val="150000"/>
                        </a:lnSpc>
                        <a:spcBef>
                          <a:spcPts val="0"/>
                        </a:spcBef>
                        <a:spcAft>
                          <a:spcPts val="0"/>
                        </a:spcAft>
                      </a:pPr>
                      <a:r>
                        <a:rPr lang="en-US" sz="1200">
                          <a:latin typeface="Times New Roman"/>
                          <a:ea typeface="Calibri"/>
                        </a:rPr>
                        <a:t>Provide opportunities to use self monitoring and comprehension strategies</a:t>
                      </a:r>
                    </a:p>
                  </a:txBody>
                  <a:tcPr marL="68580" marR="68580" marT="0" marB="0"/>
                </a:tc>
                <a:tc>
                  <a:txBody>
                    <a:bodyPr/>
                    <a:lstStyle/>
                    <a:p>
                      <a:pPr marL="0" marR="0" algn="l">
                        <a:lnSpc>
                          <a:spcPct val="150000"/>
                        </a:lnSpc>
                        <a:spcBef>
                          <a:spcPts val="0"/>
                        </a:spcBef>
                        <a:spcAft>
                          <a:spcPts val="0"/>
                        </a:spcAft>
                      </a:pPr>
                      <a:r>
                        <a:rPr lang="en-US" sz="1200">
                          <a:latin typeface="Times New Roman"/>
                          <a:ea typeface="Calibri"/>
                        </a:rPr>
                        <a:t>Make sure book is at instructional level.</a:t>
                      </a:r>
                    </a:p>
                    <a:p>
                      <a:pPr marL="0" marR="0" algn="l">
                        <a:lnSpc>
                          <a:spcPct val="150000"/>
                        </a:lnSpc>
                        <a:spcBef>
                          <a:spcPts val="0"/>
                        </a:spcBef>
                        <a:spcAft>
                          <a:spcPts val="0"/>
                        </a:spcAft>
                      </a:pPr>
                      <a:r>
                        <a:rPr lang="en-US" sz="1200">
                          <a:latin typeface="Times New Roman"/>
                          <a:ea typeface="Calibri"/>
                        </a:rPr>
                        <a:t>Introduce book not preview vocabulary</a:t>
                      </a:r>
                    </a:p>
                    <a:p>
                      <a:pPr marL="0" marR="0" algn="l">
                        <a:lnSpc>
                          <a:spcPct val="150000"/>
                        </a:lnSpc>
                        <a:spcBef>
                          <a:spcPts val="0"/>
                        </a:spcBef>
                        <a:spcAft>
                          <a:spcPts val="0"/>
                        </a:spcAft>
                      </a:pPr>
                      <a:r>
                        <a:rPr lang="en-US" sz="1200">
                          <a:latin typeface="Times New Roman"/>
                          <a:ea typeface="Calibri"/>
                        </a:rPr>
                        <a:t>Model use of self monitoring and comprehension strategies</a:t>
                      </a:r>
                    </a:p>
                    <a:p>
                      <a:pPr marL="0" marR="0" algn="l">
                        <a:lnSpc>
                          <a:spcPct val="150000"/>
                        </a:lnSpc>
                        <a:spcBef>
                          <a:spcPts val="0"/>
                        </a:spcBef>
                        <a:spcAft>
                          <a:spcPts val="0"/>
                        </a:spcAft>
                      </a:pPr>
                      <a:r>
                        <a:rPr lang="en-US" sz="1200">
                          <a:latin typeface="Times New Roman"/>
                          <a:ea typeface="Calibri"/>
                        </a:rPr>
                        <a:t>Provide opportunities to use self monitoring and comprehension strategies.</a:t>
                      </a:r>
                    </a:p>
                  </a:txBody>
                  <a:tcPr marL="68580" marR="68580" marT="0" marB="0"/>
                </a:tc>
              </a:tr>
              <a:tr h="1756585">
                <a:tc>
                  <a:txBody>
                    <a:bodyPr/>
                    <a:lstStyle/>
                    <a:p>
                      <a:pPr marL="0" marR="0" algn="l">
                        <a:lnSpc>
                          <a:spcPct val="150000"/>
                        </a:lnSpc>
                        <a:spcBef>
                          <a:spcPts val="0"/>
                        </a:spcBef>
                        <a:spcAft>
                          <a:spcPts val="0"/>
                        </a:spcAft>
                      </a:pPr>
                      <a:r>
                        <a:rPr lang="en-US" sz="1200">
                          <a:latin typeface="Times New Roman"/>
                          <a:ea typeface="Calibri"/>
                        </a:rPr>
                        <a:t>Fluency</a:t>
                      </a:r>
                    </a:p>
                  </a:txBody>
                  <a:tcPr marL="68580" marR="68580" marT="0" marB="0"/>
                </a:tc>
                <a:tc>
                  <a:txBody>
                    <a:bodyPr/>
                    <a:lstStyle/>
                    <a:p>
                      <a:pPr marL="0" marR="0" algn="l">
                        <a:lnSpc>
                          <a:spcPct val="150000"/>
                        </a:lnSpc>
                        <a:spcBef>
                          <a:spcPts val="0"/>
                        </a:spcBef>
                        <a:spcAft>
                          <a:spcPts val="0"/>
                        </a:spcAft>
                      </a:pPr>
                      <a:endParaRPr lang="en-US" sz="1200">
                        <a:latin typeface="Times New Roman"/>
                        <a:ea typeface="Calibri"/>
                      </a:endParaRPr>
                    </a:p>
                  </a:txBody>
                  <a:tcPr marL="68580" marR="68580" marT="0" marB="0"/>
                </a:tc>
                <a:tc>
                  <a:txBody>
                    <a:bodyPr/>
                    <a:lstStyle/>
                    <a:p>
                      <a:pPr marL="0" marR="0" algn="l">
                        <a:lnSpc>
                          <a:spcPct val="150000"/>
                        </a:lnSpc>
                        <a:spcBef>
                          <a:spcPts val="0"/>
                        </a:spcBef>
                        <a:spcAft>
                          <a:spcPts val="0"/>
                        </a:spcAft>
                      </a:pPr>
                      <a:r>
                        <a:rPr lang="en-US" sz="1200">
                          <a:latin typeface="Times New Roman"/>
                          <a:ea typeface="Calibri"/>
                        </a:rPr>
                        <a:t>Provide a good, explicit model.</a:t>
                      </a:r>
                    </a:p>
                    <a:p>
                      <a:pPr marL="0" marR="0" algn="l">
                        <a:lnSpc>
                          <a:spcPct val="150000"/>
                        </a:lnSpc>
                        <a:spcBef>
                          <a:spcPts val="0"/>
                        </a:spcBef>
                        <a:spcAft>
                          <a:spcPts val="0"/>
                        </a:spcAft>
                      </a:pPr>
                      <a:r>
                        <a:rPr lang="en-US" sz="1200">
                          <a:latin typeface="Times New Roman"/>
                          <a:ea typeface="Calibri"/>
                        </a:rPr>
                        <a:t>Provide opportunities to reread text</a:t>
                      </a:r>
                    </a:p>
                    <a:p>
                      <a:pPr marL="0" marR="0" algn="l">
                        <a:lnSpc>
                          <a:spcPct val="150000"/>
                        </a:lnSpc>
                        <a:spcBef>
                          <a:spcPts val="0"/>
                        </a:spcBef>
                        <a:spcAft>
                          <a:spcPts val="0"/>
                        </a:spcAft>
                      </a:pPr>
                      <a:r>
                        <a:rPr lang="en-US" sz="1200">
                          <a:latin typeface="Times New Roman"/>
                          <a:ea typeface="Calibri"/>
                        </a:rPr>
                        <a:t>Instruct students to reread text at least three times</a:t>
                      </a:r>
                    </a:p>
                    <a:p>
                      <a:pPr marL="0" marR="0" algn="l">
                        <a:lnSpc>
                          <a:spcPct val="150000"/>
                        </a:lnSpc>
                        <a:spcBef>
                          <a:spcPts val="0"/>
                        </a:spcBef>
                        <a:spcAft>
                          <a:spcPts val="0"/>
                        </a:spcAft>
                      </a:pPr>
                      <a:r>
                        <a:rPr lang="en-US" sz="1200">
                          <a:latin typeface="Times New Roman"/>
                          <a:ea typeface="Calibri"/>
                        </a:rPr>
                        <a:t>Establish performance criteria.</a:t>
                      </a:r>
                    </a:p>
                  </a:txBody>
                  <a:tcPr marL="68580" marR="68580" marT="0" marB="0"/>
                </a:tc>
                <a:tc>
                  <a:txBody>
                    <a:bodyPr/>
                    <a:lstStyle/>
                    <a:p>
                      <a:pPr marL="0" marR="0" algn="l">
                        <a:lnSpc>
                          <a:spcPct val="150000"/>
                        </a:lnSpc>
                        <a:spcBef>
                          <a:spcPts val="0"/>
                        </a:spcBef>
                        <a:spcAft>
                          <a:spcPts val="0"/>
                        </a:spcAft>
                      </a:pPr>
                      <a:r>
                        <a:rPr lang="en-US" sz="1200">
                          <a:latin typeface="Times New Roman"/>
                          <a:ea typeface="Calibri"/>
                        </a:rPr>
                        <a:t>Provide a good, explicit model.</a:t>
                      </a:r>
                    </a:p>
                    <a:p>
                      <a:pPr marL="0" marR="0" algn="l">
                        <a:lnSpc>
                          <a:spcPct val="150000"/>
                        </a:lnSpc>
                        <a:spcBef>
                          <a:spcPts val="0"/>
                        </a:spcBef>
                        <a:spcAft>
                          <a:spcPts val="0"/>
                        </a:spcAft>
                      </a:pPr>
                      <a:r>
                        <a:rPr lang="en-US" sz="1200">
                          <a:latin typeface="Times New Roman"/>
                          <a:ea typeface="Calibri"/>
                        </a:rPr>
                        <a:t>Provide opportunities to reread text</a:t>
                      </a:r>
                    </a:p>
                    <a:p>
                      <a:pPr marL="0" marR="0" algn="l">
                        <a:lnSpc>
                          <a:spcPct val="150000"/>
                        </a:lnSpc>
                        <a:spcBef>
                          <a:spcPts val="0"/>
                        </a:spcBef>
                        <a:spcAft>
                          <a:spcPts val="0"/>
                        </a:spcAft>
                      </a:pPr>
                      <a:r>
                        <a:rPr lang="en-US" sz="1200">
                          <a:latin typeface="Times New Roman"/>
                          <a:ea typeface="Calibri"/>
                        </a:rPr>
                        <a:t>Instruct students to reread text at least three times</a:t>
                      </a:r>
                    </a:p>
                    <a:p>
                      <a:pPr marL="0" marR="0" algn="l">
                        <a:lnSpc>
                          <a:spcPct val="150000"/>
                        </a:lnSpc>
                        <a:spcBef>
                          <a:spcPts val="0"/>
                        </a:spcBef>
                        <a:spcAft>
                          <a:spcPts val="0"/>
                        </a:spcAft>
                      </a:pPr>
                      <a:r>
                        <a:rPr lang="en-US" sz="1200">
                          <a:latin typeface="Times New Roman"/>
                          <a:ea typeface="Calibri"/>
                        </a:rPr>
                        <a:t>Establish performance criteria.</a:t>
                      </a:r>
                    </a:p>
                  </a:txBody>
                  <a:tcPr marL="68580" marR="68580" marT="0" marB="0"/>
                </a:tc>
              </a:tr>
              <a:tr h="1756585">
                <a:tc>
                  <a:txBody>
                    <a:bodyPr/>
                    <a:lstStyle/>
                    <a:p>
                      <a:pPr marL="0" marR="0" algn="l">
                        <a:lnSpc>
                          <a:spcPct val="150000"/>
                        </a:lnSpc>
                        <a:spcBef>
                          <a:spcPts val="0"/>
                        </a:spcBef>
                        <a:spcAft>
                          <a:spcPts val="0"/>
                        </a:spcAft>
                      </a:pPr>
                      <a:r>
                        <a:rPr lang="en-US" sz="1200">
                          <a:latin typeface="Times New Roman"/>
                          <a:ea typeface="Calibri"/>
                        </a:rPr>
                        <a:t>Vocabulary</a:t>
                      </a:r>
                    </a:p>
                  </a:txBody>
                  <a:tcPr marL="68580" marR="68580" marT="0" marB="0"/>
                </a:tc>
                <a:tc>
                  <a:txBody>
                    <a:bodyPr/>
                    <a:lstStyle/>
                    <a:p>
                      <a:pPr marL="0" marR="0" algn="l">
                        <a:lnSpc>
                          <a:spcPct val="150000"/>
                        </a:lnSpc>
                        <a:spcBef>
                          <a:spcPts val="0"/>
                        </a:spcBef>
                        <a:spcAft>
                          <a:spcPts val="0"/>
                        </a:spcAft>
                      </a:pPr>
                      <a:endParaRPr lang="en-US" sz="1200">
                        <a:latin typeface="Times New Roman"/>
                        <a:ea typeface="Calibri"/>
                      </a:endParaRPr>
                    </a:p>
                  </a:txBody>
                  <a:tcPr marL="68580" marR="68580" marT="0" marB="0"/>
                </a:tc>
                <a:tc>
                  <a:txBody>
                    <a:bodyPr/>
                    <a:lstStyle/>
                    <a:p>
                      <a:pPr marL="0" marR="0" algn="l">
                        <a:lnSpc>
                          <a:spcPct val="150000"/>
                        </a:lnSpc>
                        <a:spcBef>
                          <a:spcPts val="0"/>
                        </a:spcBef>
                        <a:spcAft>
                          <a:spcPts val="0"/>
                        </a:spcAft>
                      </a:pPr>
                      <a:endParaRPr lang="en-US" sz="1200">
                        <a:latin typeface="Times New Roman"/>
                        <a:ea typeface="Calibri"/>
                      </a:endParaRP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Calibri"/>
                        </a:rPr>
                        <a:t>Model and teach the use of both explicit and implicit vocabulary instruction activities.</a:t>
                      </a:r>
                    </a:p>
                    <a:p>
                      <a:pPr marL="0" marR="0" algn="l">
                        <a:lnSpc>
                          <a:spcPct val="150000"/>
                        </a:lnSpc>
                        <a:spcBef>
                          <a:spcPts val="0"/>
                        </a:spcBef>
                        <a:spcAft>
                          <a:spcPts val="0"/>
                        </a:spcAft>
                      </a:pPr>
                      <a:r>
                        <a:rPr lang="en-US" sz="1200" dirty="0">
                          <a:latin typeface="Times New Roman"/>
                          <a:ea typeface="Calibri"/>
                        </a:rPr>
                        <a:t>Provide multiple opportunities to practice and use key vocabulary</a:t>
                      </a:r>
                    </a:p>
                  </a:txBody>
                  <a:tcPr marL="68580" marR="68580" marT="0" marB="0"/>
                </a:tc>
              </a:tr>
            </a:tbl>
          </a:graphicData>
        </a:graphic>
      </p:graphicFrame>
    </p:spTree>
    <p:extLst>
      <p:ext uri="{BB962C8B-B14F-4D97-AF65-F5344CB8AC3E}">
        <p14:creationId xmlns:p14="http://schemas.microsoft.com/office/powerpoint/2010/main" val="109724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2" y="533400"/>
            <a:ext cx="10969943" cy="1066800"/>
          </a:xfrm>
        </p:spPr>
        <p:txBody>
          <a:bodyPr>
            <a:normAutofit fontScale="90000"/>
          </a:bodyPr>
          <a:lstStyle/>
          <a:p>
            <a:r>
              <a:rPr lang="en-US" dirty="0" smtClean="0"/>
              <a:t>Secondary Interventions Associated with Improved Outcomes for Students At-Risk Reading Difficulties.</a:t>
            </a:r>
            <a:endParaRPr lang="en-US" dirty="0"/>
          </a:p>
        </p:txBody>
      </p:sp>
      <p:sp>
        <p:nvSpPr>
          <p:cNvPr id="3" name="Content Placeholder 2"/>
          <p:cNvSpPr>
            <a:spLocks noGrp="1"/>
          </p:cNvSpPr>
          <p:nvPr>
            <p:ph idx="1"/>
          </p:nvPr>
        </p:nvSpPr>
        <p:spPr>
          <a:xfrm>
            <a:off x="609441" y="2057400"/>
            <a:ext cx="10969943" cy="4517136"/>
          </a:xfrm>
        </p:spPr>
        <p:txBody>
          <a:bodyPr>
            <a:normAutofit lnSpcReduction="10000"/>
          </a:bodyPr>
          <a:lstStyle/>
          <a:p>
            <a:pPr>
              <a:lnSpc>
                <a:spcPct val="150000"/>
              </a:lnSpc>
            </a:pPr>
            <a:r>
              <a:rPr lang="en-US" dirty="0" smtClean="0">
                <a:solidFill>
                  <a:srgbClr val="0070C0"/>
                </a:solidFill>
              </a:rPr>
              <a:t>Use appropriate grouping formats. (Students with similar learning needs)</a:t>
            </a:r>
          </a:p>
          <a:p>
            <a:pPr>
              <a:lnSpc>
                <a:spcPct val="150000"/>
              </a:lnSpc>
            </a:pPr>
            <a:r>
              <a:rPr lang="en-US" dirty="0" smtClean="0">
                <a:solidFill>
                  <a:srgbClr val="0070C0"/>
                </a:solidFill>
              </a:rPr>
              <a:t>Provide targeted instruction 3 to 5 times per week</a:t>
            </a:r>
          </a:p>
          <a:p>
            <a:pPr>
              <a:lnSpc>
                <a:spcPct val="150000"/>
              </a:lnSpc>
            </a:pPr>
            <a:r>
              <a:rPr lang="en-US" dirty="0" smtClean="0">
                <a:solidFill>
                  <a:srgbClr val="0070C0"/>
                </a:solidFill>
              </a:rPr>
              <a:t>Ensure that additional instruction aligns with students primary instruction.</a:t>
            </a:r>
          </a:p>
          <a:p>
            <a:pPr>
              <a:lnSpc>
                <a:spcPct val="150000"/>
              </a:lnSpc>
            </a:pPr>
            <a:r>
              <a:rPr lang="en-US" dirty="0" smtClean="0">
                <a:solidFill>
                  <a:srgbClr val="0070C0"/>
                </a:solidFill>
              </a:rPr>
              <a:t>Provide on going and systematic instruction with feedback and </a:t>
            </a:r>
            <a:r>
              <a:rPr lang="en-US" dirty="0" err="1" smtClean="0">
                <a:solidFill>
                  <a:srgbClr val="0070C0"/>
                </a:solidFill>
              </a:rPr>
              <a:t>scaffolded</a:t>
            </a:r>
            <a:r>
              <a:rPr lang="en-US" dirty="0" smtClean="0">
                <a:solidFill>
                  <a:srgbClr val="0070C0"/>
                </a:solidFill>
              </a:rPr>
              <a:t> instructional support for students.  </a:t>
            </a:r>
          </a:p>
          <a:p>
            <a:pPr>
              <a:lnSpc>
                <a:spcPct val="150000"/>
              </a:lnSpc>
            </a:pPr>
            <a:endParaRPr lang="en-US" dirty="0"/>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685800"/>
            <a:ext cx="10969943" cy="1066800"/>
          </a:xfrm>
        </p:spPr>
        <p:txBody>
          <a:bodyPr/>
          <a:lstStyle/>
          <a:p>
            <a:pPr algn="ctr"/>
            <a:r>
              <a:rPr lang="en-US" dirty="0" smtClean="0"/>
              <a:t>What is RTI?</a:t>
            </a:r>
            <a:endParaRPr lang="en-US" dirty="0"/>
          </a:p>
        </p:txBody>
      </p:sp>
      <p:sp>
        <p:nvSpPr>
          <p:cNvPr id="3" name="Content Placeholder 2"/>
          <p:cNvSpPr>
            <a:spLocks noGrp="1"/>
          </p:cNvSpPr>
          <p:nvPr>
            <p:ph idx="1"/>
          </p:nvPr>
        </p:nvSpPr>
        <p:spPr>
          <a:xfrm>
            <a:off x="609441" y="1905000"/>
            <a:ext cx="10969943" cy="4669536"/>
          </a:xfrm>
        </p:spPr>
        <p:txBody>
          <a:bodyPr>
            <a:normAutofit/>
          </a:bodyPr>
          <a:lstStyle/>
          <a:p>
            <a:r>
              <a:rPr lang="en-TT" dirty="0" smtClean="0">
                <a:solidFill>
                  <a:srgbClr val="FF0000"/>
                </a:solidFill>
              </a:rPr>
              <a:t>It is a school-wide multi-tier prevention system which has three levels of prevention and intervention.</a:t>
            </a:r>
          </a:p>
          <a:p>
            <a:endParaRPr lang="en-TT" dirty="0" smtClean="0">
              <a:solidFill>
                <a:srgbClr val="0070C0"/>
              </a:solidFill>
            </a:endParaRPr>
          </a:p>
          <a:p>
            <a:pPr lvl="1"/>
            <a:r>
              <a:rPr lang="en-TT" dirty="0" smtClean="0">
                <a:solidFill>
                  <a:srgbClr val="0070C0"/>
                </a:solidFill>
              </a:rPr>
              <a:t>The </a:t>
            </a:r>
            <a:r>
              <a:rPr lang="en-TT" b="1" dirty="0" smtClean="0">
                <a:solidFill>
                  <a:srgbClr val="0070C0"/>
                </a:solidFill>
              </a:rPr>
              <a:t>first tier/</a:t>
            </a:r>
            <a:r>
              <a:rPr lang="en-TT" dirty="0" smtClean="0">
                <a:solidFill>
                  <a:srgbClr val="0070C0"/>
                </a:solidFill>
              </a:rPr>
              <a:t> primary prevention selects students who fail to respond appropriately to the general /universal primary education.</a:t>
            </a:r>
          </a:p>
          <a:p>
            <a:pPr lvl="1"/>
            <a:r>
              <a:rPr lang="en-TT" dirty="0" smtClean="0">
                <a:solidFill>
                  <a:srgbClr val="0070C0"/>
                </a:solidFill>
              </a:rPr>
              <a:t>The </a:t>
            </a:r>
            <a:r>
              <a:rPr lang="en-TT" b="1" dirty="0" smtClean="0">
                <a:solidFill>
                  <a:srgbClr val="0070C0"/>
                </a:solidFill>
              </a:rPr>
              <a:t>second tier </a:t>
            </a:r>
            <a:r>
              <a:rPr lang="en-TT" dirty="0" smtClean="0">
                <a:solidFill>
                  <a:srgbClr val="0070C0"/>
                </a:solidFill>
              </a:rPr>
              <a:t>administers standardized research-based small group tutoring. </a:t>
            </a:r>
          </a:p>
          <a:p>
            <a:pPr lvl="1"/>
            <a:r>
              <a:rPr lang="en-TT" dirty="0" smtClean="0">
                <a:solidFill>
                  <a:srgbClr val="0070C0"/>
                </a:solidFill>
              </a:rPr>
              <a:t>The </a:t>
            </a:r>
            <a:r>
              <a:rPr lang="en-TT" b="1" dirty="0" smtClean="0">
                <a:solidFill>
                  <a:srgbClr val="0070C0"/>
                </a:solidFill>
              </a:rPr>
              <a:t>third tier </a:t>
            </a:r>
            <a:r>
              <a:rPr lang="en-TT" dirty="0" smtClean="0">
                <a:solidFill>
                  <a:srgbClr val="0070C0"/>
                </a:solidFill>
              </a:rPr>
              <a:t>involves individualized tutoring based on systematic and on-going progress monitoring to inform instructional planning.</a:t>
            </a:r>
          </a:p>
          <a:p>
            <a:pPr lvl="1"/>
            <a:endParaRPr lang="en-TT" dirty="0" smtClean="0">
              <a:solidFill>
                <a:srgbClr val="0070C0"/>
              </a:solidFill>
            </a:endParaRPr>
          </a:p>
          <a:p>
            <a:endParaRPr lang="en-US" dirty="0" smtClean="0"/>
          </a:p>
        </p:txBody>
      </p:sp>
    </p:spTree>
    <p:extLst>
      <p:ext uri="{BB962C8B-B14F-4D97-AF65-F5344CB8AC3E}">
        <p14:creationId xmlns:p14="http://schemas.microsoft.com/office/powerpoint/2010/main" val="299532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2" y="533400"/>
            <a:ext cx="10969943" cy="1066800"/>
          </a:xfrm>
        </p:spPr>
        <p:txBody>
          <a:bodyPr>
            <a:normAutofit fontScale="90000"/>
          </a:bodyPr>
          <a:lstStyle/>
          <a:p>
            <a:r>
              <a:rPr lang="en-US" dirty="0" smtClean="0"/>
              <a:t>Secondary Interventions Associated with Improved Outcomes for Students At-Risk Reading Difficulties.</a:t>
            </a:r>
            <a:endParaRPr lang="en-US" dirty="0"/>
          </a:p>
        </p:txBody>
      </p:sp>
      <p:sp>
        <p:nvSpPr>
          <p:cNvPr id="3" name="Content Placeholder 2"/>
          <p:cNvSpPr>
            <a:spLocks noGrp="1"/>
          </p:cNvSpPr>
          <p:nvPr>
            <p:ph idx="1"/>
          </p:nvPr>
        </p:nvSpPr>
        <p:spPr>
          <a:xfrm>
            <a:off x="609441" y="2057400"/>
            <a:ext cx="10969943" cy="4517136"/>
          </a:xfrm>
        </p:spPr>
        <p:txBody>
          <a:bodyPr>
            <a:normAutofit/>
          </a:bodyPr>
          <a:lstStyle/>
          <a:p>
            <a:pPr>
              <a:lnSpc>
                <a:spcPct val="150000"/>
              </a:lnSpc>
            </a:pPr>
            <a:r>
              <a:rPr lang="en-US" dirty="0" smtClean="0">
                <a:solidFill>
                  <a:srgbClr val="0070C0"/>
                </a:solidFill>
              </a:rPr>
              <a:t>Provide extended practice in the critical components of reading instruction based on students needs.</a:t>
            </a:r>
          </a:p>
          <a:p>
            <a:pPr>
              <a:lnSpc>
                <a:spcPct val="150000"/>
              </a:lnSpc>
            </a:pPr>
            <a:r>
              <a:rPr lang="en-US" dirty="0" smtClean="0">
                <a:solidFill>
                  <a:srgbClr val="0070C0"/>
                </a:solidFill>
              </a:rPr>
              <a:t>Increase time as needed for word study, fluency and comprehension.</a:t>
            </a:r>
          </a:p>
          <a:p>
            <a:pPr>
              <a:lnSpc>
                <a:spcPct val="150000"/>
              </a:lnSpc>
            </a:pPr>
            <a:r>
              <a:rPr lang="en-US" dirty="0" smtClean="0">
                <a:solidFill>
                  <a:srgbClr val="0070C0"/>
                </a:solidFill>
              </a:rPr>
              <a:t>Use  systematic curriculum-based assessment to document student growth and inform instruction.</a:t>
            </a:r>
            <a:endParaRPr lang="en-US" dirty="0">
              <a:solidFill>
                <a:srgbClr val="0070C0"/>
              </a:solidFill>
            </a:endParaRP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609600"/>
            <a:ext cx="10969943" cy="1066800"/>
          </a:xfrm>
        </p:spPr>
        <p:txBody>
          <a:bodyPr/>
          <a:lstStyle/>
          <a:p>
            <a:r>
              <a:rPr lang="en-US" dirty="0" smtClean="0"/>
              <a:t>References</a:t>
            </a:r>
            <a:endParaRPr lang="en-US" dirty="0"/>
          </a:p>
        </p:txBody>
      </p:sp>
      <p:sp>
        <p:nvSpPr>
          <p:cNvPr id="3" name="Content Placeholder 2"/>
          <p:cNvSpPr>
            <a:spLocks noGrp="1"/>
          </p:cNvSpPr>
          <p:nvPr>
            <p:ph idx="1"/>
          </p:nvPr>
        </p:nvSpPr>
        <p:spPr>
          <a:xfrm>
            <a:off x="609441" y="1676400"/>
            <a:ext cx="10969943" cy="4898136"/>
          </a:xfrm>
        </p:spPr>
        <p:txBody>
          <a:bodyPr/>
          <a:lstStyle/>
          <a:p>
            <a:r>
              <a:rPr lang="en-US" dirty="0" smtClean="0"/>
              <a:t>Fuchs, D., Fuchs, L., &amp; Vaughn, S. (2009). </a:t>
            </a:r>
            <a:r>
              <a:rPr lang="en-US" i="1" dirty="0" smtClean="0"/>
              <a:t>Response to intervention: A framework for reading educators.</a:t>
            </a:r>
            <a:r>
              <a:rPr lang="en-US" dirty="0" smtClean="0"/>
              <a:t> USA. International Reading Association.</a:t>
            </a:r>
          </a:p>
          <a:p>
            <a:endParaRPr lang="en-US" dirty="0" smtClean="0"/>
          </a:p>
          <a:p>
            <a:r>
              <a:rPr lang="en-US" dirty="0" smtClean="0"/>
              <a:t>Whitten, E., </a:t>
            </a:r>
            <a:r>
              <a:rPr lang="en-US" dirty="0" err="1" smtClean="0"/>
              <a:t>Esteves</a:t>
            </a:r>
            <a:r>
              <a:rPr lang="en-US" dirty="0" smtClean="0"/>
              <a:t>, K.J., &amp; Woodrow, A. (2009). </a:t>
            </a:r>
            <a:r>
              <a:rPr lang="en-US" i="1" dirty="0" smtClean="0"/>
              <a:t>RTI success: Proven tools and strategies for school and classroom. </a:t>
            </a:r>
            <a:r>
              <a:rPr lang="en-US" dirty="0" smtClean="0"/>
              <a:t>USA. Free Spirit Publishing.</a:t>
            </a:r>
            <a:endParaRPr lang="en-US" dirty="0"/>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Goals of RTI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lvl="1"/>
            <a:r>
              <a:rPr lang="en-TT" dirty="0" smtClean="0">
                <a:solidFill>
                  <a:srgbClr val="0070C0"/>
                </a:solidFill>
              </a:rPr>
              <a:t>Early identification of </a:t>
            </a:r>
            <a:r>
              <a:rPr lang="en-TT" b="1" dirty="0" smtClean="0">
                <a:solidFill>
                  <a:srgbClr val="0070C0"/>
                </a:solidFill>
              </a:rPr>
              <a:t>at-risk students before learning problems severely distance a student from peers.</a:t>
            </a:r>
          </a:p>
          <a:p>
            <a:pPr lvl="1"/>
            <a:endParaRPr lang="en-US" b="1" dirty="0" smtClean="0">
              <a:solidFill>
                <a:srgbClr val="0070C0"/>
              </a:solidFill>
            </a:endParaRPr>
          </a:p>
          <a:p>
            <a:pPr lvl="1"/>
            <a:r>
              <a:rPr lang="en-TT" dirty="0" smtClean="0">
                <a:solidFill>
                  <a:srgbClr val="0070C0"/>
                </a:solidFill>
              </a:rPr>
              <a:t>Identification of students with LD who are repeatedly unresponsive to </a:t>
            </a:r>
            <a:r>
              <a:rPr lang="en-TT" b="1" dirty="0" smtClean="0">
                <a:solidFill>
                  <a:srgbClr val="0070C0"/>
                </a:solidFill>
              </a:rPr>
              <a:t>validated standardized forms of instruction </a:t>
            </a:r>
            <a:r>
              <a:rPr lang="en-TT" dirty="0" smtClean="0">
                <a:solidFill>
                  <a:srgbClr val="0070C0"/>
                </a:solidFill>
              </a:rPr>
              <a:t>and instead require individualized, evidence-based instruction</a:t>
            </a:r>
            <a:r>
              <a:rPr lang="en-TT" dirty="0" smtClean="0"/>
              <a:t>. </a:t>
            </a:r>
          </a:p>
          <a:p>
            <a:pPr lvl="1"/>
            <a:endParaRPr lang="en-TT" dirty="0" smtClean="0"/>
          </a:p>
          <a:p>
            <a:pPr lvl="1"/>
            <a:r>
              <a:rPr lang="en-TT" b="1" dirty="0" smtClean="0">
                <a:solidFill>
                  <a:srgbClr val="0070C0"/>
                </a:solidFill>
              </a:rPr>
              <a:t>Elimination of ineffective instruction or curriculum </a:t>
            </a:r>
            <a:r>
              <a:rPr lang="en-TT" dirty="0" smtClean="0">
                <a:solidFill>
                  <a:srgbClr val="0070C0"/>
                </a:solidFill>
              </a:rPr>
              <a:t>as possible explanations for student struggles.</a:t>
            </a:r>
            <a:endParaRPr lang="en-US" dirty="0" smtClean="0">
              <a:solidFill>
                <a:srgbClr val="0070C0"/>
              </a:solidFill>
            </a:endParaRPr>
          </a:p>
        </p:txBody>
      </p:sp>
    </p:spTree>
    <p:extLst>
      <p:ext uri="{BB962C8B-B14F-4D97-AF65-F5344CB8AC3E}">
        <p14:creationId xmlns:p14="http://schemas.microsoft.com/office/powerpoint/2010/main" val="342289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5612" y="457200"/>
            <a:ext cx="10969943" cy="1066800"/>
          </a:xfrm>
        </p:spPr>
        <p:txBody>
          <a:bodyPr/>
          <a:lstStyle/>
          <a:p>
            <a:r>
              <a:rPr lang="en-US" dirty="0" smtClean="0"/>
              <a:t>5 Principles of RTI</a:t>
            </a:r>
            <a:endParaRPr lang="en-US" dirty="0"/>
          </a:p>
        </p:txBody>
      </p:sp>
      <p:sp>
        <p:nvSpPr>
          <p:cNvPr id="2" name="Content Placeholder 1"/>
          <p:cNvSpPr>
            <a:spLocks noGrp="1"/>
          </p:cNvSpPr>
          <p:nvPr>
            <p:ph idx="1"/>
          </p:nvPr>
        </p:nvSpPr>
        <p:spPr>
          <a:xfrm>
            <a:off x="609441" y="1524000"/>
            <a:ext cx="10969943" cy="5050536"/>
          </a:xfrm>
        </p:spPr>
        <p:txBody>
          <a:bodyPr/>
          <a:lstStyle/>
          <a:p>
            <a:pPr>
              <a:lnSpc>
                <a:spcPct val="200000"/>
              </a:lnSpc>
            </a:pPr>
            <a:r>
              <a:rPr lang="en-US" dirty="0" smtClean="0"/>
              <a:t>All children can learn.</a:t>
            </a:r>
          </a:p>
          <a:p>
            <a:pPr>
              <a:lnSpc>
                <a:spcPct val="200000"/>
              </a:lnSpc>
            </a:pPr>
            <a:r>
              <a:rPr lang="en-US" dirty="0" smtClean="0"/>
              <a:t>Quality assessment informs instructional practice.</a:t>
            </a:r>
          </a:p>
          <a:p>
            <a:pPr>
              <a:lnSpc>
                <a:spcPct val="200000"/>
              </a:lnSpc>
            </a:pPr>
            <a:r>
              <a:rPr lang="en-US" dirty="0" smtClean="0"/>
              <a:t>Quality teaching makes a difference.</a:t>
            </a:r>
          </a:p>
          <a:p>
            <a:pPr>
              <a:lnSpc>
                <a:spcPct val="200000"/>
              </a:lnSpc>
            </a:pPr>
            <a:r>
              <a:rPr lang="en-US" dirty="0" smtClean="0"/>
              <a:t>Positive relationships within the classroom maximize learning</a:t>
            </a:r>
          </a:p>
          <a:p>
            <a:pPr>
              <a:lnSpc>
                <a:spcPct val="200000"/>
              </a:lnSpc>
            </a:pPr>
            <a:r>
              <a:rPr lang="en-US" dirty="0" smtClean="0"/>
              <a:t>Educators must work as a team.</a:t>
            </a:r>
          </a:p>
          <a:p>
            <a:pPr>
              <a:lnSpc>
                <a:spcPct val="200000"/>
              </a:lnSpc>
            </a:pP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1812" y="609600"/>
            <a:ext cx="10969943" cy="1066800"/>
          </a:xfrm>
        </p:spPr>
        <p:txBody>
          <a:bodyPr/>
          <a:lstStyle/>
          <a:p>
            <a:pPr algn="ctr"/>
            <a:r>
              <a:rPr lang="en-US" dirty="0" smtClean="0"/>
              <a:t>Essential Components of RTI</a:t>
            </a:r>
            <a:endParaRPr lang="en-US" dirty="0"/>
          </a:p>
        </p:txBody>
      </p:sp>
      <p:sp>
        <p:nvSpPr>
          <p:cNvPr id="2" name="Content Placeholder 1"/>
          <p:cNvSpPr>
            <a:spLocks noGrp="1"/>
          </p:cNvSpPr>
          <p:nvPr>
            <p:ph idx="1"/>
          </p:nvPr>
        </p:nvSpPr>
        <p:spPr>
          <a:xfrm>
            <a:off x="609441" y="1676400"/>
            <a:ext cx="10969943" cy="4898136"/>
          </a:xfrm>
        </p:spPr>
        <p:txBody>
          <a:bodyPr>
            <a:normAutofit/>
          </a:bodyPr>
          <a:lstStyle/>
          <a:p>
            <a:r>
              <a:rPr lang="en-US" dirty="0" smtClean="0">
                <a:solidFill>
                  <a:srgbClr val="FF0000"/>
                </a:solidFill>
              </a:rPr>
              <a:t>1) Screening</a:t>
            </a:r>
          </a:p>
          <a:p>
            <a:endParaRPr lang="en-US" dirty="0" smtClean="0">
              <a:solidFill>
                <a:srgbClr val="FF0000"/>
              </a:solidFill>
            </a:endParaRPr>
          </a:p>
          <a:p>
            <a:pPr lvl="1"/>
            <a:r>
              <a:rPr lang="en-US" dirty="0" smtClean="0">
                <a:solidFill>
                  <a:srgbClr val="0070C0"/>
                </a:solidFill>
              </a:rPr>
              <a:t>A large number of students are measured at the same point in time on a brief test. Usually at the beginning of the school year. </a:t>
            </a:r>
          </a:p>
          <a:p>
            <a:pPr lvl="1"/>
            <a:endParaRPr lang="en-US" dirty="0" smtClean="0">
              <a:solidFill>
                <a:srgbClr val="0070C0"/>
              </a:solidFill>
            </a:endParaRPr>
          </a:p>
          <a:p>
            <a:pPr lvl="1"/>
            <a:r>
              <a:rPr lang="en-US" dirty="0" smtClean="0">
                <a:solidFill>
                  <a:srgbClr val="0070C0"/>
                </a:solidFill>
              </a:rPr>
              <a:t>This identifies the students who would be at-risk for reading failure so that prevention services can be put in place immediately.</a:t>
            </a:r>
          </a:p>
          <a:p>
            <a:pPr lvl="1"/>
            <a:endParaRPr lang="en-US" dirty="0" smtClean="0">
              <a:solidFill>
                <a:srgbClr val="0070C0"/>
              </a:solidFill>
            </a:endParaRPr>
          </a:p>
          <a:p>
            <a:pPr lvl="1"/>
            <a:r>
              <a:rPr lang="en-US" dirty="0" smtClean="0">
                <a:solidFill>
                  <a:schemeClr val="tx1"/>
                </a:solidFill>
              </a:rPr>
              <a:t>Research has shown that early intervention provides the best forum for remediation of these students.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1812" y="609600"/>
            <a:ext cx="10969943" cy="1066800"/>
          </a:xfrm>
        </p:spPr>
        <p:txBody>
          <a:bodyPr/>
          <a:lstStyle/>
          <a:p>
            <a:r>
              <a:rPr lang="en-US" dirty="0" smtClean="0"/>
              <a:t>Essential Components of RTI</a:t>
            </a:r>
            <a:endParaRPr lang="en-US" dirty="0"/>
          </a:p>
        </p:txBody>
      </p:sp>
      <p:sp>
        <p:nvSpPr>
          <p:cNvPr id="2" name="Content Placeholder 1"/>
          <p:cNvSpPr>
            <a:spLocks noGrp="1"/>
          </p:cNvSpPr>
          <p:nvPr>
            <p:ph idx="1"/>
          </p:nvPr>
        </p:nvSpPr>
        <p:spPr>
          <a:xfrm>
            <a:off x="609441" y="1600200"/>
            <a:ext cx="10969943" cy="5257800"/>
          </a:xfrm>
        </p:spPr>
        <p:txBody>
          <a:bodyPr>
            <a:normAutofit/>
          </a:bodyPr>
          <a:lstStyle/>
          <a:p>
            <a:r>
              <a:rPr lang="en-US" dirty="0" smtClean="0">
                <a:solidFill>
                  <a:srgbClr val="FF0000"/>
                </a:solidFill>
              </a:rPr>
              <a:t>Screening </a:t>
            </a:r>
          </a:p>
          <a:p>
            <a:endParaRPr lang="en-US" dirty="0" smtClean="0">
              <a:solidFill>
                <a:srgbClr val="FF0000"/>
              </a:solidFill>
            </a:endParaRPr>
          </a:p>
          <a:p>
            <a:pPr lvl="1"/>
            <a:r>
              <a:rPr lang="en-US" dirty="0" smtClean="0">
                <a:solidFill>
                  <a:srgbClr val="0070C0"/>
                </a:solidFill>
              </a:rPr>
              <a:t> A recommended screening cut score which identifies large pools of students is used </a:t>
            </a:r>
            <a:r>
              <a:rPr lang="en-US" dirty="0" err="1" smtClean="0">
                <a:solidFill>
                  <a:srgbClr val="0070C0"/>
                </a:solidFill>
              </a:rPr>
              <a:t>e.g</a:t>
            </a:r>
            <a:r>
              <a:rPr lang="en-US" dirty="0" smtClean="0">
                <a:solidFill>
                  <a:srgbClr val="0070C0"/>
                </a:solidFill>
              </a:rPr>
              <a:t> (those below the 50</a:t>
            </a:r>
            <a:r>
              <a:rPr lang="en-US" baseline="30000" dirty="0" smtClean="0">
                <a:solidFill>
                  <a:srgbClr val="0070C0"/>
                </a:solidFill>
              </a:rPr>
              <a:t>th</a:t>
            </a:r>
            <a:r>
              <a:rPr lang="en-US" dirty="0" smtClean="0">
                <a:solidFill>
                  <a:srgbClr val="0070C0"/>
                </a:solidFill>
              </a:rPr>
              <a:t> percentile).</a:t>
            </a:r>
          </a:p>
          <a:p>
            <a:pPr lvl="1"/>
            <a:r>
              <a:rPr lang="en-US" dirty="0" smtClean="0">
                <a:solidFill>
                  <a:srgbClr val="0070C0"/>
                </a:solidFill>
              </a:rPr>
              <a:t>These students are </a:t>
            </a:r>
            <a:r>
              <a:rPr lang="en-US" b="1" dirty="0" smtClean="0">
                <a:solidFill>
                  <a:srgbClr val="0070C0"/>
                </a:solidFill>
              </a:rPr>
              <a:t>suspected</a:t>
            </a:r>
            <a:r>
              <a:rPr lang="en-US" dirty="0" smtClean="0">
                <a:solidFill>
                  <a:srgbClr val="0070C0"/>
                </a:solidFill>
              </a:rPr>
              <a:t> to be at risk rather than </a:t>
            </a:r>
            <a:r>
              <a:rPr lang="en-US" b="1" dirty="0" smtClean="0">
                <a:solidFill>
                  <a:srgbClr val="0070C0"/>
                </a:solidFill>
              </a:rPr>
              <a:t>deemed</a:t>
            </a:r>
            <a:r>
              <a:rPr lang="en-US" dirty="0" smtClean="0">
                <a:solidFill>
                  <a:srgbClr val="0070C0"/>
                </a:solidFill>
              </a:rPr>
              <a:t> to be at risk</a:t>
            </a:r>
          </a:p>
          <a:p>
            <a:pPr lvl="1"/>
            <a:r>
              <a:rPr lang="en-US" dirty="0" smtClean="0">
                <a:solidFill>
                  <a:srgbClr val="0070C0"/>
                </a:solidFill>
              </a:rPr>
              <a:t>Students complete weekly progress monitoring assessments for the next 6-8 weeks</a:t>
            </a:r>
          </a:p>
          <a:p>
            <a:pPr lvl="1"/>
            <a:r>
              <a:rPr lang="en-US" dirty="0" smtClean="0">
                <a:solidFill>
                  <a:srgbClr val="0070C0"/>
                </a:solidFill>
              </a:rPr>
              <a:t>Progress monitoring scores are used to determine whether the suspected student has improved over the 6-8 weeks period or not.</a:t>
            </a:r>
          </a:p>
          <a:p>
            <a:pPr lvl="1"/>
            <a:r>
              <a:rPr lang="en-US" dirty="0" smtClean="0">
                <a:solidFill>
                  <a:srgbClr val="0070C0"/>
                </a:solidFill>
              </a:rPr>
              <a:t>If the student fails to progress they are deemed to be at risk and a secondary  intervention is instituted</a:t>
            </a:r>
            <a:r>
              <a:rPr lang="en-US" dirty="0" smtClean="0"/>
              <a:t>.</a:t>
            </a:r>
          </a:p>
          <a:p>
            <a:pPr lvl="1"/>
            <a:endParaRPr lang="en-US" dirty="0" smtClean="0"/>
          </a:p>
          <a:p>
            <a:pPr lvl="1"/>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412" y="533400"/>
            <a:ext cx="10969943" cy="1066800"/>
          </a:xfrm>
        </p:spPr>
        <p:txBody>
          <a:bodyPr/>
          <a:lstStyle/>
          <a:p>
            <a:r>
              <a:rPr lang="en-US" dirty="0" smtClean="0"/>
              <a:t>Essential Components of RTI</a:t>
            </a:r>
            <a:endParaRPr lang="en-US" dirty="0"/>
          </a:p>
        </p:txBody>
      </p:sp>
      <p:sp>
        <p:nvSpPr>
          <p:cNvPr id="2" name="Content Placeholder 1"/>
          <p:cNvSpPr>
            <a:spLocks noGrp="1"/>
          </p:cNvSpPr>
          <p:nvPr>
            <p:ph idx="1"/>
          </p:nvPr>
        </p:nvSpPr>
        <p:spPr>
          <a:xfrm>
            <a:off x="609441" y="1752600"/>
            <a:ext cx="10969943" cy="4821936"/>
          </a:xfrm>
        </p:spPr>
        <p:txBody>
          <a:bodyPr>
            <a:normAutofit lnSpcReduction="10000"/>
          </a:bodyPr>
          <a:lstStyle/>
          <a:p>
            <a:r>
              <a:rPr lang="en-US" dirty="0" smtClean="0">
                <a:solidFill>
                  <a:srgbClr val="FF0000"/>
                </a:solidFill>
              </a:rPr>
              <a:t>2) Progress Monitoring </a:t>
            </a:r>
          </a:p>
          <a:p>
            <a:endParaRPr lang="en-US" dirty="0" smtClean="0">
              <a:solidFill>
                <a:srgbClr val="FF0000"/>
              </a:solidFill>
            </a:endParaRPr>
          </a:p>
          <a:p>
            <a:r>
              <a:rPr lang="en-US" dirty="0" smtClean="0">
                <a:solidFill>
                  <a:srgbClr val="FF0000"/>
                </a:solidFill>
              </a:rPr>
              <a:t>Is a system of monitoring the support provided for students.</a:t>
            </a:r>
          </a:p>
          <a:p>
            <a:pPr lvl="1"/>
            <a:r>
              <a:rPr lang="en-US" dirty="0" smtClean="0">
                <a:solidFill>
                  <a:srgbClr val="0070C0"/>
                </a:solidFill>
              </a:rPr>
              <a:t>Students are assessed at least monthly</a:t>
            </a:r>
          </a:p>
          <a:p>
            <a:pPr lvl="1"/>
            <a:r>
              <a:rPr lang="en-US" dirty="0" smtClean="0">
                <a:solidFill>
                  <a:srgbClr val="0070C0"/>
                </a:solidFill>
              </a:rPr>
              <a:t>Scores are graphed against time</a:t>
            </a:r>
          </a:p>
          <a:p>
            <a:pPr lvl="1"/>
            <a:r>
              <a:rPr lang="en-US" dirty="0" smtClean="0">
                <a:solidFill>
                  <a:srgbClr val="0070C0"/>
                </a:solidFill>
              </a:rPr>
              <a:t>A line/slope of best fit is plotted through the points</a:t>
            </a:r>
          </a:p>
          <a:p>
            <a:pPr lvl="1"/>
            <a:r>
              <a:rPr lang="en-US" dirty="0" smtClean="0">
                <a:solidFill>
                  <a:srgbClr val="0070C0"/>
                </a:solidFill>
              </a:rPr>
              <a:t>Weekly rate of increase is then calculated</a:t>
            </a:r>
          </a:p>
          <a:p>
            <a:pPr lvl="1"/>
            <a:r>
              <a:rPr lang="en-US" dirty="0" smtClean="0">
                <a:solidFill>
                  <a:srgbClr val="0070C0"/>
                </a:solidFill>
              </a:rPr>
              <a:t>Students current score and weekly rate of increase is used to:</a:t>
            </a:r>
          </a:p>
          <a:p>
            <a:pPr lvl="2"/>
            <a:r>
              <a:rPr lang="en-US" dirty="0" smtClean="0"/>
              <a:t>Determine whether the student is responding accurately to the instructional program</a:t>
            </a:r>
          </a:p>
          <a:p>
            <a:pPr lvl="2"/>
            <a:r>
              <a:rPr lang="en-US" dirty="0" smtClean="0"/>
              <a:t>To design individual instructional plans for students who are unresponsive to validated evidence-based instructional program.</a:t>
            </a:r>
          </a:p>
          <a:p>
            <a:pPr lvl="1"/>
            <a:endParaRPr lang="en-US" dirty="0" smtClean="0"/>
          </a:p>
          <a:p>
            <a:pPr lvl="1"/>
            <a:endParaRPr lang="en-US" dirty="0" smtClean="0"/>
          </a:p>
          <a:p>
            <a:pPr lvl="1"/>
            <a:endParaRPr lang="en-US" dirty="0" smtClean="0"/>
          </a:p>
          <a:p>
            <a:pPr lvl="1">
              <a:buNone/>
            </a:pPr>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8012" y="381000"/>
            <a:ext cx="10969943" cy="1066800"/>
          </a:xfrm>
        </p:spPr>
        <p:txBody>
          <a:bodyPr/>
          <a:lstStyle/>
          <a:p>
            <a:r>
              <a:rPr lang="en-US" dirty="0" smtClean="0"/>
              <a:t>Essential Components of RTI</a:t>
            </a:r>
            <a:endParaRPr lang="en-US" dirty="0"/>
          </a:p>
        </p:txBody>
      </p:sp>
      <p:sp>
        <p:nvSpPr>
          <p:cNvPr id="2" name="Content Placeholder 1"/>
          <p:cNvSpPr>
            <a:spLocks noGrp="1"/>
          </p:cNvSpPr>
          <p:nvPr>
            <p:ph idx="1"/>
          </p:nvPr>
        </p:nvSpPr>
        <p:spPr>
          <a:xfrm>
            <a:off x="609441" y="1371600"/>
            <a:ext cx="10969943" cy="5257800"/>
          </a:xfrm>
        </p:spPr>
        <p:txBody>
          <a:bodyPr>
            <a:normAutofit/>
          </a:bodyPr>
          <a:lstStyle/>
          <a:p>
            <a:r>
              <a:rPr lang="en-US" dirty="0" smtClean="0">
                <a:solidFill>
                  <a:srgbClr val="FF0000"/>
                </a:solidFill>
              </a:rPr>
              <a:t>Progress Monitoring </a:t>
            </a:r>
          </a:p>
          <a:p>
            <a:endParaRPr lang="en-US" dirty="0" smtClean="0">
              <a:solidFill>
                <a:srgbClr val="FF0000"/>
              </a:solidFill>
            </a:endParaRPr>
          </a:p>
          <a:p>
            <a:pPr lvl="1"/>
            <a:r>
              <a:rPr lang="en-US" b="1" dirty="0" smtClean="0">
                <a:solidFill>
                  <a:srgbClr val="0070C0"/>
                </a:solidFill>
              </a:rPr>
              <a:t>Two major forms of progress monitoring are:</a:t>
            </a:r>
          </a:p>
          <a:p>
            <a:pPr lvl="1"/>
            <a:endParaRPr lang="en-US" b="1" dirty="0" smtClean="0">
              <a:solidFill>
                <a:srgbClr val="0070C0"/>
              </a:solidFill>
            </a:endParaRPr>
          </a:p>
          <a:p>
            <a:pPr lvl="2"/>
            <a:r>
              <a:rPr lang="en-US" b="1" dirty="0" smtClean="0">
                <a:solidFill>
                  <a:srgbClr val="0070C0"/>
                </a:solidFill>
              </a:rPr>
              <a:t>Mastery Measurement </a:t>
            </a:r>
            <a:r>
              <a:rPr lang="en-US" dirty="0" smtClean="0">
                <a:solidFill>
                  <a:srgbClr val="0070C0"/>
                </a:solidFill>
              </a:rPr>
              <a:t>(Hierarchy of skills for instruction. 2) Develop criterion reference tests.)</a:t>
            </a:r>
          </a:p>
          <a:p>
            <a:pPr lvl="2"/>
            <a:r>
              <a:rPr lang="en-US" b="1" dirty="0" smtClean="0">
                <a:solidFill>
                  <a:srgbClr val="0070C0"/>
                </a:solidFill>
              </a:rPr>
              <a:t>General Outcome Measurement</a:t>
            </a:r>
            <a:r>
              <a:rPr lang="en-US" dirty="0" smtClean="0">
                <a:solidFill>
                  <a:srgbClr val="0070C0"/>
                </a:solidFill>
              </a:rPr>
              <a:t>. (Simultaneously assess performance across many skills represented in the school curriculum. </a:t>
            </a:r>
            <a:r>
              <a:rPr lang="en-US" dirty="0" err="1" smtClean="0">
                <a:solidFill>
                  <a:srgbClr val="0070C0"/>
                </a:solidFill>
              </a:rPr>
              <a:t>E.g</a:t>
            </a:r>
            <a:r>
              <a:rPr lang="en-US" dirty="0" smtClean="0">
                <a:solidFill>
                  <a:srgbClr val="0070C0"/>
                </a:solidFill>
              </a:rPr>
              <a:t> Curriculum based measures-CBM)</a:t>
            </a:r>
          </a:p>
          <a:p>
            <a:pPr lvl="3"/>
            <a:r>
              <a:rPr lang="en-US" dirty="0" smtClean="0">
                <a:solidFill>
                  <a:srgbClr val="0070C0"/>
                </a:solidFill>
              </a:rPr>
              <a:t>It is a standardized test in that the behaviours to be measured as well as the procedures for measuring them are prescribed.</a:t>
            </a:r>
          </a:p>
          <a:p>
            <a:pPr lvl="3"/>
            <a:r>
              <a:rPr lang="en-US" dirty="0" smtClean="0">
                <a:solidFill>
                  <a:srgbClr val="0070C0"/>
                </a:solidFill>
              </a:rPr>
              <a:t>All test must have the same level of difficulty and span the entire school year.</a:t>
            </a:r>
          </a:p>
          <a:p>
            <a:pPr lvl="3"/>
            <a:r>
              <a:rPr lang="en-US" dirty="0" smtClean="0">
                <a:solidFill>
                  <a:srgbClr val="0070C0"/>
                </a:solidFill>
              </a:rPr>
              <a:t>A fixed amount of time is given to complete the tests.</a:t>
            </a:r>
          </a:p>
          <a:p>
            <a:pPr lvl="3"/>
            <a:endParaRPr lang="en-US" dirty="0" smtClean="0"/>
          </a:p>
          <a:p>
            <a:pPr lvl="2"/>
            <a:endParaRPr lang="en-US" dirty="0" smtClean="0"/>
          </a:p>
          <a:p>
            <a:pPr lvl="1"/>
            <a:endParaRPr lang="en-US" dirty="0" smtClean="0"/>
          </a:p>
          <a:p>
            <a:pPr lvl="1"/>
            <a:endParaRPr lang="en-US" dirty="0" smtClean="0"/>
          </a:p>
          <a:p>
            <a:pPr lvl="1">
              <a:buNone/>
            </a:pPr>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34B7CA8-998B-4F57-AEE2-A1ADF5E9D3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Symphony</Template>
  <TotalTime>0</TotalTime>
  <Words>1938</Words>
  <Application>Microsoft Office PowerPoint</Application>
  <PresentationFormat>Custom</PresentationFormat>
  <Paragraphs>272</Paragraphs>
  <Slides>31</Slides>
  <Notes>10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Urban</vt:lpstr>
      <vt:lpstr>Assessment to Improve Reading: Response To Intervention (RTI) Model</vt:lpstr>
      <vt:lpstr>What is RTI?</vt:lpstr>
      <vt:lpstr>What is RTI?</vt:lpstr>
      <vt:lpstr>Goals of RTI </vt:lpstr>
      <vt:lpstr>5 Principles of RTI</vt:lpstr>
      <vt:lpstr>Essential Components of RTI</vt:lpstr>
      <vt:lpstr>Essential Components of RTI</vt:lpstr>
      <vt:lpstr>Essential Components of RTI</vt:lpstr>
      <vt:lpstr>Essential Components of RTI</vt:lpstr>
      <vt:lpstr>Essential Components of RTI</vt:lpstr>
      <vt:lpstr>PowerPoint Presentation</vt:lpstr>
      <vt:lpstr>Tier 1</vt:lpstr>
      <vt:lpstr>Tier 2</vt:lpstr>
      <vt:lpstr>Tier 3</vt:lpstr>
      <vt:lpstr>Essential Components of RTI</vt:lpstr>
      <vt:lpstr>Essential Components of RTI</vt:lpstr>
      <vt:lpstr>Research-Based Teaching</vt:lpstr>
      <vt:lpstr>Research-Based Teaching</vt:lpstr>
      <vt:lpstr>Research-Based Teaching</vt:lpstr>
      <vt:lpstr>Research-Based Teaching</vt:lpstr>
      <vt:lpstr>Research-Based Teaching</vt:lpstr>
      <vt:lpstr>Research-Based Teaching</vt:lpstr>
      <vt:lpstr>Research-Based Teaching</vt:lpstr>
      <vt:lpstr>Research-Based Teaching</vt:lpstr>
      <vt:lpstr>Research-Based Teaching</vt:lpstr>
      <vt:lpstr>PowerPoint Presentation</vt:lpstr>
      <vt:lpstr>Examples of Secondary Interventions for At-Risk Reading Students</vt:lpstr>
      <vt:lpstr>PowerPoint Presentation</vt:lpstr>
      <vt:lpstr>Secondary Interventions Associated with Improved Outcomes for Students At-Risk Reading Difficulties.</vt:lpstr>
      <vt:lpstr>Secondary Interventions Associated with Improved Outcomes for Students At-Risk Reading Difficulties.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2013-07-11T23:41:59Z</dcterms:created>
  <dcterms:modified xsi:type="dcterms:W3CDTF">2013-07-14T16:53:31Z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TC034605079991</vt:lpwstr>
  </property>
</Properties>
</file>