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7" r:id="rId3"/>
    <p:sldId id="268" r:id="rId4"/>
    <p:sldId id="257" r:id="rId5"/>
    <p:sldId id="258" r:id="rId6"/>
    <p:sldId id="259" r:id="rId7"/>
    <p:sldId id="261" r:id="rId8"/>
    <p:sldId id="260" r:id="rId9"/>
    <p:sldId id="262" r:id="rId10"/>
    <p:sldId id="263" r:id="rId11"/>
    <p:sldId id="264" r:id="rId12"/>
    <p:sldId id="269" r:id="rId13"/>
    <p:sldId id="266" r:id="rId14"/>
    <p:sldId id="26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512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5127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5128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5129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30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131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5132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5133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4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35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5136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37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38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5139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0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41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5142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3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44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5145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6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47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5148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49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50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5151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52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5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5154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55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56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5157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58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5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5160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61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62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5163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64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65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5166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67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6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5169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70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71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5172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73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74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5175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76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77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5178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79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80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5181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82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83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5184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85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8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5187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88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89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5190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91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92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5193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94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95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96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5197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5198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99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00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5201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02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03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5204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05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06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5207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08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09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5210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11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12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5213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14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15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5216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17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18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5219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0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21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5222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3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24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5225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6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27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5228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29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5230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5231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5232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3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4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5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6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7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38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239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5240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5241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2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3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4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5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6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7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8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9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0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1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2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3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4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25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25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257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258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259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1D81E43-944D-47FC-A413-3D65C896A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CB235-0FD6-4C1C-B1D7-4BA3FAAC9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2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9CD15-B22A-4542-B64D-63FFD6632E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51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35A5FA-4A2D-4A96-A887-31038AFB89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179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ED148-F52E-40D0-B965-97ED2165CA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4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0E9903-B463-490C-AB04-31CBE41B21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7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DFF28-01A2-4FB3-AFF1-C068BB3BFC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9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E8817-01D0-429D-B4BB-8ED278817F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89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157D9-268E-428B-AD64-665BA4809B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8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9A366-0B8B-422E-ABF5-EEFC1446B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31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606A8-408F-42FB-99EB-42BEA00187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2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4100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108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4109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4110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1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112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4113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4114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5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16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4117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18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19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4120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21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2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4123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24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25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4126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27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28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4129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30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31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4132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33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34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4135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36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3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4138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39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40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4141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42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43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4144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45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46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4147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48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49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4150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1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5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4153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4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55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4156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7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58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4159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60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61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162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63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64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165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66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6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168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69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70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171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72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73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174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75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76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77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178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179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80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8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18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8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84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185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86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87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18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8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90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191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92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93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19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9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96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197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98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199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2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02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203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4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05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20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0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208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209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10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211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2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3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4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5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6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7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8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9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0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1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2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3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4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5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6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7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8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9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0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1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2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233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34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23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23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23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436253D-4B96-4D60-B69C-01CFA5815CC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ppg.com/plab-uk/EMQs/2002_september_plab_emqs.pdf" TargetMode="External"/><Relationship Id="rId2" Type="http://schemas.openxmlformats.org/officeDocument/2006/relationships/hyperlink" Target="http://www.aippg.com/plab-uk/EMQs/default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ippg.com/plab-uk/EMQs/2002_may_plab_emq.pdf" TargetMode="External"/><Relationship Id="rId4" Type="http://schemas.openxmlformats.org/officeDocument/2006/relationships/hyperlink" Target="http://www.aippg.com/plab-uk/EMQs/2002_july_plab_emq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04800"/>
            <a:ext cx="8686800" cy="4648200"/>
          </a:xfrm>
        </p:spPr>
        <p:txBody>
          <a:bodyPr/>
          <a:lstStyle/>
          <a:p>
            <a:pPr algn="ctr"/>
            <a:r>
              <a:rPr lang="en-US" sz="6000"/>
              <a:t>Constructing EMQs, SAQs, &amp; Case-based MCQs</a:t>
            </a:r>
            <a:br>
              <a:rPr lang="en-US" sz="6000"/>
            </a:br>
            <a:r>
              <a:rPr lang="en-US">
                <a:solidFill>
                  <a:srgbClr val="969696"/>
                </a:solidFill>
              </a:rPr>
              <a:t>Building the Bank, the Plan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5257800"/>
            <a:ext cx="6400800" cy="838200"/>
          </a:xfrm>
        </p:spPr>
        <p:txBody>
          <a:bodyPr/>
          <a:lstStyle/>
          <a:p>
            <a:r>
              <a:rPr lang="en-US"/>
              <a:t>Jerome De Lisle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1625"/>
            <a:ext cx="8077200" cy="1374775"/>
          </a:xfrm>
        </p:spPr>
        <p:txBody>
          <a:bodyPr/>
          <a:lstStyle/>
          <a:p>
            <a:pPr algn="ctr"/>
            <a:r>
              <a:rPr lang="en-US" sz="3600"/>
              <a:t>Steps to be taken to prevent intrusions into Bank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343400"/>
          </a:xfrm>
        </p:spPr>
        <p:txBody>
          <a:bodyPr/>
          <a:lstStyle/>
          <a:p>
            <a:r>
              <a:rPr lang="en-US" sz="2800"/>
              <a:t>New items will be tested in CDT item pool administered at Clerkship Level (2004)</a:t>
            </a:r>
          </a:p>
          <a:p>
            <a:pPr>
              <a:buFontTx/>
              <a:buNone/>
            </a:pPr>
            <a:endParaRPr lang="en-US" sz="2800"/>
          </a:p>
          <a:p>
            <a:r>
              <a:rPr lang="en-US" sz="2800"/>
              <a:t>Size of bank limited because tests will be tailored in Phase 2 (2005)</a:t>
            </a:r>
          </a:p>
          <a:p>
            <a:pPr>
              <a:buFontTx/>
              <a:buNone/>
            </a:pPr>
            <a:endParaRPr lang="en-US" sz="2800"/>
          </a:p>
          <a:p>
            <a:pPr>
              <a:buFontTx/>
              <a:buNone/>
            </a:pPr>
            <a:r>
              <a:rPr lang="en-US" sz="2800"/>
              <a:t> (120 MCQs, 60 EMQs, 20 SAQs)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1298575"/>
          </a:xfrm>
        </p:spPr>
        <p:txBody>
          <a:bodyPr/>
          <a:lstStyle/>
          <a:p>
            <a:pPr algn="ctr"/>
            <a:r>
              <a:rPr lang="en-US" sz="3600"/>
              <a:t>Steps to be taken to prevent intrusions into Bank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System of Item Harvesting set up to ensure semi-annual additions to bank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 Writers includes all other Campuses, associates &amp; Interested Persons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 sz="2400"/>
              <a:t>Structure &amp; Venue (Kapok) of First Item Harvesting Exercise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Day 1: Principles of Item writing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Day 2: Targeted Item Writing (MCQs)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Day 3: Targeted Item Writing (EMQs/SAQs)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Day 4: Administrative Review (Faculty)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/>
              <a:t>Structure of Set-Up at Once Item Havesting Workshop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6868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Expected Attendance 15 groups of 5</a:t>
            </a:r>
          </a:p>
          <a:p>
            <a:pPr>
              <a:lnSpc>
                <a:spcPct val="90000"/>
              </a:lnSpc>
            </a:pPr>
            <a:r>
              <a:rPr lang="en-US"/>
              <a:t>Team Leader Appointed</a:t>
            </a:r>
          </a:p>
          <a:p>
            <a:pPr>
              <a:lnSpc>
                <a:spcPct val="90000"/>
              </a:lnSpc>
            </a:pPr>
            <a:r>
              <a:rPr lang="en-US"/>
              <a:t>Within group, both individual and team writing</a:t>
            </a:r>
          </a:p>
          <a:p>
            <a:pPr>
              <a:lnSpc>
                <a:spcPct val="90000"/>
              </a:lnSpc>
            </a:pPr>
            <a:r>
              <a:rPr lang="en-US"/>
              <a:t>Yield per group 120 MCQs, 20 EMQs, 10 SAQs</a:t>
            </a:r>
          </a:p>
          <a:p>
            <a:pPr>
              <a:lnSpc>
                <a:spcPct val="90000"/>
              </a:lnSpc>
            </a:pPr>
            <a:r>
              <a:rPr lang="en-US"/>
              <a:t>Themes, Content, Objectives provided by St. Augustine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/>
              <a:t>Steps to be taken to prevent intrusions into Bank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Continuous Review of items using item analysis by administrative team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Modification of distractors results in new item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Items banked with multiple cases, alternative set of distractors, with or without data set.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Steps to be taken to prevent intrusions into Bank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Other Security Measures</a:t>
            </a:r>
          </a:p>
          <a:p>
            <a:pPr lvl="3"/>
            <a:r>
              <a:rPr lang="en-US"/>
              <a:t>Restricted Physical Access to Bank</a:t>
            </a:r>
          </a:p>
          <a:p>
            <a:pPr lvl="3"/>
            <a:r>
              <a:rPr lang="en-US"/>
              <a:t>Encryption systems implemented</a:t>
            </a:r>
          </a:p>
          <a:p>
            <a:pPr lvl="3"/>
            <a:r>
              <a:rPr lang="en-US"/>
              <a:t>Check &amp; disposal of Scripts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1625"/>
            <a:ext cx="8686800" cy="1462088"/>
          </a:xfrm>
        </p:spPr>
        <p:txBody>
          <a:bodyPr/>
          <a:lstStyle/>
          <a:p>
            <a:r>
              <a:rPr lang="en-US" sz="3600"/>
              <a:t>Step 1: Development of Prototype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86800" cy="4572000"/>
          </a:xfrm>
        </p:spPr>
        <p:txBody>
          <a:bodyPr/>
          <a:lstStyle/>
          <a:p>
            <a:r>
              <a:rPr lang="en-US" sz="2400"/>
              <a:t>Items submitted to &amp; collated by Prof Omer</a:t>
            </a:r>
          </a:p>
          <a:p>
            <a:r>
              <a:rPr lang="en-US" sz="2400"/>
              <a:t>Series of Editorial Reviews managed by CMSE</a:t>
            </a:r>
          </a:p>
          <a:p>
            <a:r>
              <a:rPr lang="en-US" sz="2400"/>
              <a:t>Final Approval by Administrative team</a:t>
            </a:r>
          </a:p>
          <a:p>
            <a:r>
              <a:rPr lang="en-US" sz="2400"/>
              <a:t>Assembly &amp; Printing by CMSE</a:t>
            </a:r>
          </a:p>
          <a:p>
            <a:r>
              <a:rPr lang="en-US" sz="2400"/>
              <a:t>Administration by Department</a:t>
            </a:r>
          </a:p>
          <a:p>
            <a:r>
              <a:rPr lang="en-US" sz="2400"/>
              <a:t>Analysis by J. De Lisle</a:t>
            </a:r>
          </a:p>
          <a:p>
            <a:r>
              <a:rPr lang="en-US" sz="2400"/>
              <a:t>Report to Department by J. De Lisle &amp; team</a:t>
            </a:r>
          </a:p>
          <a:p>
            <a:r>
              <a:rPr lang="en-US" sz="2400"/>
              <a:t>University Report by Prof Omer &amp; De Lisle</a:t>
            </a:r>
          </a:p>
          <a:p>
            <a:r>
              <a:rPr lang="en-US" sz="2400"/>
              <a:t>Possible studies, presentations - writers</a:t>
            </a:r>
          </a:p>
          <a:p>
            <a:pPr>
              <a:buFontTx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7772400" cy="4572000"/>
          </a:xfrm>
        </p:spPr>
        <p:txBody>
          <a:bodyPr/>
          <a:lstStyle/>
          <a:p>
            <a:pPr algn="ctr"/>
            <a:r>
              <a:rPr lang="en-US" sz="7200"/>
              <a:t>Step 2: Development of an Item Bank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Greatest Fear!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Purposeful memorization of  the content from a bank or an administered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2133600"/>
          </a:xfrm>
        </p:spPr>
        <p:txBody>
          <a:bodyPr/>
          <a:lstStyle/>
          <a:p>
            <a:pPr algn="ctr"/>
            <a:r>
              <a:rPr lang="en-US"/>
              <a:t>Examples of Purposeful Memorization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81000" y="3124200"/>
            <a:ext cx="8458200" cy="28194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86868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>
                <a:hlinkClick r:id="rId2"/>
              </a:rPr>
              <a:t>http://www.aippg.com/plab-uk/EMQs/default.htm</a:t>
            </a: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>
                <a:solidFill>
                  <a:schemeClr val="bg1"/>
                </a:solidFill>
              </a:rPr>
              <a:t>Below are various plab EMQs asked in past plab exams. Save these PDF files to your computer. . 1) PLAB September 2002 Exam paper:</a:t>
            </a:r>
            <a:r>
              <a:rPr lang="en-US" sz="2400">
                <a:solidFill>
                  <a:schemeClr val="bg1"/>
                </a:solidFill>
                <a:hlinkClick r:id="rId3"/>
              </a:rPr>
              <a:t> 2002_september_plab_emqs.pdf 39 Kb</a:t>
            </a:r>
            <a:r>
              <a:rPr lang="en-US" sz="2400">
                <a:solidFill>
                  <a:schemeClr val="bg1"/>
                </a:solidFill>
              </a:rPr>
              <a:t>2)PLAB July 2002 Exam paper: </a:t>
            </a:r>
            <a:r>
              <a:rPr lang="en-US" sz="2400">
                <a:solidFill>
                  <a:schemeClr val="bg1"/>
                </a:solidFill>
                <a:hlinkClick r:id="rId4"/>
              </a:rPr>
              <a:t>2002_july_plab_emq.pdf 301 Kb</a:t>
            </a:r>
            <a:r>
              <a:rPr lang="en-US" sz="2400">
                <a:solidFill>
                  <a:schemeClr val="bg1"/>
                </a:solidFill>
              </a:rPr>
              <a:t>2)PLAB May 2002 Exam paper: </a:t>
            </a:r>
            <a:r>
              <a:rPr lang="en-US" sz="2400">
                <a:solidFill>
                  <a:schemeClr val="bg1"/>
                </a:solidFill>
                <a:hlinkClick r:id="rId5"/>
              </a:rPr>
              <a:t>2002_may_plab_emq.pdf 45 Kb</a:t>
            </a:r>
            <a:endParaRPr 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8458200" cy="63246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Times New Roman" pitchFamily="18" charset="0"/>
              </a:rPr>
              <a:t>	September 2002, PLAB Part 1 Exam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>
                <a:latin typeface="Times New Roman" pitchFamily="18" charset="0"/>
              </a:rPr>
              <a:t>	1.THEME:Management of diarrhoea in children.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OPTIONS: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a.5% dextrose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b.0.9%saline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c.5% dextrose and .45% saline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d.50 ml per kg ORT over 4 hours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e.150 ml per kg ORT over 4 hours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f.150 ml per kg ORT over 24 hours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g.Amoxicillin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h.Trimethoprim-Sulphamethoxazole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i.Anti diarrhoeals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j.Anti emetics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j Lactose free diet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	1.8 month old child with h/o diarrhoea 8 episodes in the last 24 hours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	2.Child with diarrhoea and vomiting for past 3 days.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	3.Child with Shigella dysentery.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Times New Roman" pitchFamily="18" charset="0"/>
              </a:rPr>
              <a:t>		4.A bottle fed baby with diarrhoea,urine reducing substance positive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latin typeface="Arial" charset="0"/>
              </a:rPr>
              <a:t>http://www.aippg.com/plab-uk/ Recollected PLAB EMQS</a:t>
            </a:r>
            <a:endParaRPr lang="en-US" sz="20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At Mona BHS &amp; St. Augustine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Students collate questions immediately after completing tests.  Made available to Students</a:t>
            </a:r>
          </a:p>
          <a:p>
            <a:pPr>
              <a:buFontTx/>
              <a:buNone/>
            </a:pPr>
            <a:endParaRPr lang="en-US"/>
          </a:p>
          <a:p>
            <a:r>
              <a:rPr lang="en-US"/>
              <a:t>Hard copies available at St. Augustine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/>
              <a:t>Steps to be taken to prevent intrusions into Bank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34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Suggested Numbers in Item Pool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200 MCQs per year from 1000 Bank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40 EMQs per year from 200 bank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20 SAQs per year from 120 bank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1625"/>
            <a:ext cx="8610600" cy="1462088"/>
          </a:xfrm>
        </p:spPr>
        <p:txBody>
          <a:bodyPr/>
          <a:lstStyle/>
          <a:p>
            <a:pPr algn="ctr"/>
            <a:r>
              <a:rPr lang="en-US" sz="3600"/>
              <a:t>Steps to be taken to prevent intrusions into Bank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Banking ensures equivalency of tests and higher quality.</a:t>
            </a:r>
          </a:p>
          <a:p>
            <a:endParaRPr lang="en-US"/>
          </a:p>
          <a:p>
            <a:r>
              <a:rPr lang="en-US"/>
              <a:t>Examinations can be planned and tailored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80</TotalTime>
  <Words>429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Times New Roman</vt:lpstr>
      <vt:lpstr>Wingdings</vt:lpstr>
      <vt:lpstr>Fireworks</vt:lpstr>
      <vt:lpstr>Constructing EMQs, SAQs, &amp; Case-based MCQs Building the Bank, the Plan</vt:lpstr>
      <vt:lpstr>Step 1: Development of Prototype</vt:lpstr>
      <vt:lpstr>Step 2: Development of an Item Bank</vt:lpstr>
      <vt:lpstr>Our Greatest Fear!</vt:lpstr>
      <vt:lpstr>Examples of Purposeful Memorization</vt:lpstr>
      <vt:lpstr>PowerPoint Presentation</vt:lpstr>
      <vt:lpstr>At Mona BHS &amp; St. Augustine</vt:lpstr>
      <vt:lpstr>Steps to be taken to prevent intrusions into Bank</vt:lpstr>
      <vt:lpstr>Steps to be taken to prevent intrusions into Bank</vt:lpstr>
      <vt:lpstr>Steps to be taken to prevent intrusions into Bank</vt:lpstr>
      <vt:lpstr>Steps to be taken to prevent intrusions into Bank</vt:lpstr>
      <vt:lpstr>Structure of Set-Up at Once Item Havesting Workshop</vt:lpstr>
      <vt:lpstr>Steps to be taken to prevent intrusions into Bank</vt:lpstr>
      <vt:lpstr>Steps to be taken to prevent intrusions into Bank</vt:lpstr>
    </vt:vector>
  </TitlesOfParts>
  <Company>RASTT2003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Constructing EMQs, SAQs, &amp; Case-based MCQs</dc:title>
  <dc:creator>JEROME DE LISLE</dc:creator>
  <cp:lastModifiedBy>jdelisle</cp:lastModifiedBy>
  <cp:revision>4</cp:revision>
  <dcterms:created xsi:type="dcterms:W3CDTF">2003-04-24T08:02:26Z</dcterms:created>
  <dcterms:modified xsi:type="dcterms:W3CDTF">2014-03-19T23:07:14Z</dcterms:modified>
</cp:coreProperties>
</file>