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62" r:id="rId4"/>
    <p:sldId id="281" r:id="rId5"/>
    <p:sldId id="282" r:id="rId6"/>
    <p:sldId id="283" r:id="rId7"/>
    <p:sldId id="285" r:id="rId8"/>
    <p:sldId id="284" r:id="rId9"/>
    <p:sldId id="298" r:id="rId10"/>
    <p:sldId id="286" r:id="rId11"/>
    <p:sldId id="287" r:id="rId12"/>
    <p:sldId id="288" r:id="rId13"/>
    <p:sldId id="289" r:id="rId14"/>
    <p:sldId id="290" r:id="rId15"/>
    <p:sldId id="291" r:id="rId16"/>
    <p:sldId id="297" r:id="rId17"/>
    <p:sldId id="292" r:id="rId18"/>
    <p:sldId id="317" r:id="rId19"/>
    <p:sldId id="294" r:id="rId20"/>
    <p:sldId id="295" r:id="rId21"/>
    <p:sldId id="296" r:id="rId22"/>
    <p:sldId id="293" r:id="rId23"/>
    <p:sldId id="299" r:id="rId24"/>
    <p:sldId id="301" r:id="rId25"/>
    <p:sldId id="302" r:id="rId26"/>
    <p:sldId id="300" r:id="rId27"/>
    <p:sldId id="303" r:id="rId28"/>
    <p:sldId id="304" r:id="rId29"/>
    <p:sldId id="305" r:id="rId30"/>
    <p:sldId id="316" r:id="rId31"/>
    <p:sldId id="310" r:id="rId32"/>
    <p:sldId id="311" r:id="rId33"/>
    <p:sldId id="312" r:id="rId34"/>
    <p:sldId id="313" r:id="rId35"/>
    <p:sldId id="306" r:id="rId36"/>
    <p:sldId id="315" r:id="rId37"/>
    <p:sldId id="307" r:id="rId38"/>
    <p:sldId id="308" r:id="rId39"/>
    <p:sldId id="309"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D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9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F8E30-BC8E-472F-A743-54ADBC5D2A37}" type="doc">
      <dgm:prSet loTypeId="urn:microsoft.com/office/officeart/2005/8/layout/hProcess9" loCatId="process" qsTypeId="urn:microsoft.com/office/officeart/2005/8/quickstyle/simple1" qsCatId="simple" csTypeId="urn:microsoft.com/office/officeart/2005/8/colors/accent1_2" csCatId="accent1" phldr="1"/>
      <dgm:spPr/>
    </dgm:pt>
    <dgm:pt modelId="{BCDD8F19-9039-4B49-94AA-BE1B809BEF50}">
      <dgm:prSet phldrT="[Text]"/>
      <dgm:spPr/>
      <dgm:t>
        <a:bodyPr/>
        <a:lstStyle/>
        <a:p>
          <a:r>
            <a:rPr lang="en-TT" dirty="0" smtClean="0"/>
            <a:t>Evidence</a:t>
          </a:r>
          <a:endParaRPr lang="en-GB" dirty="0"/>
        </a:p>
      </dgm:t>
    </dgm:pt>
    <dgm:pt modelId="{1E28F053-C336-4A99-A891-8EC70A0C9297}" type="parTrans" cxnId="{7FCB17A8-8781-4125-96C4-555A120BB45A}">
      <dgm:prSet/>
      <dgm:spPr/>
      <dgm:t>
        <a:bodyPr/>
        <a:lstStyle/>
        <a:p>
          <a:endParaRPr lang="en-GB"/>
        </a:p>
      </dgm:t>
    </dgm:pt>
    <dgm:pt modelId="{9957DF68-D660-405C-A7D9-89A096226A02}" type="sibTrans" cxnId="{7FCB17A8-8781-4125-96C4-555A120BB45A}">
      <dgm:prSet/>
      <dgm:spPr/>
      <dgm:t>
        <a:bodyPr/>
        <a:lstStyle/>
        <a:p>
          <a:endParaRPr lang="en-GB"/>
        </a:p>
      </dgm:t>
    </dgm:pt>
    <dgm:pt modelId="{7B3FA079-03DB-4F02-BBB2-97B164A5A90C}">
      <dgm:prSet phldrT="[Text]"/>
      <dgm:spPr/>
      <dgm:t>
        <a:bodyPr/>
        <a:lstStyle/>
        <a:p>
          <a:r>
            <a:rPr lang="en-TT" dirty="0" smtClean="0"/>
            <a:t>Judgment</a:t>
          </a:r>
          <a:endParaRPr lang="en-GB" dirty="0"/>
        </a:p>
      </dgm:t>
    </dgm:pt>
    <dgm:pt modelId="{16A9456B-7AEC-4ABB-A112-ECD586DD29E6}" type="parTrans" cxnId="{A33654BD-2FA4-4D16-989F-E57FC1EA18A3}">
      <dgm:prSet/>
      <dgm:spPr/>
      <dgm:t>
        <a:bodyPr/>
        <a:lstStyle/>
        <a:p>
          <a:endParaRPr lang="en-GB"/>
        </a:p>
      </dgm:t>
    </dgm:pt>
    <dgm:pt modelId="{CE649F67-31B7-4B2F-85AC-8E60EF817E40}" type="sibTrans" cxnId="{A33654BD-2FA4-4D16-989F-E57FC1EA18A3}">
      <dgm:prSet/>
      <dgm:spPr/>
      <dgm:t>
        <a:bodyPr/>
        <a:lstStyle/>
        <a:p>
          <a:endParaRPr lang="en-GB"/>
        </a:p>
      </dgm:t>
    </dgm:pt>
    <dgm:pt modelId="{478B77D2-C9EF-46F3-B763-DDBA18DF7876}">
      <dgm:prSet phldrT="[Text]"/>
      <dgm:spPr/>
      <dgm:t>
        <a:bodyPr/>
        <a:lstStyle/>
        <a:p>
          <a:r>
            <a:rPr lang="en-TT" dirty="0" smtClean="0"/>
            <a:t>Decision</a:t>
          </a:r>
          <a:endParaRPr lang="en-GB" dirty="0"/>
        </a:p>
      </dgm:t>
    </dgm:pt>
    <dgm:pt modelId="{9F2BC6C7-7AC5-4D03-A572-CE573B8C301A}" type="parTrans" cxnId="{C0591CC5-FF76-4FF8-9DE3-303C7C0E03D7}">
      <dgm:prSet/>
      <dgm:spPr/>
      <dgm:t>
        <a:bodyPr/>
        <a:lstStyle/>
        <a:p>
          <a:endParaRPr lang="en-GB"/>
        </a:p>
      </dgm:t>
    </dgm:pt>
    <dgm:pt modelId="{B7242ED5-F5D9-41AB-9766-97625B35A92F}" type="sibTrans" cxnId="{C0591CC5-FF76-4FF8-9DE3-303C7C0E03D7}">
      <dgm:prSet/>
      <dgm:spPr/>
      <dgm:t>
        <a:bodyPr/>
        <a:lstStyle/>
        <a:p>
          <a:endParaRPr lang="en-GB"/>
        </a:p>
      </dgm:t>
    </dgm:pt>
    <dgm:pt modelId="{A8802F79-3EE0-4373-9263-FE95C77AA593}">
      <dgm:prSet/>
      <dgm:spPr/>
      <dgm:t>
        <a:bodyPr/>
        <a:lstStyle/>
        <a:p>
          <a:r>
            <a:rPr lang="en-TT" dirty="0" smtClean="0"/>
            <a:t>Inference</a:t>
          </a:r>
          <a:endParaRPr lang="en-GB" dirty="0"/>
        </a:p>
      </dgm:t>
    </dgm:pt>
    <dgm:pt modelId="{0745AE92-34FC-4C3A-9EA1-6F9872A8B047}" type="parTrans" cxnId="{BACF5A9C-4DDF-47E7-BE5C-FCE590FB76A0}">
      <dgm:prSet/>
      <dgm:spPr/>
      <dgm:t>
        <a:bodyPr/>
        <a:lstStyle/>
        <a:p>
          <a:endParaRPr lang="en-GB"/>
        </a:p>
      </dgm:t>
    </dgm:pt>
    <dgm:pt modelId="{84529170-2017-4EB2-A5FF-29396740DEB5}" type="sibTrans" cxnId="{BACF5A9C-4DDF-47E7-BE5C-FCE590FB76A0}">
      <dgm:prSet/>
      <dgm:spPr/>
      <dgm:t>
        <a:bodyPr/>
        <a:lstStyle/>
        <a:p>
          <a:endParaRPr lang="en-GB"/>
        </a:p>
      </dgm:t>
    </dgm:pt>
    <dgm:pt modelId="{A78DC6E9-A876-47FA-9735-226B365DA996}" type="pres">
      <dgm:prSet presAssocID="{05BF8E30-BC8E-472F-A743-54ADBC5D2A37}" presName="CompostProcess" presStyleCnt="0">
        <dgm:presLayoutVars>
          <dgm:dir/>
          <dgm:resizeHandles val="exact"/>
        </dgm:presLayoutVars>
      </dgm:prSet>
      <dgm:spPr/>
    </dgm:pt>
    <dgm:pt modelId="{D2A27464-49B2-4C1F-BDC6-F3968CC58D09}" type="pres">
      <dgm:prSet presAssocID="{05BF8E30-BC8E-472F-A743-54ADBC5D2A37}" presName="arrow" presStyleLbl="bgShp" presStyleIdx="0" presStyleCnt="1"/>
      <dgm:spPr/>
    </dgm:pt>
    <dgm:pt modelId="{FE7F0C2A-7B08-4AB8-80C1-8627D4D84664}" type="pres">
      <dgm:prSet presAssocID="{05BF8E30-BC8E-472F-A743-54ADBC5D2A37}" presName="linearProcess" presStyleCnt="0"/>
      <dgm:spPr/>
    </dgm:pt>
    <dgm:pt modelId="{5CF0B694-E516-4739-BAF5-46B771188DA9}" type="pres">
      <dgm:prSet presAssocID="{BCDD8F19-9039-4B49-94AA-BE1B809BEF50}" presName="textNode" presStyleLbl="node1" presStyleIdx="0" presStyleCnt="4">
        <dgm:presLayoutVars>
          <dgm:bulletEnabled val="1"/>
        </dgm:presLayoutVars>
      </dgm:prSet>
      <dgm:spPr/>
      <dgm:t>
        <a:bodyPr/>
        <a:lstStyle/>
        <a:p>
          <a:endParaRPr lang="en-GB"/>
        </a:p>
      </dgm:t>
    </dgm:pt>
    <dgm:pt modelId="{00B95DAD-2050-4333-8159-6138055ADABC}" type="pres">
      <dgm:prSet presAssocID="{9957DF68-D660-405C-A7D9-89A096226A02}" presName="sibTrans" presStyleCnt="0"/>
      <dgm:spPr/>
    </dgm:pt>
    <dgm:pt modelId="{A973D0A9-352A-4A8B-BFF8-D7D19E78D5BA}" type="pres">
      <dgm:prSet presAssocID="{A8802F79-3EE0-4373-9263-FE95C77AA593}" presName="textNode" presStyleLbl="node1" presStyleIdx="1" presStyleCnt="4">
        <dgm:presLayoutVars>
          <dgm:bulletEnabled val="1"/>
        </dgm:presLayoutVars>
      </dgm:prSet>
      <dgm:spPr/>
      <dgm:t>
        <a:bodyPr/>
        <a:lstStyle/>
        <a:p>
          <a:endParaRPr lang="en-GB"/>
        </a:p>
      </dgm:t>
    </dgm:pt>
    <dgm:pt modelId="{AFCBEAB2-FED6-4B0B-A9A8-81DDDA43A6EB}" type="pres">
      <dgm:prSet presAssocID="{84529170-2017-4EB2-A5FF-29396740DEB5}" presName="sibTrans" presStyleCnt="0"/>
      <dgm:spPr/>
    </dgm:pt>
    <dgm:pt modelId="{E0A3A638-E82F-469D-9D11-18170B6FA2CA}" type="pres">
      <dgm:prSet presAssocID="{7B3FA079-03DB-4F02-BBB2-97B164A5A90C}" presName="textNode" presStyleLbl="node1" presStyleIdx="2" presStyleCnt="4">
        <dgm:presLayoutVars>
          <dgm:bulletEnabled val="1"/>
        </dgm:presLayoutVars>
      </dgm:prSet>
      <dgm:spPr/>
      <dgm:t>
        <a:bodyPr/>
        <a:lstStyle/>
        <a:p>
          <a:endParaRPr lang="en-GB"/>
        </a:p>
      </dgm:t>
    </dgm:pt>
    <dgm:pt modelId="{1D925DFA-885A-4191-8585-A4B127AAAF0D}" type="pres">
      <dgm:prSet presAssocID="{CE649F67-31B7-4B2F-85AC-8E60EF817E40}" presName="sibTrans" presStyleCnt="0"/>
      <dgm:spPr/>
    </dgm:pt>
    <dgm:pt modelId="{A0C272C3-F25A-4C03-9DC9-CA2EB301B277}" type="pres">
      <dgm:prSet presAssocID="{478B77D2-C9EF-46F3-B763-DDBA18DF7876}" presName="textNode" presStyleLbl="node1" presStyleIdx="3" presStyleCnt="4">
        <dgm:presLayoutVars>
          <dgm:bulletEnabled val="1"/>
        </dgm:presLayoutVars>
      </dgm:prSet>
      <dgm:spPr/>
      <dgm:t>
        <a:bodyPr/>
        <a:lstStyle/>
        <a:p>
          <a:endParaRPr lang="en-GB"/>
        </a:p>
      </dgm:t>
    </dgm:pt>
  </dgm:ptLst>
  <dgm:cxnLst>
    <dgm:cxn modelId="{7FCB17A8-8781-4125-96C4-555A120BB45A}" srcId="{05BF8E30-BC8E-472F-A743-54ADBC5D2A37}" destId="{BCDD8F19-9039-4B49-94AA-BE1B809BEF50}" srcOrd="0" destOrd="0" parTransId="{1E28F053-C336-4A99-A891-8EC70A0C9297}" sibTransId="{9957DF68-D660-405C-A7D9-89A096226A02}"/>
    <dgm:cxn modelId="{30F2AABE-EFE0-4F5A-ACF8-DAED3C9D4B33}" type="presOf" srcId="{7B3FA079-03DB-4F02-BBB2-97B164A5A90C}" destId="{E0A3A638-E82F-469D-9D11-18170B6FA2CA}" srcOrd="0" destOrd="0" presId="urn:microsoft.com/office/officeart/2005/8/layout/hProcess9"/>
    <dgm:cxn modelId="{BACF5A9C-4DDF-47E7-BE5C-FCE590FB76A0}" srcId="{05BF8E30-BC8E-472F-A743-54ADBC5D2A37}" destId="{A8802F79-3EE0-4373-9263-FE95C77AA593}" srcOrd="1" destOrd="0" parTransId="{0745AE92-34FC-4C3A-9EA1-6F9872A8B047}" sibTransId="{84529170-2017-4EB2-A5FF-29396740DEB5}"/>
    <dgm:cxn modelId="{A33654BD-2FA4-4D16-989F-E57FC1EA18A3}" srcId="{05BF8E30-BC8E-472F-A743-54ADBC5D2A37}" destId="{7B3FA079-03DB-4F02-BBB2-97B164A5A90C}" srcOrd="2" destOrd="0" parTransId="{16A9456B-7AEC-4ABB-A112-ECD586DD29E6}" sibTransId="{CE649F67-31B7-4B2F-85AC-8E60EF817E40}"/>
    <dgm:cxn modelId="{194F1E02-086C-4296-AC2D-BFAE209110A6}" type="presOf" srcId="{05BF8E30-BC8E-472F-A743-54ADBC5D2A37}" destId="{A78DC6E9-A876-47FA-9735-226B365DA996}" srcOrd="0" destOrd="0" presId="urn:microsoft.com/office/officeart/2005/8/layout/hProcess9"/>
    <dgm:cxn modelId="{DA31F7E4-19A4-46EE-B770-5A25646CEBB3}" type="presOf" srcId="{BCDD8F19-9039-4B49-94AA-BE1B809BEF50}" destId="{5CF0B694-E516-4739-BAF5-46B771188DA9}" srcOrd="0" destOrd="0" presId="urn:microsoft.com/office/officeart/2005/8/layout/hProcess9"/>
    <dgm:cxn modelId="{C0591CC5-FF76-4FF8-9DE3-303C7C0E03D7}" srcId="{05BF8E30-BC8E-472F-A743-54ADBC5D2A37}" destId="{478B77D2-C9EF-46F3-B763-DDBA18DF7876}" srcOrd="3" destOrd="0" parTransId="{9F2BC6C7-7AC5-4D03-A572-CE573B8C301A}" sibTransId="{B7242ED5-F5D9-41AB-9766-97625B35A92F}"/>
    <dgm:cxn modelId="{10853805-4912-4816-ACDD-066181FAA326}" type="presOf" srcId="{478B77D2-C9EF-46F3-B763-DDBA18DF7876}" destId="{A0C272C3-F25A-4C03-9DC9-CA2EB301B277}" srcOrd="0" destOrd="0" presId="urn:microsoft.com/office/officeart/2005/8/layout/hProcess9"/>
    <dgm:cxn modelId="{A98585B3-5DF1-441D-8A65-13FB5B815846}" type="presOf" srcId="{A8802F79-3EE0-4373-9263-FE95C77AA593}" destId="{A973D0A9-352A-4A8B-BFF8-D7D19E78D5BA}" srcOrd="0" destOrd="0" presId="urn:microsoft.com/office/officeart/2005/8/layout/hProcess9"/>
    <dgm:cxn modelId="{35C18753-F5A3-493D-9D93-25BBD1D0722A}" type="presParOf" srcId="{A78DC6E9-A876-47FA-9735-226B365DA996}" destId="{D2A27464-49B2-4C1F-BDC6-F3968CC58D09}" srcOrd="0" destOrd="0" presId="urn:microsoft.com/office/officeart/2005/8/layout/hProcess9"/>
    <dgm:cxn modelId="{F5DAB077-89F0-44C1-A9B1-0D97F95D780E}" type="presParOf" srcId="{A78DC6E9-A876-47FA-9735-226B365DA996}" destId="{FE7F0C2A-7B08-4AB8-80C1-8627D4D84664}" srcOrd="1" destOrd="0" presId="urn:microsoft.com/office/officeart/2005/8/layout/hProcess9"/>
    <dgm:cxn modelId="{0A1F0A19-735D-401C-B321-8ADD1AD52A48}" type="presParOf" srcId="{FE7F0C2A-7B08-4AB8-80C1-8627D4D84664}" destId="{5CF0B694-E516-4739-BAF5-46B771188DA9}" srcOrd="0" destOrd="0" presId="urn:microsoft.com/office/officeart/2005/8/layout/hProcess9"/>
    <dgm:cxn modelId="{DDD2A947-4689-4480-AB42-3287E33DBD50}" type="presParOf" srcId="{FE7F0C2A-7B08-4AB8-80C1-8627D4D84664}" destId="{00B95DAD-2050-4333-8159-6138055ADABC}" srcOrd="1" destOrd="0" presId="urn:microsoft.com/office/officeart/2005/8/layout/hProcess9"/>
    <dgm:cxn modelId="{79B6C0A2-2773-4A77-9837-519F37A03487}" type="presParOf" srcId="{FE7F0C2A-7B08-4AB8-80C1-8627D4D84664}" destId="{A973D0A9-352A-4A8B-BFF8-D7D19E78D5BA}" srcOrd="2" destOrd="0" presId="urn:microsoft.com/office/officeart/2005/8/layout/hProcess9"/>
    <dgm:cxn modelId="{8B7A422D-A9E2-4E1E-96E6-1FA9F4775350}" type="presParOf" srcId="{FE7F0C2A-7B08-4AB8-80C1-8627D4D84664}" destId="{AFCBEAB2-FED6-4B0B-A9A8-81DDDA43A6EB}" srcOrd="3" destOrd="0" presId="urn:microsoft.com/office/officeart/2005/8/layout/hProcess9"/>
    <dgm:cxn modelId="{9CD02FF5-E107-4FF1-A7B1-BA452D56BBA6}" type="presParOf" srcId="{FE7F0C2A-7B08-4AB8-80C1-8627D4D84664}" destId="{E0A3A638-E82F-469D-9D11-18170B6FA2CA}" srcOrd="4" destOrd="0" presId="urn:microsoft.com/office/officeart/2005/8/layout/hProcess9"/>
    <dgm:cxn modelId="{4CA378BE-DF06-4028-B377-A0FBC124BA41}" type="presParOf" srcId="{FE7F0C2A-7B08-4AB8-80C1-8627D4D84664}" destId="{1D925DFA-885A-4191-8585-A4B127AAAF0D}" srcOrd="5" destOrd="0" presId="urn:microsoft.com/office/officeart/2005/8/layout/hProcess9"/>
    <dgm:cxn modelId="{A6C455EA-0419-4DDB-AAD9-D446F48EC3E9}" type="presParOf" srcId="{FE7F0C2A-7B08-4AB8-80C1-8627D4D84664}" destId="{A0C272C3-F25A-4C03-9DC9-CA2EB301B27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27464-49B2-4C1F-BDC6-F3968CC58D09}">
      <dsp:nvSpPr>
        <dsp:cNvPr id="0" name=""/>
        <dsp:cNvSpPr/>
      </dsp:nvSpPr>
      <dsp:spPr>
        <a:xfrm>
          <a:off x="540059" y="0"/>
          <a:ext cx="6120680" cy="43735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0B694-E516-4739-BAF5-46B771188DA9}">
      <dsp:nvSpPr>
        <dsp:cNvPr id="0" name=""/>
        <dsp:cNvSpPr/>
      </dsp:nvSpPr>
      <dsp:spPr>
        <a:xfrm>
          <a:off x="879"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Evidence</a:t>
          </a:r>
          <a:endParaRPr lang="en-GB" sz="2700" kern="1200" dirty="0"/>
        </a:p>
      </dsp:txBody>
      <dsp:txXfrm>
        <a:off x="82969" y="1394158"/>
        <a:ext cx="1517442" cy="1585245"/>
      </dsp:txXfrm>
    </dsp:sp>
    <dsp:sp modelId="{A973D0A9-352A-4A8B-BFF8-D7D19E78D5BA}">
      <dsp:nvSpPr>
        <dsp:cNvPr id="0" name=""/>
        <dsp:cNvSpPr/>
      </dsp:nvSpPr>
      <dsp:spPr>
        <a:xfrm>
          <a:off x="1840018"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Inference</a:t>
          </a:r>
          <a:endParaRPr lang="en-GB" sz="2700" kern="1200" dirty="0"/>
        </a:p>
      </dsp:txBody>
      <dsp:txXfrm>
        <a:off x="1922108" y="1394158"/>
        <a:ext cx="1517442" cy="1585245"/>
      </dsp:txXfrm>
    </dsp:sp>
    <dsp:sp modelId="{E0A3A638-E82F-469D-9D11-18170B6FA2CA}">
      <dsp:nvSpPr>
        <dsp:cNvPr id="0" name=""/>
        <dsp:cNvSpPr/>
      </dsp:nvSpPr>
      <dsp:spPr>
        <a:xfrm>
          <a:off x="3679158"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Judgment</a:t>
          </a:r>
          <a:endParaRPr lang="en-GB" sz="2700" kern="1200" dirty="0"/>
        </a:p>
      </dsp:txBody>
      <dsp:txXfrm>
        <a:off x="3761248" y="1394158"/>
        <a:ext cx="1517442" cy="1585245"/>
      </dsp:txXfrm>
    </dsp:sp>
    <dsp:sp modelId="{A0C272C3-F25A-4C03-9DC9-CA2EB301B277}">
      <dsp:nvSpPr>
        <dsp:cNvPr id="0" name=""/>
        <dsp:cNvSpPr/>
      </dsp:nvSpPr>
      <dsp:spPr>
        <a:xfrm>
          <a:off x="5518298"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Decision</a:t>
          </a:r>
          <a:endParaRPr lang="en-GB" sz="2700" kern="1200" dirty="0"/>
        </a:p>
      </dsp:txBody>
      <dsp:txXfrm>
        <a:off x="5600388" y="1394158"/>
        <a:ext cx="1517442" cy="15852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82994-222D-42B0-8536-2FEAFFB2C5CF}" type="datetimeFigureOut">
              <a:rPr lang="en-GB" smtClean="0"/>
              <a:t>29/06/2013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DB1DE-80E4-41E8-B2F7-F74BECEA2752}" type="slidenum">
              <a:rPr lang="en-GB" smtClean="0"/>
              <a:t>‹#›</a:t>
            </a:fld>
            <a:endParaRPr lang="en-GB" dirty="0"/>
          </a:p>
        </p:txBody>
      </p:sp>
    </p:spTree>
    <p:extLst>
      <p:ext uri="{BB962C8B-B14F-4D97-AF65-F5344CB8AC3E}">
        <p14:creationId xmlns:p14="http://schemas.microsoft.com/office/powerpoint/2010/main" val="249083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1</a:t>
            </a:fld>
            <a:endParaRPr lang="en-GB" dirty="0"/>
          </a:p>
        </p:txBody>
      </p:sp>
    </p:spTree>
    <p:extLst>
      <p:ext uri="{BB962C8B-B14F-4D97-AF65-F5344CB8AC3E}">
        <p14:creationId xmlns:p14="http://schemas.microsoft.com/office/powerpoint/2010/main" val="348703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15B0B-C7DB-45EC-84A4-3FAFAFF73884}" type="slidenum">
              <a:rPr lang="en-US"/>
              <a:pPr/>
              <a:t>10</a:t>
            </a:fld>
            <a:endParaRPr lang="en-US"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11</a:t>
            </a:fld>
            <a:endParaRPr lang="en-GB" dirty="0"/>
          </a:p>
        </p:txBody>
      </p:sp>
    </p:spTree>
    <p:extLst>
      <p:ext uri="{BB962C8B-B14F-4D97-AF65-F5344CB8AC3E}">
        <p14:creationId xmlns:p14="http://schemas.microsoft.com/office/powerpoint/2010/main" val="2114210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BBC5A0-AAD7-4774-983A-A43BEF5F8FE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BBC5A0-AAD7-4774-983A-A43BEF5F8FE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BBC5A0-AAD7-4774-983A-A43BEF5F8FE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15</a:t>
            </a:fld>
            <a:endParaRPr lang="en-GB" dirty="0"/>
          </a:p>
        </p:txBody>
      </p:sp>
    </p:spTree>
    <p:extLst>
      <p:ext uri="{BB962C8B-B14F-4D97-AF65-F5344CB8AC3E}">
        <p14:creationId xmlns:p14="http://schemas.microsoft.com/office/powerpoint/2010/main" val="337966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16</a:t>
            </a:fld>
            <a:endParaRPr lang="en-GB" dirty="0"/>
          </a:p>
        </p:txBody>
      </p:sp>
    </p:spTree>
    <p:extLst>
      <p:ext uri="{BB962C8B-B14F-4D97-AF65-F5344CB8AC3E}">
        <p14:creationId xmlns:p14="http://schemas.microsoft.com/office/powerpoint/2010/main" val="1002858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BBC5A0-AAD7-4774-983A-A43BEF5F8FE4}" type="slidenum">
              <a:rPr lang="en-US" smtClean="0"/>
              <a:pPr/>
              <a:t>17</a:t>
            </a:fld>
            <a:endParaRPr lang="en-US" dirty="0"/>
          </a:p>
        </p:txBody>
      </p:sp>
    </p:spTree>
    <p:extLst>
      <p:ext uri="{BB962C8B-B14F-4D97-AF65-F5344CB8AC3E}">
        <p14:creationId xmlns:p14="http://schemas.microsoft.com/office/powerpoint/2010/main" val="1291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E00C0-4E42-42D1-9EDF-A707F414F249}" type="slidenum">
              <a:rPr lang="en-GB" smtClean="0"/>
              <a:t>18</a:t>
            </a:fld>
            <a:endParaRPr lang="en-GB" dirty="0"/>
          </a:p>
        </p:txBody>
      </p:sp>
    </p:spTree>
    <p:extLst>
      <p:ext uri="{BB962C8B-B14F-4D97-AF65-F5344CB8AC3E}">
        <p14:creationId xmlns:p14="http://schemas.microsoft.com/office/powerpoint/2010/main" val="2210123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BBC5A0-AAD7-4774-983A-A43BEF5F8FE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2</a:t>
            </a:fld>
            <a:endParaRPr lang="en-GB" dirty="0"/>
          </a:p>
        </p:txBody>
      </p:sp>
    </p:spTree>
    <p:extLst>
      <p:ext uri="{BB962C8B-B14F-4D97-AF65-F5344CB8AC3E}">
        <p14:creationId xmlns:p14="http://schemas.microsoft.com/office/powerpoint/2010/main" val="368691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BBC5A0-AAD7-4774-983A-A43BEF5F8FE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BBC5A0-AAD7-4774-983A-A43BEF5F8FE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22</a:t>
            </a:fld>
            <a:endParaRPr lang="en-GB" dirty="0"/>
          </a:p>
        </p:txBody>
      </p:sp>
    </p:spTree>
    <p:extLst>
      <p:ext uri="{BB962C8B-B14F-4D97-AF65-F5344CB8AC3E}">
        <p14:creationId xmlns:p14="http://schemas.microsoft.com/office/powerpoint/2010/main" val="3260371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6E532E-1E75-407E-BEF9-562412F9A7B4}" type="slidenum">
              <a:rPr lang="en-US"/>
              <a:pPr/>
              <a:t>23</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07949-F658-4F15-A9AA-E5A68FAE7C76}" type="slidenum">
              <a:rPr lang="en-US"/>
              <a:pPr/>
              <a:t>24</a:t>
            </a:fld>
            <a:endParaRPr lang="en-US" dirty="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E970F-C833-49FC-BA19-D4A8284AB4E7}" type="slidenum">
              <a:rPr lang="en-US"/>
              <a:pPr/>
              <a:t>25</a:t>
            </a:fld>
            <a:endParaRPr lang="en-US"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26</a:t>
            </a:fld>
            <a:endParaRPr lang="en-GB" dirty="0"/>
          </a:p>
        </p:txBody>
      </p:sp>
    </p:spTree>
    <p:extLst>
      <p:ext uri="{BB962C8B-B14F-4D97-AF65-F5344CB8AC3E}">
        <p14:creationId xmlns:p14="http://schemas.microsoft.com/office/powerpoint/2010/main" val="2295192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C652A-F523-4EE0-9DDF-6BF51BCA1B86}" type="slidenum">
              <a:rPr lang="en-US"/>
              <a:pPr/>
              <a:t>27</a:t>
            </a:fld>
            <a:endParaRPr lang="en-US" dirty="0"/>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BDD444-31B8-4A51-92AB-5E98A0127BC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29</a:t>
            </a:fld>
            <a:endParaRPr lang="en-GB" dirty="0"/>
          </a:p>
        </p:txBody>
      </p:sp>
    </p:spTree>
    <p:extLst>
      <p:ext uri="{BB962C8B-B14F-4D97-AF65-F5344CB8AC3E}">
        <p14:creationId xmlns:p14="http://schemas.microsoft.com/office/powerpoint/2010/main" val="76091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3</a:t>
            </a:fld>
            <a:endParaRPr lang="en-GB" dirty="0"/>
          </a:p>
        </p:txBody>
      </p:sp>
    </p:spTree>
    <p:extLst>
      <p:ext uri="{BB962C8B-B14F-4D97-AF65-F5344CB8AC3E}">
        <p14:creationId xmlns:p14="http://schemas.microsoft.com/office/powerpoint/2010/main" val="3814456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30</a:t>
            </a:fld>
            <a:endParaRPr lang="en-GB" dirty="0"/>
          </a:p>
        </p:txBody>
      </p:sp>
    </p:spTree>
    <p:extLst>
      <p:ext uri="{BB962C8B-B14F-4D97-AF65-F5344CB8AC3E}">
        <p14:creationId xmlns:p14="http://schemas.microsoft.com/office/powerpoint/2010/main" val="1009755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E00C0-4E42-42D1-9EDF-A707F414F249}" type="slidenum">
              <a:rPr lang="en-GB" smtClean="0"/>
              <a:t>31</a:t>
            </a:fld>
            <a:endParaRPr lang="en-GB" dirty="0"/>
          </a:p>
        </p:txBody>
      </p:sp>
    </p:spTree>
    <p:extLst>
      <p:ext uri="{BB962C8B-B14F-4D97-AF65-F5344CB8AC3E}">
        <p14:creationId xmlns:p14="http://schemas.microsoft.com/office/powerpoint/2010/main" val="2229764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E00C0-4E42-42D1-9EDF-A707F414F249}" type="slidenum">
              <a:rPr lang="en-GB" smtClean="0"/>
              <a:t>32</a:t>
            </a:fld>
            <a:endParaRPr lang="en-GB" dirty="0"/>
          </a:p>
        </p:txBody>
      </p:sp>
    </p:spTree>
    <p:extLst>
      <p:ext uri="{BB962C8B-B14F-4D97-AF65-F5344CB8AC3E}">
        <p14:creationId xmlns:p14="http://schemas.microsoft.com/office/powerpoint/2010/main" val="823721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E00C0-4E42-42D1-9EDF-A707F414F249}" type="slidenum">
              <a:rPr lang="en-GB" smtClean="0"/>
              <a:t>33</a:t>
            </a:fld>
            <a:endParaRPr lang="en-GB" dirty="0"/>
          </a:p>
        </p:txBody>
      </p:sp>
    </p:spTree>
    <p:extLst>
      <p:ext uri="{BB962C8B-B14F-4D97-AF65-F5344CB8AC3E}">
        <p14:creationId xmlns:p14="http://schemas.microsoft.com/office/powerpoint/2010/main" val="3126187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E00C0-4E42-42D1-9EDF-A707F414F249}" type="slidenum">
              <a:rPr lang="en-GB" smtClean="0"/>
              <a:t>34</a:t>
            </a:fld>
            <a:endParaRPr lang="en-GB" dirty="0"/>
          </a:p>
        </p:txBody>
      </p:sp>
    </p:spTree>
    <p:extLst>
      <p:ext uri="{BB962C8B-B14F-4D97-AF65-F5344CB8AC3E}">
        <p14:creationId xmlns:p14="http://schemas.microsoft.com/office/powerpoint/2010/main" val="2795499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35</a:t>
            </a:fld>
            <a:endParaRPr lang="en-GB" dirty="0"/>
          </a:p>
        </p:txBody>
      </p:sp>
    </p:spTree>
    <p:extLst>
      <p:ext uri="{BB962C8B-B14F-4D97-AF65-F5344CB8AC3E}">
        <p14:creationId xmlns:p14="http://schemas.microsoft.com/office/powerpoint/2010/main" val="3128996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36</a:t>
            </a:fld>
            <a:endParaRPr lang="en-GB" dirty="0"/>
          </a:p>
        </p:txBody>
      </p:sp>
    </p:spTree>
    <p:extLst>
      <p:ext uri="{BB962C8B-B14F-4D97-AF65-F5344CB8AC3E}">
        <p14:creationId xmlns:p14="http://schemas.microsoft.com/office/powerpoint/2010/main" val="773893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E00C0-4E42-42D1-9EDF-A707F414F249}" type="slidenum">
              <a:rPr lang="en-GB" smtClean="0"/>
              <a:t>37</a:t>
            </a:fld>
            <a:endParaRPr lang="en-GB" dirty="0"/>
          </a:p>
        </p:txBody>
      </p:sp>
    </p:spTree>
    <p:extLst>
      <p:ext uri="{BB962C8B-B14F-4D97-AF65-F5344CB8AC3E}">
        <p14:creationId xmlns:p14="http://schemas.microsoft.com/office/powerpoint/2010/main" val="33162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E00C0-4E42-42D1-9EDF-A707F414F249}" type="slidenum">
              <a:rPr lang="en-GB" smtClean="0"/>
              <a:t>38</a:t>
            </a:fld>
            <a:endParaRPr lang="en-GB" dirty="0"/>
          </a:p>
        </p:txBody>
      </p:sp>
    </p:spTree>
    <p:extLst>
      <p:ext uri="{BB962C8B-B14F-4D97-AF65-F5344CB8AC3E}">
        <p14:creationId xmlns:p14="http://schemas.microsoft.com/office/powerpoint/2010/main" val="3593610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E00C0-4E42-42D1-9EDF-A707F414F249}" type="slidenum">
              <a:rPr lang="en-GB" smtClean="0"/>
              <a:t>39</a:t>
            </a:fld>
            <a:endParaRPr lang="en-GB" dirty="0"/>
          </a:p>
        </p:txBody>
      </p:sp>
    </p:spTree>
    <p:extLst>
      <p:ext uri="{BB962C8B-B14F-4D97-AF65-F5344CB8AC3E}">
        <p14:creationId xmlns:p14="http://schemas.microsoft.com/office/powerpoint/2010/main" val="86823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4</a:t>
            </a:fld>
            <a:endParaRPr lang="en-GB" dirty="0"/>
          </a:p>
        </p:txBody>
      </p:sp>
    </p:spTree>
    <p:extLst>
      <p:ext uri="{BB962C8B-B14F-4D97-AF65-F5344CB8AC3E}">
        <p14:creationId xmlns:p14="http://schemas.microsoft.com/office/powerpoint/2010/main" val="3384256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5E00C0-4E42-42D1-9EDF-A707F414F249}" type="slidenum">
              <a:rPr lang="en-GB" smtClean="0"/>
              <a:t>40</a:t>
            </a:fld>
            <a:endParaRPr lang="en-GB" dirty="0"/>
          </a:p>
        </p:txBody>
      </p:sp>
    </p:spTree>
    <p:extLst>
      <p:ext uri="{BB962C8B-B14F-4D97-AF65-F5344CB8AC3E}">
        <p14:creationId xmlns:p14="http://schemas.microsoft.com/office/powerpoint/2010/main" val="216502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BBC5A0-AAD7-4774-983A-A43BEF5F8FE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BBC5A0-AAD7-4774-983A-A43BEF5F8FE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7</a:t>
            </a:fld>
            <a:endParaRPr lang="en-GB" dirty="0"/>
          </a:p>
        </p:txBody>
      </p:sp>
    </p:spTree>
    <p:extLst>
      <p:ext uri="{BB962C8B-B14F-4D97-AF65-F5344CB8AC3E}">
        <p14:creationId xmlns:p14="http://schemas.microsoft.com/office/powerpoint/2010/main" val="131703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8DB1DE-80E4-41E8-B2F7-F74BECEA2752}" type="slidenum">
              <a:rPr lang="en-GB" smtClean="0"/>
              <a:t>8</a:t>
            </a:fld>
            <a:endParaRPr lang="en-GB" dirty="0"/>
          </a:p>
        </p:txBody>
      </p:sp>
    </p:spTree>
    <p:extLst>
      <p:ext uri="{BB962C8B-B14F-4D97-AF65-F5344CB8AC3E}">
        <p14:creationId xmlns:p14="http://schemas.microsoft.com/office/powerpoint/2010/main" val="163022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2A51-3A05-4181-A806-FD193F5969C4}" type="slidenum">
              <a:rPr lang="en-US"/>
              <a:pPr/>
              <a:t>9</a:t>
            </a:fld>
            <a:endParaRPr lang="en-US"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1600200"/>
            <a:ext cx="5238750" cy="1600200"/>
          </a:xfrm>
        </p:spPr>
        <p:txBody>
          <a:bodyPr anchor="t" anchorCtr="0"/>
          <a:lstStyle/>
          <a:p>
            <a:r>
              <a:rPr lang="en-US" smtClean="0"/>
              <a:t>Click to edit Master title style</a:t>
            </a:r>
            <a:endParaRPr/>
          </a:p>
        </p:txBody>
      </p:sp>
      <p:sp>
        <p:nvSpPr>
          <p:cNvPr id="3" name="Subtitle 2"/>
          <p:cNvSpPr>
            <a:spLocks noGrp="1"/>
          </p:cNvSpPr>
          <p:nvPr>
            <p:ph type="subTitle" idx="1"/>
          </p:nvPr>
        </p:nvSpPr>
        <p:spPr>
          <a:xfrm>
            <a:off x="3317502" y="3276600"/>
            <a:ext cx="4433047" cy="685800"/>
          </a:xfrm>
        </p:spPr>
        <p:txBody>
          <a:bodyPr>
            <a:normAutofit/>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528816"/>
            <a:ext cx="2133600" cy="256032"/>
          </a:xfrm>
        </p:spPr>
        <p:txBody>
          <a:bodyPr/>
          <a:lstStyle>
            <a:lvl1pPr algn="l">
              <a:defRPr/>
            </a:lvl1pPr>
          </a:lstStyle>
          <a:p>
            <a:fld id="{C9636493-25B6-4A25-AC72-EBA1879A37D1}" type="datetimeFigureOut">
              <a:rPr lang="en-GB" smtClean="0"/>
              <a:t>29/06/2013</a:t>
            </a:fld>
            <a:endParaRPr lang="en-GB" dirty="0"/>
          </a:p>
        </p:txBody>
      </p:sp>
      <p:sp>
        <p:nvSpPr>
          <p:cNvPr id="5" name="Footer Placeholder 4"/>
          <p:cNvSpPr>
            <a:spLocks noGrp="1"/>
          </p:cNvSpPr>
          <p:nvPr>
            <p:ph type="ftr" sz="quarter" idx="11"/>
          </p:nvPr>
        </p:nvSpPr>
        <p:spPr>
          <a:xfrm>
            <a:off x="457200" y="6263640"/>
            <a:ext cx="2895600" cy="255494"/>
          </a:xfrm>
        </p:spPr>
        <p:txBody>
          <a:bodyPr/>
          <a:lstStyle>
            <a:lvl1pPr algn="l">
              <a:defRPr/>
            </a:lvl1pPr>
          </a:lstStyle>
          <a:p>
            <a:endParaRPr lang="en-GB" dirty="0"/>
          </a:p>
        </p:txBody>
      </p:sp>
      <p:sp>
        <p:nvSpPr>
          <p:cNvPr id="6" name="Slide Number Placeholder 5"/>
          <p:cNvSpPr>
            <a:spLocks noGrp="1"/>
          </p:cNvSpPr>
          <p:nvPr>
            <p:ph type="sldNum" sz="quarter" idx="12"/>
          </p:nvPr>
        </p:nvSpPr>
        <p:spPr/>
        <p:txBody>
          <a:bodyPr/>
          <a:lstStyle/>
          <a:p>
            <a:fld id="{35886790-5237-4EDF-B334-CB515150DAE6}" type="slidenum">
              <a:rPr lang="en-GB" smtClean="0"/>
              <a:t>‹#›</a:t>
            </a:fld>
            <a:endParaRPr lang="en-GB" dirty="0"/>
          </a:p>
        </p:txBody>
      </p:sp>
      <p:sp>
        <p:nvSpPr>
          <p:cNvPr id="11"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nvGrpSpPr>
          <p:cNvPr id="7" name="Group 32"/>
          <p:cNvGrpSpPr/>
          <p:nvPr/>
        </p:nvGrpSpPr>
        <p:grpSpPr>
          <a:xfrm>
            <a:off x="6941417" y="5105400"/>
            <a:ext cx="2238442" cy="2005669"/>
            <a:chOff x="2810256" y="4943398"/>
            <a:chExt cx="2238442" cy="2005669"/>
          </a:xfrm>
        </p:grpSpPr>
        <p:sp>
          <p:nvSpPr>
            <p:cNvPr id="10"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8"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9"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3"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6"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636493-25B6-4A25-AC72-EBA1879A37D1}" type="datetimeFigureOut">
              <a:rPr lang="en-GB" smtClean="0"/>
              <a:t>29/06/2013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886790-5237-4EDF-B334-CB515150DAE6}"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1411288" cy="5461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636493-25B6-4A25-AC72-EBA1879A37D1}" type="datetimeFigureOut">
              <a:rPr lang="en-GB" smtClean="0"/>
              <a:t>29/06/2013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886790-5237-4EDF-B334-CB515150DAE6}"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636493-25B6-4A25-AC72-EBA1879A37D1}" type="datetimeFigureOut">
              <a:rPr lang="en-GB" smtClean="0"/>
              <a:t>29/06/2013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886790-5237-4EDF-B334-CB515150DAE6}"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8413"/>
            <a:ext cx="6665913" cy="1362075"/>
          </a:xfrm>
        </p:spPr>
        <p:txBody>
          <a:bodyPr vert="horz" lIns="91440" tIns="45720" rIns="91440" bIns="45720" rtlCol="0" anchor="b" anchorCtr="0">
            <a:normAutofit/>
          </a:bodyPr>
          <a:lstStyle>
            <a:lvl1pPr algn="r" defTabSz="914400" rtl="0" eaLnBrk="1" latinLnBrk="0" hangingPunct="1">
              <a:spcBef>
                <a:spcPct val="0"/>
              </a:spcBef>
              <a:buNone/>
              <a:defRPr sz="3600" kern="1200">
                <a:gradFill>
                  <a:gsLst>
                    <a:gs pos="0">
                      <a:schemeClr val="tx1">
                        <a:alpha val="90000"/>
                      </a:schemeClr>
                    </a:gs>
                    <a:gs pos="50000">
                      <a:schemeClr val="tx1">
                        <a:lumMod val="75000"/>
                        <a:lumOff val="25000"/>
                        <a:alpha val="90000"/>
                      </a:schemeClr>
                    </a:gs>
                    <a:gs pos="100000">
                      <a:schemeClr val="tx1">
                        <a:lumMod val="50000"/>
                        <a:lumOff val="50000"/>
                        <a:alpha val="90000"/>
                      </a:schemeClr>
                    </a:gs>
                  </a:gsLst>
                  <a:lin ang="5400000" scaled="0"/>
                </a:gra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52799" y="3910013"/>
            <a:ext cx="4532313" cy="814387"/>
          </a:xfrm>
        </p:spPr>
        <p:txBody>
          <a:bodyPr vert="horz" lIns="91440" tIns="45720" rIns="91440" bIns="45720" rtlCol="0">
            <a:normAutofit/>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525768"/>
            <a:ext cx="2133600" cy="256032"/>
          </a:xfrm>
        </p:spPr>
        <p:txBody>
          <a:bodyPr/>
          <a:lstStyle>
            <a:lvl1pPr algn="l">
              <a:defRPr/>
            </a:lvl1pPr>
          </a:lstStyle>
          <a:p>
            <a:fld id="{C9636493-25B6-4A25-AC72-EBA1879A37D1}" type="datetimeFigureOut">
              <a:rPr lang="en-GB" smtClean="0"/>
              <a:t>29/06/2013</a:t>
            </a:fld>
            <a:endParaRPr lang="en-GB" dirty="0"/>
          </a:p>
        </p:txBody>
      </p:sp>
      <p:sp>
        <p:nvSpPr>
          <p:cNvPr id="5" name="Footer Placeholder 4"/>
          <p:cNvSpPr>
            <a:spLocks noGrp="1"/>
          </p:cNvSpPr>
          <p:nvPr>
            <p:ph type="ftr" sz="quarter" idx="11"/>
          </p:nvPr>
        </p:nvSpPr>
        <p:spPr>
          <a:xfrm>
            <a:off x="457200" y="6261309"/>
            <a:ext cx="2895600" cy="255494"/>
          </a:xfrm>
        </p:spPr>
        <p:txBody>
          <a:bodyPr/>
          <a:lstStyle/>
          <a:p>
            <a:endParaRPr lang="en-GB" dirty="0"/>
          </a:p>
        </p:txBody>
      </p:sp>
      <p:sp>
        <p:nvSpPr>
          <p:cNvPr id="6" name="Slide Number Placeholder 5"/>
          <p:cNvSpPr>
            <a:spLocks noGrp="1"/>
          </p:cNvSpPr>
          <p:nvPr>
            <p:ph type="sldNum" sz="quarter" idx="12"/>
          </p:nvPr>
        </p:nvSpPr>
        <p:spPr>
          <a:xfrm>
            <a:off x="8028432" y="6208059"/>
            <a:ext cx="1048872" cy="685800"/>
          </a:xfrm>
        </p:spPr>
        <p:txBody>
          <a:bodyPr/>
          <a:lstStyle/>
          <a:p>
            <a:fld id="{35886790-5237-4EDF-B334-CB515150DAE6}" type="slidenum">
              <a:rPr lang="en-GB" smtClean="0"/>
              <a:t>‹#›</a:t>
            </a:fld>
            <a:endParaRPr lang="en-GB" dirty="0"/>
          </a:p>
        </p:txBody>
      </p:sp>
      <p:sp>
        <p:nvSpPr>
          <p:cNvPr id="7"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371600"/>
          </a:xfrm>
        </p:spPr>
        <p:txBody>
          <a:bodyPr/>
          <a:lstStyle/>
          <a:p>
            <a:r>
              <a:rPr lang="en-US" smtClean="0"/>
              <a:t>Click to edit Master title style</a:t>
            </a:r>
            <a:endParaRPr/>
          </a:p>
        </p:txBody>
      </p:sp>
      <p:sp>
        <p:nvSpPr>
          <p:cNvPr id="3" name="Content Placeholder 2"/>
          <p:cNvSpPr>
            <a:spLocks noGrp="1"/>
          </p:cNvSpPr>
          <p:nvPr>
            <p:ph sz="half" idx="1"/>
          </p:nvPr>
        </p:nvSpPr>
        <p:spPr>
          <a:xfrm>
            <a:off x="1737360"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59638"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636493-25B6-4A25-AC72-EBA1879A37D1}" type="datetimeFigureOut">
              <a:rPr lang="en-GB" smtClean="0"/>
              <a:t>29/06/2013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886790-5237-4EDF-B334-CB515150DAE6}"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073938" y="1722279"/>
            <a:ext cx="2834640" cy="639762"/>
          </a:xfrm>
        </p:spPr>
        <p:txBody>
          <a:bodyPr vert="horz" lIns="91440" tIns="45720" rIns="91440" bIns="45720" rtlCol="0"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2000"/>
              </a:spcBef>
              <a:buClr>
                <a:schemeClr val="tx1"/>
              </a:buClr>
              <a:buSzPct val="80000"/>
              <a:buFont typeface="Wingdings" pitchFamily="2" charset="2"/>
              <a:buNone/>
            </a:pPr>
            <a:r>
              <a:rPr lang="en-US" smtClean="0"/>
              <a:t>Click to edit Master text styles</a:t>
            </a:r>
          </a:p>
        </p:txBody>
      </p:sp>
      <p:sp>
        <p:nvSpPr>
          <p:cNvPr id="10"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1"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a:xfrm>
            <a:off x="1219199" y="76200"/>
            <a:ext cx="6803679" cy="1371600"/>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1737360"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959638"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9636493-25B6-4A25-AC72-EBA1879A37D1}" type="datetimeFigureOut">
              <a:rPr lang="en-GB" smtClean="0"/>
              <a:t>29/06/2013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5886790-5237-4EDF-B334-CB515150DAE6}"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9636493-25B6-4A25-AC72-EBA1879A37D1}" type="datetimeFigureOut">
              <a:rPr lang="en-GB" smtClean="0"/>
              <a:t>29/06/2013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5886790-5237-4EDF-B334-CB515150DAE6}" type="slidenum">
              <a:rPr lang="en-GB" smtClean="0"/>
              <a:t>‹#›</a:t>
            </a:fld>
            <a:endParaRPr lang="en-GB" dirty="0"/>
          </a:p>
        </p:txBody>
      </p:sp>
      <p:grpSp>
        <p:nvGrpSpPr>
          <p:cNvPr id="6" name="Group 5"/>
          <p:cNvGrpSpPr/>
          <p:nvPr/>
        </p:nvGrpSpPr>
        <p:grpSpPr>
          <a:xfrm>
            <a:off x="7339001" y="5311513"/>
            <a:ext cx="1837944" cy="1533602"/>
            <a:chOff x="7339001" y="5311513"/>
            <a:chExt cx="1837944" cy="1533602"/>
          </a:xfrm>
        </p:grpSpPr>
        <p:sp>
          <p:nvSpPr>
            <p:cNvPr id="7"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8"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9"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36493-25B6-4A25-AC72-EBA1879A37D1}" type="datetimeFigureOut">
              <a:rPr lang="en-GB" smtClean="0"/>
              <a:t>29/06/2013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5886790-5237-4EDF-B334-CB515150DAE6}" type="slidenum">
              <a:rPr lang="en-GB" smtClean="0"/>
              <a:t>‹#›</a:t>
            </a:fld>
            <a:endParaRPr lang="en-GB" dirty="0"/>
          </a:p>
        </p:txBody>
      </p:sp>
      <p:grpSp>
        <p:nvGrpSpPr>
          <p:cNvPr id="8" name="Group 7"/>
          <p:cNvGrpSpPr/>
          <p:nvPr/>
        </p:nvGrpSpPr>
        <p:grpSpPr>
          <a:xfrm>
            <a:off x="7339001" y="5311513"/>
            <a:ext cx="1837944" cy="1533602"/>
            <a:chOff x="7339001" y="5311513"/>
            <a:chExt cx="1837944" cy="1533602"/>
          </a:xfrm>
        </p:grpSpPr>
        <p:sp>
          <p:nvSpPr>
            <p:cNvPr id="5"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6"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7"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49941"/>
            <a:ext cx="3886200" cy="5486400"/>
          </a:xfrm>
        </p:spPr>
        <p:txBody>
          <a:bodyPr>
            <a:normAutofit/>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636493-25B6-4A25-AC72-EBA1879A37D1}" type="datetimeFigureOut">
              <a:rPr lang="en-GB" smtClean="0"/>
              <a:t>29/06/2013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886790-5237-4EDF-B334-CB515150DAE6}" type="slidenum">
              <a:rPr lang="en-GB" smtClean="0"/>
              <a:t>‹#›</a:t>
            </a:fld>
            <a:endParaRPr lang="en-GB" dirty="0"/>
          </a:p>
        </p:txBody>
      </p:sp>
      <p:sp>
        <p:nvSpPr>
          <p:cNvPr id="4" name="Text Placeholder 3"/>
          <p:cNvSpPr>
            <a:spLocks noGrp="1"/>
          </p:cNvSpPr>
          <p:nvPr>
            <p:ph type="body" sz="half" idx="2"/>
          </p:nvPr>
        </p:nvSpPr>
        <p:spPr>
          <a:xfrm>
            <a:off x="1815353" y="2516841"/>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en-US" smtClean="0"/>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en-US" smtClean="0"/>
              <a:t>Click to edit Master title style</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normAutofit/>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1819656" y="2514600"/>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36493-25B6-4A25-AC72-EBA1879A37D1}" type="datetimeFigureOut">
              <a:rPr lang="en-GB" smtClean="0"/>
              <a:t>29/06/2013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886790-5237-4EDF-B334-CB515150DAE6}"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76200"/>
            <a:ext cx="6803679" cy="13716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981200" y="1752600"/>
            <a:ext cx="6041679"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889279" y="6498874"/>
            <a:ext cx="2133600" cy="256032"/>
          </a:xfrm>
          <a:prstGeom prst="rect">
            <a:avLst/>
          </a:prstGeom>
        </p:spPr>
        <p:txBody>
          <a:bodyPr vert="horz" lIns="91440" tIns="45720" rIns="91440" bIns="0" rtlCol="0" anchor="ctr"/>
          <a:lstStyle>
            <a:lvl1pPr marL="0" algn="r" defTabSz="914400" rtl="0" eaLnBrk="1" latinLnBrk="0" hangingPunct="1">
              <a:defRPr sz="1000" b="1" kern="1200">
                <a:solidFill>
                  <a:schemeClr val="tx1">
                    <a:lumMod val="75000"/>
                    <a:lumOff val="25000"/>
                    <a:alpha val="40000"/>
                  </a:schemeClr>
                </a:solidFill>
                <a:latin typeface="+mj-lt"/>
                <a:ea typeface="+mn-ea"/>
                <a:cs typeface="+mn-cs"/>
              </a:defRPr>
            </a:lvl1pPr>
          </a:lstStyle>
          <a:p>
            <a:fld id="{C9636493-25B6-4A25-AC72-EBA1879A37D1}" type="datetimeFigureOut">
              <a:rPr lang="en-GB" smtClean="0"/>
              <a:t>29/06/2013</a:t>
            </a:fld>
            <a:endParaRPr lang="en-GB" dirty="0"/>
          </a:p>
        </p:txBody>
      </p:sp>
      <p:sp>
        <p:nvSpPr>
          <p:cNvPr id="5" name="Footer Placeholder 4"/>
          <p:cNvSpPr>
            <a:spLocks noGrp="1"/>
          </p:cNvSpPr>
          <p:nvPr>
            <p:ph type="ftr" sz="quarter" idx="3"/>
          </p:nvPr>
        </p:nvSpPr>
        <p:spPr>
          <a:xfrm>
            <a:off x="1981200" y="6499412"/>
            <a:ext cx="2895600" cy="255494"/>
          </a:xfrm>
          <a:prstGeom prst="rect">
            <a:avLst/>
          </a:prstGeom>
        </p:spPr>
        <p:txBody>
          <a:bodyPr vert="horz" lIns="91440" tIns="45720" rIns="91440" bIns="0" rtlCol="0" anchor="ctr"/>
          <a:lstStyle>
            <a:lvl1pPr marL="0" algn="l" defTabSz="914400" rtl="0" eaLnBrk="1" latinLnBrk="0" hangingPunct="1">
              <a:defRPr sz="1000" b="1" kern="1200">
                <a:solidFill>
                  <a:schemeClr val="tx1">
                    <a:lumMod val="75000"/>
                    <a:lumOff val="25000"/>
                    <a:alpha val="40000"/>
                  </a:schemeClr>
                </a:solidFill>
                <a:latin typeface="+mj-lt"/>
                <a:ea typeface="+mn-ea"/>
                <a:cs typeface="+mn-cs"/>
              </a:defRPr>
            </a:lvl1pPr>
          </a:lstStyle>
          <a:p>
            <a:endParaRPr lang="en-GB" dirty="0"/>
          </a:p>
        </p:txBody>
      </p:sp>
      <p:sp>
        <p:nvSpPr>
          <p:cNvPr id="6" name="Slide Number Placeholder 5"/>
          <p:cNvSpPr>
            <a:spLocks noGrp="1"/>
          </p:cNvSpPr>
          <p:nvPr>
            <p:ph type="sldNum" sz="quarter" idx="4"/>
          </p:nvPr>
        </p:nvSpPr>
        <p:spPr>
          <a:xfrm>
            <a:off x="8027894" y="6208059"/>
            <a:ext cx="1048872" cy="685800"/>
          </a:xfrm>
          <a:prstGeom prst="rect">
            <a:avLst/>
          </a:prstGeom>
        </p:spPr>
        <p:txBody>
          <a:bodyPr vert="horz" lIns="91440" tIns="45720" rIns="91440" bIns="0" rtlCol="0" anchor="ctr"/>
          <a:lstStyle>
            <a:lvl1pPr algn="r">
              <a:defRPr sz="2800" b="1">
                <a:solidFill>
                  <a:schemeClr val="tx1">
                    <a:lumMod val="75000"/>
                    <a:lumOff val="25000"/>
                    <a:alpha val="40000"/>
                  </a:schemeClr>
                </a:solidFill>
                <a:latin typeface="+mj-lt"/>
              </a:defRPr>
            </a:lvl1pPr>
          </a:lstStyle>
          <a:p>
            <a:fld id="{35886790-5237-4EDF-B334-CB515150DAE6}" type="slidenum">
              <a:rPr lang="en-GB" smtClean="0"/>
              <a:t>‹#›</a:t>
            </a:fld>
            <a:endParaRPr lang="en-GB" dirty="0"/>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mj-lt"/>
          <a:ea typeface="+mj-ea"/>
          <a:cs typeface="+mj-cs"/>
        </a:defRPr>
      </a:lvl1pPr>
    </p:titleStyle>
    <p:bodyStyle>
      <a:lvl1pPr marL="342900" indent="-342900" algn="l" defTabSz="914400" rtl="0" eaLnBrk="1" latinLnBrk="0" hangingPunct="1">
        <a:spcBef>
          <a:spcPts val="2000"/>
        </a:spcBef>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defTabSz="914400" rtl="0" eaLnBrk="1" latinLnBrk="0" hangingPunct="1">
        <a:spcBef>
          <a:spcPts val="1200"/>
        </a:spcBef>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defTabSz="914400" rtl="0" eaLnBrk="1" latinLnBrk="0" hangingPunct="1">
        <a:spcBef>
          <a:spcPts val="1200"/>
        </a:spcBef>
        <a:buClr>
          <a:schemeClr val="accent4"/>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defTabSz="914400" rtl="0" eaLnBrk="1" latinLnBrk="0" hangingPunct="1">
        <a:spcBef>
          <a:spcPts val="1200"/>
        </a:spcBef>
        <a:buClr>
          <a:schemeClr val="accent2"/>
        </a:buClr>
        <a:buFont typeface="Wingdings" pitchFamily="2" charset="2"/>
        <a:buChar char=""/>
        <a:defRPr sz="18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defTabSz="914400" rtl="0" eaLnBrk="1" latinLnBrk="0" hangingPunct="1">
        <a:spcBef>
          <a:spcPts val="1200"/>
        </a:spcBef>
        <a:buClr>
          <a:schemeClr val="accent3"/>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1492250" indent="-228600" algn="l" defTabSz="914400" rtl="0" eaLnBrk="1" latinLnBrk="0" hangingPunct="1">
        <a:spcBef>
          <a:spcPts val="1200"/>
        </a:spcBef>
        <a:buClr>
          <a:schemeClr val="accent5"/>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6pPr>
      <a:lvl7pPr marL="1720850" indent="-228600" algn="l" defTabSz="914400" rtl="0" eaLnBrk="1" latinLnBrk="0" hangingPunct="1">
        <a:spcBef>
          <a:spcPts val="1200"/>
        </a:spcBef>
        <a:buClr>
          <a:schemeClr val="accent6"/>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7pPr>
      <a:lvl8pPr marL="19494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8pPr>
      <a:lvl9pPr marL="21780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764704"/>
            <a:ext cx="5238750" cy="2435696"/>
          </a:xfrm>
        </p:spPr>
        <p:txBody>
          <a:bodyPr>
            <a:normAutofit fontScale="90000"/>
          </a:bodyPr>
          <a:lstStyle/>
          <a:p>
            <a:r>
              <a:rPr lang="en-TT" dirty="0" smtClean="0"/>
              <a:t>TOBAGO WORKSHOP ON EDUCATIONAL ASSESSMENT</a:t>
            </a:r>
            <a:br>
              <a:rPr lang="en-TT" dirty="0" smtClean="0"/>
            </a:br>
            <a:r>
              <a:rPr lang="en-TT" dirty="0" smtClean="0">
                <a:solidFill>
                  <a:srgbClr val="C00000"/>
                </a:solidFill>
              </a:rPr>
              <a:t>Day 1, Session 2</a:t>
            </a:r>
            <a:endParaRPr lang="en-GB" dirty="0">
              <a:solidFill>
                <a:srgbClr val="C00000"/>
              </a:solidFill>
            </a:endParaRPr>
          </a:p>
        </p:txBody>
      </p:sp>
      <p:sp>
        <p:nvSpPr>
          <p:cNvPr id="3" name="Subtitle 2"/>
          <p:cNvSpPr>
            <a:spLocks noGrp="1"/>
          </p:cNvSpPr>
          <p:nvPr>
            <p:ph type="subTitle" idx="1"/>
          </p:nvPr>
        </p:nvSpPr>
        <p:spPr>
          <a:xfrm>
            <a:off x="3059832" y="3276600"/>
            <a:ext cx="5904656" cy="512440"/>
          </a:xfrm>
          <a:solidFill>
            <a:schemeClr val="accent1">
              <a:lumMod val="20000"/>
              <a:lumOff val="80000"/>
            </a:schemeClr>
          </a:solidFill>
        </p:spPr>
        <p:txBody>
          <a:bodyPr>
            <a:normAutofit/>
          </a:bodyPr>
          <a:lstStyle/>
          <a:p>
            <a:r>
              <a:rPr lang="en-TT" sz="2400" dirty="0" smtClean="0"/>
              <a:t>©</a:t>
            </a:r>
            <a:r>
              <a:rPr lang="en-TT" sz="2400" b="1" dirty="0" smtClean="0"/>
              <a:t>JEROME</a:t>
            </a:r>
            <a:r>
              <a:rPr lang="en-TT" sz="2400" dirty="0" smtClean="0"/>
              <a:t> </a:t>
            </a:r>
            <a:r>
              <a:rPr lang="en-TT" sz="2400" b="1" dirty="0" smtClean="0"/>
              <a:t>DE LISLE, </a:t>
            </a:r>
            <a:r>
              <a:rPr lang="en-TT" sz="2400" b="1" dirty="0" smtClean="0"/>
              <a:t>REAIG</a:t>
            </a:r>
            <a:r>
              <a:rPr lang="en-TT" sz="2400" b="1" dirty="0" smtClean="0"/>
              <a:t>, 2013</a:t>
            </a:r>
            <a:endParaRPr lang="en-GB" sz="2400" b="1" dirty="0"/>
          </a:p>
        </p:txBody>
      </p:sp>
    </p:spTree>
    <p:extLst>
      <p:ext uri="{BB962C8B-B14F-4D97-AF65-F5344CB8AC3E}">
        <p14:creationId xmlns:p14="http://schemas.microsoft.com/office/powerpoint/2010/main" val="1579549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dirty="0"/>
              <a:t>Assessment formats</a:t>
            </a:r>
          </a:p>
        </p:txBody>
      </p:sp>
      <p:sp>
        <p:nvSpPr>
          <p:cNvPr id="173059" name="Rectangle 3"/>
          <p:cNvSpPr>
            <a:spLocks noGrp="1" noChangeArrowheads="1"/>
          </p:cNvSpPr>
          <p:nvPr>
            <p:ph type="body" idx="1"/>
          </p:nvPr>
        </p:nvSpPr>
        <p:spPr>
          <a:xfrm>
            <a:off x="1981200" y="1752600"/>
            <a:ext cx="6767264" cy="4373563"/>
          </a:xfrm>
        </p:spPr>
        <p:txBody>
          <a:bodyPr/>
          <a:lstStyle/>
          <a:p>
            <a:r>
              <a:rPr lang="en-US" dirty="0"/>
              <a:t>There are three categories of assessment formats:</a:t>
            </a:r>
          </a:p>
          <a:p>
            <a:r>
              <a:rPr lang="en-US" sz="2800" u="sng" dirty="0">
                <a:solidFill>
                  <a:srgbClr val="990000"/>
                </a:solidFill>
              </a:rPr>
              <a:t>Assessment Format		Examples</a:t>
            </a:r>
          </a:p>
          <a:p>
            <a:pPr lvl="1"/>
            <a:r>
              <a:rPr lang="en-US" sz="2800" dirty="0">
                <a:solidFill>
                  <a:srgbClr val="990000"/>
                </a:solidFill>
              </a:rPr>
              <a:t>Selected Response		</a:t>
            </a:r>
            <a:r>
              <a:rPr lang="en-US" sz="2800" dirty="0">
                <a:solidFill>
                  <a:srgbClr val="990000"/>
                </a:solidFill>
              </a:rPr>
              <a:t>MCQs</a:t>
            </a:r>
            <a:endParaRPr lang="en-US" sz="2800" dirty="0">
              <a:solidFill>
                <a:srgbClr val="990000"/>
              </a:solidFill>
            </a:endParaRPr>
          </a:p>
          <a:p>
            <a:pPr lvl="1"/>
            <a:r>
              <a:rPr lang="en-US" sz="2800" dirty="0">
                <a:solidFill>
                  <a:srgbClr val="990000"/>
                </a:solidFill>
              </a:rPr>
              <a:t>Constructed Response	</a:t>
            </a:r>
            <a:r>
              <a:rPr lang="en-US" sz="2800" dirty="0">
                <a:solidFill>
                  <a:srgbClr val="990000"/>
                </a:solidFill>
              </a:rPr>
              <a:t>SAQs</a:t>
            </a:r>
            <a:r>
              <a:rPr lang="en-US" sz="2800" dirty="0">
                <a:solidFill>
                  <a:srgbClr val="990000"/>
                </a:solidFill>
              </a:rPr>
              <a:t>, 						</a:t>
            </a:r>
            <a:r>
              <a:rPr lang="en-US" sz="2800" dirty="0" smtClean="0">
                <a:solidFill>
                  <a:srgbClr val="990000"/>
                </a:solidFill>
              </a:rPr>
              <a:t>Essays</a:t>
            </a:r>
            <a:endParaRPr lang="en-US" sz="2800" dirty="0">
              <a:solidFill>
                <a:srgbClr val="990000"/>
              </a:solidFill>
            </a:endParaRPr>
          </a:p>
          <a:p>
            <a:pPr lvl="1"/>
            <a:r>
              <a:rPr lang="en-US" sz="2800" dirty="0">
                <a:solidFill>
                  <a:srgbClr val="990000"/>
                </a:solidFill>
              </a:rPr>
              <a:t>Performance Assessments	Portfolios, 						Projects</a:t>
            </a:r>
          </a:p>
          <a:p>
            <a:endParaRPr lang="en-US" dirty="0">
              <a:solidFill>
                <a:srgbClr val="990000"/>
              </a:solidFill>
            </a:endParaRPr>
          </a:p>
        </p:txBody>
      </p:sp>
    </p:spTree>
    <p:extLst>
      <p:ext uri="{BB962C8B-B14F-4D97-AF65-F5344CB8AC3E}">
        <p14:creationId xmlns:p14="http://schemas.microsoft.com/office/powerpoint/2010/main" val="2048064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Each format category represents a family of items</a:t>
            </a:r>
            <a:endParaRPr lang="en-GB" dirty="0"/>
          </a:p>
        </p:txBody>
      </p:sp>
      <p:sp>
        <p:nvSpPr>
          <p:cNvPr id="3" name="Content Placeholder 2"/>
          <p:cNvSpPr>
            <a:spLocks noGrp="1"/>
          </p:cNvSpPr>
          <p:nvPr>
            <p:ph idx="1"/>
          </p:nvPr>
        </p:nvSpPr>
        <p:spPr>
          <a:xfrm>
            <a:off x="1981200" y="1752600"/>
            <a:ext cx="6551240" cy="4844752"/>
          </a:xfrm>
        </p:spPr>
        <p:txBody>
          <a:bodyPr>
            <a:normAutofit lnSpcReduction="10000"/>
          </a:bodyPr>
          <a:lstStyle/>
          <a:p>
            <a:r>
              <a:rPr lang="en-TT" dirty="0" smtClean="0"/>
              <a:t>The selected response family includes the multiple choice and matching item sets. There are several additional new designs such as extended matching items.</a:t>
            </a:r>
          </a:p>
          <a:p>
            <a:r>
              <a:rPr lang="en-TT" dirty="0" smtClean="0"/>
              <a:t>The constructed response family may vary from restricted formats such as fill in the blanks to extended formats such as essays.</a:t>
            </a:r>
          </a:p>
          <a:p>
            <a:r>
              <a:rPr lang="en-TT" dirty="0" smtClean="0"/>
              <a:t>The performance category includes a range of innovative formats such as posters, portfolios, exhibitions, and journals.</a:t>
            </a:r>
          </a:p>
          <a:p>
            <a:r>
              <a:rPr lang="en-TT" dirty="0" smtClean="0"/>
              <a:t>Computer Based Testing have added to the range of new and innovative item types used in testing. </a:t>
            </a:r>
            <a:endParaRPr lang="en-GB" dirty="0"/>
          </a:p>
        </p:txBody>
      </p:sp>
    </p:spTree>
    <p:extLst>
      <p:ext uri="{BB962C8B-B14F-4D97-AF65-F5344CB8AC3E}">
        <p14:creationId xmlns:p14="http://schemas.microsoft.com/office/powerpoint/2010/main" val="247929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7" name="Picture 5"/>
          <p:cNvPicPr>
            <a:picLocks noChangeAspect="1" noChangeArrowheads="1"/>
          </p:cNvPicPr>
          <p:nvPr/>
        </p:nvPicPr>
        <p:blipFill>
          <a:blip r:embed="rId3" cstate="print"/>
          <a:srcRect/>
          <a:stretch>
            <a:fillRect/>
          </a:stretch>
        </p:blipFill>
        <p:spPr bwMode="auto">
          <a:xfrm>
            <a:off x="762000" y="0"/>
            <a:ext cx="7543800" cy="6857999"/>
          </a:xfrm>
          <a:prstGeom prst="rect">
            <a:avLst/>
          </a:prstGeom>
          <a:noFill/>
          <a:ln w="9525">
            <a:noFill/>
            <a:miter lim="800000"/>
            <a:headEnd/>
            <a:tailEnd/>
          </a:ln>
          <a:effectLst/>
        </p:spPr>
      </p:pic>
    </p:spTree>
    <p:extLst>
      <p:ext uri="{BB962C8B-B14F-4D97-AF65-F5344CB8AC3E}">
        <p14:creationId xmlns:p14="http://schemas.microsoft.com/office/powerpoint/2010/main" val="1311672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0" name="Picture 4"/>
          <p:cNvPicPr>
            <a:picLocks noChangeAspect="1" noChangeArrowheads="1"/>
          </p:cNvPicPr>
          <p:nvPr/>
        </p:nvPicPr>
        <p:blipFill>
          <a:blip r:embed="rId3" cstate="print"/>
          <a:srcRect/>
          <a:stretch>
            <a:fillRect/>
          </a:stretch>
        </p:blipFill>
        <p:spPr bwMode="auto">
          <a:xfrm>
            <a:off x="228600" y="152400"/>
            <a:ext cx="8153400" cy="6553200"/>
          </a:xfrm>
          <a:prstGeom prst="rect">
            <a:avLst/>
          </a:prstGeom>
          <a:noFill/>
          <a:ln w="9525">
            <a:noFill/>
            <a:miter lim="800000"/>
            <a:headEnd/>
            <a:tailEnd/>
          </a:ln>
          <a:effectLst/>
        </p:spPr>
      </p:pic>
    </p:spTree>
    <p:extLst>
      <p:ext uri="{BB962C8B-B14F-4D97-AF65-F5344CB8AC3E}">
        <p14:creationId xmlns:p14="http://schemas.microsoft.com/office/powerpoint/2010/main" val="1281738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5" name="Picture 5" descr="MPj03995770000[1]"/>
          <p:cNvPicPr>
            <a:picLocks noChangeAspect="1" noChangeArrowheads="1"/>
          </p:cNvPicPr>
          <p:nvPr/>
        </p:nvPicPr>
        <p:blipFill>
          <a:blip r:embed="rId3" cstate="print"/>
          <a:srcRect/>
          <a:stretch>
            <a:fillRect/>
          </a:stretch>
        </p:blipFill>
        <p:spPr bwMode="auto">
          <a:xfrm>
            <a:off x="5334000" y="3725863"/>
            <a:ext cx="2743200" cy="3132137"/>
          </a:xfrm>
          <a:prstGeom prst="rect">
            <a:avLst/>
          </a:prstGeom>
          <a:noFill/>
        </p:spPr>
      </p:pic>
      <p:pic>
        <p:nvPicPr>
          <p:cNvPr id="199684" name="Picture 4"/>
          <p:cNvPicPr>
            <a:picLocks noChangeAspect="1" noChangeArrowheads="1"/>
          </p:cNvPicPr>
          <p:nvPr/>
        </p:nvPicPr>
        <p:blipFill>
          <a:blip r:embed="rId4" cstate="print"/>
          <a:srcRect/>
          <a:stretch>
            <a:fillRect/>
          </a:stretch>
        </p:blipFill>
        <p:spPr bwMode="auto">
          <a:xfrm>
            <a:off x="381000" y="381000"/>
            <a:ext cx="8610600" cy="6248400"/>
          </a:xfrm>
          <a:prstGeom prst="rect">
            <a:avLst/>
          </a:prstGeom>
          <a:noFill/>
          <a:ln w="9525">
            <a:noFill/>
            <a:miter lim="800000"/>
            <a:headEnd/>
            <a:tailEnd/>
          </a:ln>
          <a:effectLst/>
        </p:spPr>
      </p:pic>
    </p:spTree>
    <p:extLst>
      <p:ext uri="{BB962C8B-B14F-4D97-AF65-F5344CB8AC3E}">
        <p14:creationId xmlns:p14="http://schemas.microsoft.com/office/powerpoint/2010/main" val="3552623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Examples</a:t>
            </a:r>
            <a:endParaRPr lang="en-GB" dirty="0"/>
          </a:p>
        </p:txBody>
      </p:sp>
      <p:sp>
        <p:nvSpPr>
          <p:cNvPr id="3" name="Content Placeholder 2"/>
          <p:cNvSpPr>
            <a:spLocks noGrp="1"/>
          </p:cNvSpPr>
          <p:nvPr>
            <p:ph idx="1"/>
          </p:nvPr>
        </p:nvSpPr>
        <p:spPr/>
        <p:txBody>
          <a:bodyPr/>
          <a:lstStyle/>
          <a:p>
            <a:r>
              <a:rPr lang="en-TT" dirty="0" smtClean="0"/>
              <a:t>Learn to understand each category by studying samples of items. Items may use some form of stimulus like a picture or data. These items are context dependent or figural (if a picture)</a:t>
            </a:r>
            <a:endParaRPr lang="en-GB" dirty="0"/>
          </a:p>
        </p:txBody>
      </p:sp>
    </p:spTree>
    <p:extLst>
      <p:ext uri="{BB962C8B-B14F-4D97-AF65-F5344CB8AC3E}">
        <p14:creationId xmlns:p14="http://schemas.microsoft.com/office/powerpoint/2010/main" val="100270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Simple </a:t>
            </a:r>
            <a:r>
              <a:rPr lang="en-TT" dirty="0" smtClean="0"/>
              <a:t>MCQ</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0328" y="1700808"/>
            <a:ext cx="6952034" cy="3338711"/>
          </a:xfrm>
        </p:spPr>
      </p:pic>
    </p:spTree>
    <p:extLst>
      <p:ext uri="{BB962C8B-B14F-4D97-AF65-F5344CB8AC3E}">
        <p14:creationId xmlns:p14="http://schemas.microsoft.com/office/powerpoint/2010/main" val="326796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2474505993"/>
              </p:ext>
            </p:extLst>
          </p:nvPr>
        </p:nvGraphicFramePr>
        <p:xfrm>
          <a:off x="827584" y="188640"/>
          <a:ext cx="8151440" cy="6480720"/>
        </p:xfrm>
        <a:graphic>
          <a:graphicData uri="http://schemas.openxmlformats.org/presentationml/2006/ole">
            <mc:AlternateContent xmlns:mc="http://schemas.openxmlformats.org/markup-compatibility/2006">
              <mc:Choice xmlns:v="urn:schemas-microsoft-com:vml" Requires="v">
                <p:oleObj spid="_x0000_s1032" name="Document" r:id="rId4" imgW="7519521" imgH="3986739" progId="Word.Document.12">
                  <p:embed/>
                </p:oleObj>
              </mc:Choice>
              <mc:Fallback>
                <p:oleObj name="Document" r:id="rId4" imgW="7519521" imgH="3986739"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88640"/>
                        <a:ext cx="8151440" cy="6480720"/>
                      </a:xfrm>
                      <a:prstGeom prst="rect">
                        <a:avLst/>
                      </a:prstGeom>
                      <a:solidFill>
                        <a:srgbClr val="FFDE12">
                          <a:alpha val="89804"/>
                        </a:srgbClr>
                      </a:solidFill>
                      <a:ln>
                        <a:noFill/>
                      </a:ln>
                      <a:effectLst/>
                    </p:spPr>
                  </p:pic>
                </p:oleObj>
              </mc:Fallback>
            </mc:AlternateContent>
          </a:graphicData>
        </a:graphic>
      </p:graphicFrame>
    </p:spTree>
    <p:extLst>
      <p:ext uri="{BB962C8B-B14F-4D97-AF65-F5344CB8AC3E}">
        <p14:creationId xmlns:p14="http://schemas.microsoft.com/office/powerpoint/2010/main" val="3448995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40932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95536" y="260648"/>
            <a:ext cx="7848600" cy="520700"/>
          </a:xfrm>
        </p:spPr>
        <p:txBody>
          <a:bodyPr>
            <a:normAutofit fontScale="90000"/>
          </a:bodyPr>
          <a:lstStyle/>
          <a:p>
            <a:pPr algn="ctr"/>
            <a:r>
              <a:rPr lang="en-US" dirty="0" smtClean="0"/>
              <a:t>Figural CR</a:t>
            </a:r>
            <a:endParaRPr lang="en-US" dirty="0"/>
          </a:p>
        </p:txBody>
      </p:sp>
      <p:pic>
        <p:nvPicPr>
          <p:cNvPr id="183299" name="Picture 3"/>
          <p:cNvPicPr>
            <a:picLocks noGrp="1" noChangeAspect="1" noChangeArrowheads="1"/>
          </p:cNvPicPr>
          <p:nvPr>
            <p:ph idx="1"/>
          </p:nvPr>
        </p:nvPicPr>
        <p:blipFill>
          <a:blip r:embed="rId3" cstate="print"/>
          <a:srcRect/>
          <a:stretch>
            <a:fillRect/>
          </a:stretch>
        </p:blipFill>
        <p:spPr>
          <a:xfrm>
            <a:off x="1600200" y="1066800"/>
            <a:ext cx="5867400" cy="5649913"/>
          </a:xfrm>
          <a:noFill/>
          <a:ln/>
        </p:spPr>
      </p:pic>
      <p:sp>
        <p:nvSpPr>
          <p:cNvPr id="2" name="Rectangle 1"/>
          <p:cNvSpPr/>
          <p:nvPr/>
        </p:nvSpPr>
        <p:spPr>
          <a:xfrm>
            <a:off x="7020272" y="5373216"/>
            <a:ext cx="194421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800" b="1" dirty="0" smtClean="0">
                <a:solidFill>
                  <a:schemeClr val="tx1"/>
                </a:solidFill>
              </a:rPr>
              <a:t>Prompt</a:t>
            </a:r>
            <a:r>
              <a:rPr lang="en-TT" sz="2400" dirty="0" smtClean="0"/>
              <a:t>t</a:t>
            </a:r>
            <a:endParaRPr lang="en-GB" sz="2400" dirty="0"/>
          </a:p>
        </p:txBody>
      </p:sp>
      <p:cxnSp>
        <p:nvCxnSpPr>
          <p:cNvPr id="4" name="Straight Arrow Connector 3"/>
          <p:cNvCxnSpPr>
            <a:stCxn id="2" idx="1"/>
          </p:cNvCxnSpPr>
          <p:nvPr/>
        </p:nvCxnSpPr>
        <p:spPr>
          <a:xfrm flipH="1">
            <a:off x="5652120" y="5661248"/>
            <a:ext cx="136815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50707" y="4581128"/>
            <a:ext cx="194421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800" b="1" dirty="0" smtClean="0">
                <a:solidFill>
                  <a:schemeClr val="tx1"/>
                </a:solidFill>
              </a:rPr>
              <a:t>Keyword</a:t>
            </a:r>
            <a:r>
              <a:rPr lang="en-TT" sz="2400" dirty="0" smtClean="0"/>
              <a:t>t</a:t>
            </a:r>
            <a:endParaRPr lang="en-GB" sz="2400" dirty="0"/>
          </a:p>
        </p:txBody>
      </p:sp>
      <p:sp>
        <p:nvSpPr>
          <p:cNvPr id="8" name="Rectangle 7"/>
          <p:cNvSpPr/>
          <p:nvPr/>
        </p:nvSpPr>
        <p:spPr>
          <a:xfrm>
            <a:off x="7017518" y="3789040"/>
            <a:ext cx="1944216"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800" b="1" dirty="0" smtClean="0">
                <a:solidFill>
                  <a:schemeClr val="tx1"/>
                </a:solidFill>
              </a:rPr>
              <a:t>Stimulus</a:t>
            </a:r>
            <a:r>
              <a:rPr lang="en-TT" sz="2400" dirty="0" smtClean="0"/>
              <a:t>t</a:t>
            </a:r>
            <a:endParaRPr lang="en-GB" sz="2400" dirty="0"/>
          </a:p>
        </p:txBody>
      </p:sp>
      <p:cxnSp>
        <p:nvCxnSpPr>
          <p:cNvPr id="6" name="Straight Arrow Connector 5"/>
          <p:cNvCxnSpPr/>
          <p:nvPr/>
        </p:nvCxnSpPr>
        <p:spPr>
          <a:xfrm flipH="1">
            <a:off x="2123728" y="4869160"/>
            <a:ext cx="4896544"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660232" y="3501008"/>
            <a:ext cx="35728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37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eaLnBrk="0" fontAlgn="base" hangingPunct="0">
              <a:spcAft>
                <a:spcPct val="0"/>
              </a:spcAft>
            </a:pPr>
            <a:r>
              <a:rPr lang="en-GB" dirty="0" smtClean="0">
                <a:solidFill>
                  <a:schemeClr val="tx1"/>
                </a:solidFill>
                <a:latin typeface="Times New Roman" pitchFamily="18" charset="0"/>
                <a:ea typeface="Calibri" pitchFamily="34" charset="0"/>
                <a:cs typeface="Times New Roman" pitchFamily="18" charset="0"/>
              </a:rPr>
              <a:t/>
            </a:r>
            <a:br>
              <a:rPr lang="en-GB" dirty="0" smtClean="0">
                <a:solidFill>
                  <a:schemeClr val="tx1"/>
                </a:solidFill>
                <a:latin typeface="Times New Roman" pitchFamily="18" charset="0"/>
                <a:ea typeface="Calibri" pitchFamily="34" charset="0"/>
                <a:cs typeface="Times New Roman" pitchFamily="18" charset="0"/>
              </a:rPr>
            </a:br>
            <a:r>
              <a:rPr lang="en-GB" dirty="0">
                <a:solidFill>
                  <a:schemeClr val="tx1"/>
                </a:solidFill>
                <a:latin typeface="Times New Roman" pitchFamily="18" charset="0"/>
                <a:ea typeface="Calibri" pitchFamily="34" charset="0"/>
                <a:cs typeface="Times New Roman" pitchFamily="18" charset="0"/>
              </a:rPr>
              <a:t/>
            </a:r>
            <a:br>
              <a:rPr lang="en-GB" dirty="0">
                <a:solidFill>
                  <a:schemeClr val="tx1"/>
                </a:solidFill>
                <a:latin typeface="Times New Roman" pitchFamily="18" charset="0"/>
                <a:ea typeface="Calibri" pitchFamily="34" charset="0"/>
                <a:cs typeface="Times New Roman" pitchFamily="18" charset="0"/>
              </a:rPr>
            </a:br>
            <a:r>
              <a:rPr lang="en-GB" dirty="0" smtClean="0">
                <a:solidFill>
                  <a:schemeClr val="tx1"/>
                </a:solidFill>
                <a:latin typeface="Times New Roman" pitchFamily="18" charset="0"/>
                <a:ea typeface="Calibri" pitchFamily="34" charset="0"/>
                <a:cs typeface="Times New Roman" pitchFamily="18" charset="0"/>
              </a:rPr>
              <a:t>DAY </a:t>
            </a:r>
            <a:r>
              <a:rPr lang="en-GB" dirty="0">
                <a:solidFill>
                  <a:schemeClr val="tx1"/>
                </a:solidFill>
                <a:latin typeface="Times New Roman" pitchFamily="18" charset="0"/>
                <a:ea typeface="Calibri" pitchFamily="34" charset="0"/>
                <a:cs typeface="Times New Roman" pitchFamily="18" charset="0"/>
              </a:rPr>
              <a:t>1: INTRODUCTION TO ASSESSMENT</a:t>
            </a:r>
            <a:r>
              <a:rPr lang="en-GB" sz="800" dirty="0">
                <a:solidFill>
                  <a:schemeClr val="tx1"/>
                </a:solidFill>
                <a:latin typeface="Arial" pitchFamily="34" charset="0"/>
                <a:cs typeface="Arial" pitchFamily="34" charset="0"/>
              </a:rPr>
              <a:t/>
            </a:r>
            <a:br>
              <a:rPr lang="en-GB" sz="800" dirty="0">
                <a:solidFill>
                  <a:schemeClr val="tx1"/>
                </a:solidFill>
                <a:latin typeface="Arial" pitchFamily="34" charset="0"/>
                <a:cs typeface="Arial" pitchFamily="34" charset="0"/>
              </a:rPr>
            </a:br>
            <a:r>
              <a:rPr lang="en-GB" sz="6000" dirty="0">
                <a:solidFill>
                  <a:schemeClr val="tx1"/>
                </a:solidFill>
                <a:latin typeface="Arial" pitchFamily="34" charset="0"/>
                <a:cs typeface="Arial" pitchFamily="34" charset="0"/>
              </a:rPr>
              <a:t/>
            </a:r>
            <a:br>
              <a:rPr lang="en-GB" sz="6000" dirty="0">
                <a:solidFill>
                  <a:schemeClr val="tx1"/>
                </a:solidFill>
                <a:latin typeface="Arial" pitchFamily="34" charset="0"/>
                <a:cs typeface="Arial" pitchFamily="34" charset="0"/>
              </a:rPr>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512214"/>
              </p:ext>
            </p:extLst>
          </p:nvPr>
        </p:nvGraphicFramePr>
        <p:xfrm>
          <a:off x="2067877" y="1556792"/>
          <a:ext cx="6464563" cy="4732020"/>
        </p:xfrm>
        <a:graphic>
          <a:graphicData uri="http://schemas.openxmlformats.org/drawingml/2006/table">
            <a:tbl>
              <a:tblPr firstRow="1" firstCol="1" bandRow="1">
                <a:tableStyleId>{5C22544A-7EE6-4342-B048-85BDC9FD1C3A}</a:tableStyleId>
              </a:tblPr>
              <a:tblGrid>
                <a:gridCol w="6464563"/>
              </a:tblGrid>
              <a:tr h="1250022">
                <a:tc>
                  <a:txBody>
                    <a:bodyPr/>
                    <a:lstStyle/>
                    <a:p>
                      <a:pPr>
                        <a:lnSpc>
                          <a:spcPct val="115000"/>
                        </a:lnSpc>
                        <a:spcAft>
                          <a:spcPts val="0"/>
                        </a:spcAft>
                      </a:pPr>
                      <a:r>
                        <a:rPr lang="en-GB" sz="1800" dirty="0">
                          <a:effectLst/>
                        </a:rPr>
                        <a:t>PLENARY: </a:t>
                      </a:r>
                      <a:endParaRPr lang="en-GB" sz="1800" dirty="0" smtClean="0">
                        <a:effectLst/>
                      </a:endParaRPr>
                    </a:p>
                    <a:p>
                      <a:pPr>
                        <a:lnSpc>
                          <a:spcPct val="115000"/>
                        </a:lnSpc>
                        <a:spcAft>
                          <a:spcPts val="0"/>
                        </a:spcAft>
                      </a:pPr>
                      <a:r>
                        <a:rPr lang="en-GB" sz="1800" dirty="0" smtClean="0">
                          <a:effectLst/>
                        </a:rPr>
                        <a:t>DEFINITIONS </a:t>
                      </a:r>
                      <a:r>
                        <a:rPr lang="en-GB" sz="1800" dirty="0">
                          <a:effectLst/>
                        </a:rPr>
                        <a:t>&amp; MEANINGS OF ASSESSMENT AND ASSESSMENT RELATED CONSTRUCTS/VIDEOS-OBSERVING ASSESSMENT</a:t>
                      </a:r>
                      <a:endParaRPr lang="en-GB" sz="1800" dirty="0">
                        <a:effectLst/>
                        <a:latin typeface="Calibri"/>
                        <a:ea typeface="Calibri"/>
                        <a:cs typeface="Times New Roman"/>
                      </a:endParaRPr>
                    </a:p>
                  </a:txBody>
                  <a:tcPr marL="68580" marR="68580" marT="0" marB="0"/>
                </a:tc>
              </a:tr>
              <a:tr h="609243">
                <a:tc>
                  <a:txBody>
                    <a:bodyPr/>
                    <a:lstStyle/>
                    <a:p>
                      <a:pPr>
                        <a:lnSpc>
                          <a:spcPct val="115000"/>
                        </a:lnSpc>
                        <a:spcAft>
                          <a:spcPts val="0"/>
                        </a:spcAft>
                      </a:pPr>
                      <a:r>
                        <a:rPr lang="en-GB" sz="1800" dirty="0">
                          <a:effectLst/>
                        </a:rPr>
                        <a:t>SURVEY/FEEDBACK: </a:t>
                      </a:r>
                      <a:endParaRPr lang="en-GB" sz="1800" dirty="0" smtClean="0">
                        <a:effectLst/>
                      </a:endParaRPr>
                    </a:p>
                    <a:p>
                      <a:pPr>
                        <a:lnSpc>
                          <a:spcPct val="115000"/>
                        </a:lnSpc>
                        <a:spcAft>
                          <a:spcPts val="0"/>
                        </a:spcAft>
                      </a:pPr>
                      <a:r>
                        <a:rPr lang="en-GB" sz="1800" dirty="0" smtClean="0">
                          <a:effectLst/>
                        </a:rPr>
                        <a:t>WHAT </a:t>
                      </a:r>
                      <a:r>
                        <a:rPr lang="en-GB" sz="1800" dirty="0">
                          <a:effectLst/>
                        </a:rPr>
                        <a:t>IS MY ASSESSMENT LITERACY-R</a:t>
                      </a:r>
                      <a:endParaRPr lang="en-GB" sz="1800" dirty="0">
                        <a:effectLst/>
                        <a:latin typeface="Calibri"/>
                        <a:ea typeface="Calibri"/>
                        <a:cs typeface="Times New Roman"/>
                      </a:endParaRPr>
                    </a:p>
                  </a:txBody>
                  <a:tcPr marL="68580" marR="68580" marT="0" marB="0"/>
                </a:tc>
              </a:tr>
              <a:tr h="711330">
                <a:tc>
                  <a:txBody>
                    <a:bodyPr/>
                    <a:lstStyle/>
                    <a:p>
                      <a:pPr>
                        <a:lnSpc>
                          <a:spcPct val="115000"/>
                        </a:lnSpc>
                        <a:spcAft>
                          <a:spcPts val="0"/>
                        </a:spcAft>
                      </a:pPr>
                      <a:r>
                        <a:rPr lang="en-GB" sz="1800" dirty="0">
                          <a:effectLst/>
                        </a:rPr>
                        <a:t>PLENARY: </a:t>
                      </a:r>
                      <a:endParaRPr lang="en-GB" sz="1800" dirty="0" smtClean="0">
                        <a:effectLst/>
                      </a:endParaRPr>
                    </a:p>
                    <a:p>
                      <a:pPr>
                        <a:lnSpc>
                          <a:spcPct val="115000"/>
                        </a:lnSpc>
                        <a:spcAft>
                          <a:spcPts val="0"/>
                        </a:spcAft>
                      </a:pPr>
                      <a:r>
                        <a:rPr lang="en-GB" sz="1800" dirty="0" smtClean="0">
                          <a:effectLst/>
                        </a:rPr>
                        <a:t>FORMATS </a:t>
                      </a:r>
                      <a:r>
                        <a:rPr lang="en-GB" sz="1800" dirty="0">
                          <a:effectLst/>
                        </a:rPr>
                        <a:t>&amp; PURPOSES OF ASSESSMENT/THE ASSESSMENT CYCLE</a:t>
                      </a:r>
                      <a:endParaRPr lang="en-GB" sz="1800" dirty="0">
                        <a:effectLst/>
                        <a:latin typeface="Calibri"/>
                        <a:ea typeface="Calibri"/>
                        <a:cs typeface="Times New Roman"/>
                      </a:endParaRPr>
                    </a:p>
                  </a:txBody>
                  <a:tcPr marL="68580" marR="68580" marT="0" marB="0"/>
                </a:tc>
              </a:tr>
              <a:tr h="1250022">
                <a:tc>
                  <a:txBody>
                    <a:bodyPr/>
                    <a:lstStyle/>
                    <a:p>
                      <a:pPr>
                        <a:lnSpc>
                          <a:spcPct val="115000"/>
                        </a:lnSpc>
                        <a:spcAft>
                          <a:spcPts val="0"/>
                        </a:spcAft>
                      </a:pPr>
                      <a:r>
                        <a:rPr lang="en-GB" sz="1800" dirty="0">
                          <a:effectLst/>
                        </a:rPr>
                        <a:t>TUTORIALS: </a:t>
                      </a:r>
                      <a:endParaRPr lang="en-GB" sz="1800" dirty="0" smtClean="0">
                        <a:effectLst/>
                      </a:endParaRPr>
                    </a:p>
                    <a:p>
                      <a:pPr>
                        <a:lnSpc>
                          <a:spcPct val="115000"/>
                        </a:lnSpc>
                        <a:spcAft>
                          <a:spcPts val="0"/>
                        </a:spcAft>
                      </a:pPr>
                      <a:r>
                        <a:rPr lang="en-GB" sz="1800" dirty="0" smtClean="0">
                          <a:effectLst/>
                        </a:rPr>
                        <a:t>THE </a:t>
                      </a:r>
                      <a:r>
                        <a:rPr lang="en-GB" sz="1800" dirty="0">
                          <a:effectLst/>
                        </a:rPr>
                        <a:t>FIRST STEP IN THE ASSESSMENT CYCLE-HOW TO PLAN FOR A TEST/LEADING ASSESSMENTS IN SCHOOLS</a:t>
                      </a:r>
                      <a:endParaRPr lang="en-GB" sz="1800" dirty="0">
                        <a:effectLst/>
                        <a:latin typeface="Calibri"/>
                        <a:ea typeface="Calibri"/>
                        <a:cs typeface="Times New Roman"/>
                      </a:endParaRPr>
                    </a:p>
                  </a:txBody>
                  <a:tcPr marL="68580" marR="68580" marT="0" marB="0"/>
                </a:tc>
              </a:tr>
              <a:tr h="609243">
                <a:tc>
                  <a:txBody>
                    <a:bodyPr/>
                    <a:lstStyle/>
                    <a:p>
                      <a:pPr>
                        <a:lnSpc>
                          <a:spcPct val="115000"/>
                        </a:lnSpc>
                        <a:spcAft>
                          <a:spcPts val="0"/>
                        </a:spcAft>
                      </a:pPr>
                      <a:r>
                        <a:rPr lang="en-GB" sz="1800" dirty="0">
                          <a:effectLst/>
                        </a:rPr>
                        <a:t>VOLUNTARY AFTER WORKSHOP SESSION: </a:t>
                      </a:r>
                      <a:endParaRPr lang="en-GB" sz="1800" dirty="0" smtClean="0">
                        <a:effectLst/>
                      </a:endParaRPr>
                    </a:p>
                    <a:p>
                      <a:pPr>
                        <a:lnSpc>
                          <a:spcPct val="115000"/>
                        </a:lnSpc>
                        <a:spcAft>
                          <a:spcPts val="0"/>
                        </a:spcAft>
                      </a:pPr>
                      <a:r>
                        <a:rPr lang="en-GB" sz="1800" dirty="0" smtClean="0">
                          <a:effectLst/>
                        </a:rPr>
                        <a:t>TEST </a:t>
                      </a:r>
                      <a:r>
                        <a:rPr lang="en-GB" sz="1800" dirty="0">
                          <a:effectLst/>
                        </a:rPr>
                        <a:t>PLANNING</a:t>
                      </a:r>
                      <a:endParaRPr lang="en-GB" sz="1800" dirty="0">
                        <a:effectLst/>
                        <a:latin typeface="Calibri"/>
                        <a:ea typeface="Calibri"/>
                        <a:cs typeface="Times New Roman"/>
                      </a:endParaRPr>
                    </a:p>
                  </a:txBody>
                  <a:tcPr marL="68580" marR="68580" marT="0" marB="0"/>
                </a:tc>
              </a:tr>
            </a:tbl>
          </a:graphicData>
        </a:graphic>
      </p:graphicFrame>
      <p:sp>
        <p:nvSpPr>
          <p:cNvPr id="3" name="Isosceles Triangle 2"/>
          <p:cNvSpPr/>
          <p:nvPr/>
        </p:nvSpPr>
        <p:spPr>
          <a:xfrm rot="5400000">
            <a:off x="1511660" y="3645024"/>
            <a:ext cx="576064" cy="504056"/>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928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219199" y="76200"/>
            <a:ext cx="7457257" cy="1371600"/>
          </a:xfrm>
        </p:spPr>
        <p:txBody>
          <a:bodyPr>
            <a:normAutofit fontScale="90000"/>
          </a:bodyPr>
          <a:lstStyle/>
          <a:p>
            <a:pPr algn="ctr"/>
            <a:r>
              <a:rPr lang="en-US" dirty="0" smtClean="0"/>
              <a:t>Sample Performance Assessment</a:t>
            </a:r>
            <a:endParaRPr lang="en-US" dirty="0"/>
          </a:p>
        </p:txBody>
      </p:sp>
      <p:sp>
        <p:nvSpPr>
          <p:cNvPr id="186371" name="Rectangle 3"/>
          <p:cNvSpPr>
            <a:spLocks noGrp="1" noChangeArrowheads="1"/>
          </p:cNvSpPr>
          <p:nvPr>
            <p:ph type="body" idx="1"/>
          </p:nvPr>
        </p:nvSpPr>
        <p:spPr>
          <a:xfrm>
            <a:off x="1981200" y="1700808"/>
            <a:ext cx="6623248" cy="4968552"/>
          </a:xfrm>
        </p:spPr>
        <p:txBody>
          <a:bodyPr/>
          <a:lstStyle/>
          <a:p>
            <a:pPr>
              <a:lnSpc>
                <a:spcPct val="90000"/>
              </a:lnSpc>
              <a:spcBef>
                <a:spcPts val="500"/>
              </a:spcBef>
              <a:spcAft>
                <a:spcPts val="500"/>
              </a:spcAft>
            </a:pPr>
            <a:r>
              <a:rPr lang="en-US" sz="2800" i="1" dirty="0">
                <a:solidFill>
                  <a:schemeClr val="accent6">
                    <a:lumMod val="60000"/>
                    <a:lumOff val="40000"/>
                  </a:schemeClr>
                </a:solidFill>
              </a:rPr>
              <a:t>Sample performance task </a:t>
            </a:r>
            <a:r>
              <a:rPr lang="en-US" sz="2800" b="0" dirty="0">
                <a:solidFill>
                  <a:schemeClr val="accent6">
                    <a:lumMod val="60000"/>
                    <a:lumOff val="40000"/>
                  </a:schemeClr>
                </a:solidFill>
              </a:rPr>
              <a:t>(grades 4-5)</a:t>
            </a:r>
          </a:p>
          <a:p>
            <a:pPr>
              <a:lnSpc>
                <a:spcPct val="90000"/>
              </a:lnSpc>
              <a:spcBef>
                <a:spcPts val="500"/>
              </a:spcBef>
              <a:spcAft>
                <a:spcPts val="500"/>
              </a:spcAft>
            </a:pPr>
            <a:r>
              <a:rPr lang="en-US" b="0" dirty="0"/>
              <a:t>Materials: Pattern blocks, paper, and colored pencils or crayons</a:t>
            </a:r>
          </a:p>
          <a:p>
            <a:pPr>
              <a:lnSpc>
                <a:spcPct val="90000"/>
              </a:lnSpc>
              <a:spcBef>
                <a:spcPts val="500"/>
              </a:spcBef>
              <a:spcAft>
                <a:spcPts val="500"/>
              </a:spcAft>
            </a:pPr>
            <a:r>
              <a:rPr lang="en-US" b="0" dirty="0"/>
              <a:t>Directions:</a:t>
            </a:r>
          </a:p>
          <a:p>
            <a:pPr lvl="2">
              <a:lnSpc>
                <a:spcPct val="90000"/>
              </a:lnSpc>
              <a:spcBef>
                <a:spcPts val="500"/>
              </a:spcBef>
              <a:spcAft>
                <a:spcPts val="500"/>
              </a:spcAft>
            </a:pPr>
            <a:r>
              <a:rPr lang="en-US" b="0" dirty="0"/>
              <a:t>If the area of the green triangle is one square unit, find the area of the blue rhombus, the red trapezoid, and the yellow hexagon. </a:t>
            </a:r>
          </a:p>
          <a:p>
            <a:pPr lvl="2">
              <a:lnSpc>
                <a:spcPct val="90000"/>
              </a:lnSpc>
              <a:spcBef>
                <a:spcPts val="500"/>
              </a:spcBef>
              <a:spcAft>
                <a:spcPts val="500"/>
              </a:spcAft>
            </a:pPr>
            <a:r>
              <a:rPr lang="en-US" b="0" dirty="0"/>
              <a:t>Use your pattern blocks to create two different designs with an area that is exactly 15 square units. Draw your patterns on the paper provided. </a:t>
            </a:r>
          </a:p>
          <a:p>
            <a:pPr lvl="2">
              <a:lnSpc>
                <a:spcPct val="90000"/>
              </a:lnSpc>
              <a:spcBef>
                <a:spcPts val="500"/>
              </a:spcBef>
              <a:spcAft>
                <a:spcPts val="500"/>
              </a:spcAft>
            </a:pPr>
            <a:r>
              <a:rPr lang="en-US" b="0" dirty="0"/>
              <a:t>Write three observations about each of your designs. </a:t>
            </a:r>
          </a:p>
          <a:p>
            <a:pPr>
              <a:lnSpc>
                <a:spcPct val="90000"/>
              </a:lnSpc>
              <a:spcBef>
                <a:spcPts val="500"/>
              </a:spcBef>
              <a:spcAft>
                <a:spcPts val="500"/>
              </a:spcAft>
              <a:buFontTx/>
              <a:buNone/>
            </a:pPr>
            <a:endParaRPr lang="en-US" dirty="0"/>
          </a:p>
        </p:txBody>
      </p:sp>
    </p:spTree>
    <p:extLst>
      <p:ext uri="{BB962C8B-B14F-4D97-AF65-F5344CB8AC3E}">
        <p14:creationId xmlns:p14="http://schemas.microsoft.com/office/powerpoint/2010/main" val="707019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gn="ctr"/>
            <a:r>
              <a:rPr lang="en-US" dirty="0" smtClean="0"/>
              <a:t>Sample (Continued)</a:t>
            </a:r>
            <a:endParaRPr lang="en-US" dirty="0"/>
          </a:p>
        </p:txBody>
      </p:sp>
      <p:sp>
        <p:nvSpPr>
          <p:cNvPr id="185347" name="Rectangle 3"/>
          <p:cNvSpPr>
            <a:spLocks noGrp="1" noChangeArrowheads="1"/>
          </p:cNvSpPr>
          <p:nvPr>
            <p:ph type="body" idx="1"/>
          </p:nvPr>
        </p:nvSpPr>
        <p:spPr>
          <a:xfrm>
            <a:off x="1981200" y="1268760"/>
            <a:ext cx="6479232" cy="5256584"/>
          </a:xfrm>
        </p:spPr>
        <p:txBody>
          <a:bodyPr>
            <a:normAutofit lnSpcReduction="10000"/>
          </a:bodyPr>
          <a:lstStyle/>
          <a:p>
            <a:pPr marL="0" indent="0">
              <a:lnSpc>
                <a:spcPct val="80000"/>
              </a:lnSpc>
              <a:spcBef>
                <a:spcPts val="500"/>
              </a:spcBef>
              <a:spcAft>
                <a:spcPts val="500"/>
              </a:spcAft>
              <a:buNone/>
            </a:pPr>
            <a:r>
              <a:rPr lang="en-US" sz="2800" b="0" dirty="0">
                <a:solidFill>
                  <a:schemeClr val="accent6">
                    <a:lumMod val="60000"/>
                    <a:lumOff val="40000"/>
                  </a:schemeClr>
                </a:solidFill>
              </a:rPr>
              <a:t>Sample rubric for this task:</a:t>
            </a:r>
          </a:p>
          <a:p>
            <a:pPr marL="0" indent="0">
              <a:lnSpc>
                <a:spcPct val="80000"/>
              </a:lnSpc>
              <a:spcBef>
                <a:spcPts val="500"/>
              </a:spcBef>
              <a:spcAft>
                <a:spcPts val="500"/>
              </a:spcAft>
              <a:buNone/>
            </a:pPr>
            <a:r>
              <a:rPr lang="en-US" sz="2000" dirty="0">
                <a:solidFill>
                  <a:srgbClr val="990000"/>
                </a:solidFill>
              </a:rPr>
              <a:t>Points Performance</a:t>
            </a:r>
            <a:r>
              <a:rPr lang="en-US" sz="2000" b="0" dirty="0">
                <a:solidFill>
                  <a:srgbClr val="990000"/>
                </a:solidFill>
              </a:rPr>
              <a:t>	</a:t>
            </a:r>
          </a:p>
          <a:p>
            <a:pPr>
              <a:lnSpc>
                <a:spcPct val="80000"/>
              </a:lnSpc>
              <a:spcBef>
                <a:spcPts val="500"/>
              </a:spcBef>
              <a:spcAft>
                <a:spcPts val="500"/>
              </a:spcAft>
            </a:pPr>
            <a:r>
              <a:rPr lang="en-US" sz="2000" b="0" dirty="0">
                <a:solidFill>
                  <a:srgbClr val="990000"/>
                </a:solidFill>
              </a:rPr>
              <a:t>5	The student correctly determines that the area of the </a:t>
            </a:r>
            <a:r>
              <a:rPr lang="en-US" sz="2000" b="0" dirty="0" smtClean="0">
                <a:solidFill>
                  <a:srgbClr val="990000"/>
                </a:solidFill>
              </a:rPr>
              <a:t>	blue rhombus </a:t>
            </a:r>
            <a:r>
              <a:rPr lang="en-US" sz="2000" b="0" dirty="0">
                <a:solidFill>
                  <a:srgbClr val="990000"/>
                </a:solidFill>
              </a:rPr>
              <a:t>is two square units, the area of the red </a:t>
            </a:r>
            <a:r>
              <a:rPr lang="en-US" sz="2000" b="0" dirty="0" smtClean="0">
                <a:solidFill>
                  <a:srgbClr val="990000"/>
                </a:solidFill>
              </a:rPr>
              <a:t>	trapezoid </a:t>
            </a:r>
            <a:r>
              <a:rPr lang="en-US" sz="2000" b="0" dirty="0">
                <a:solidFill>
                  <a:srgbClr val="990000"/>
                </a:solidFill>
              </a:rPr>
              <a:t>is </a:t>
            </a:r>
            <a:r>
              <a:rPr lang="en-US" sz="2000" b="0" dirty="0" smtClean="0">
                <a:solidFill>
                  <a:srgbClr val="990000"/>
                </a:solidFill>
              </a:rPr>
              <a:t>three </a:t>
            </a:r>
            <a:r>
              <a:rPr lang="en-US" sz="2000" b="0" dirty="0">
                <a:solidFill>
                  <a:srgbClr val="990000"/>
                </a:solidFill>
              </a:rPr>
              <a:t>square units, and the area of the </a:t>
            </a:r>
            <a:r>
              <a:rPr lang="en-US" sz="2000" b="0" dirty="0" smtClean="0">
                <a:solidFill>
                  <a:srgbClr val="990000"/>
                </a:solidFill>
              </a:rPr>
              <a:t>	yellow </a:t>
            </a:r>
            <a:r>
              <a:rPr lang="en-US" sz="2000" b="0" dirty="0">
                <a:solidFill>
                  <a:srgbClr val="990000"/>
                </a:solidFill>
              </a:rPr>
              <a:t>hexagon is </a:t>
            </a:r>
            <a:r>
              <a:rPr lang="en-US" sz="2000" b="0" dirty="0" smtClean="0">
                <a:solidFill>
                  <a:srgbClr val="990000"/>
                </a:solidFill>
              </a:rPr>
              <a:t>six </a:t>
            </a:r>
            <a:r>
              <a:rPr lang="en-US" sz="2000" b="0" dirty="0">
                <a:solidFill>
                  <a:srgbClr val="990000"/>
                </a:solidFill>
              </a:rPr>
              <a:t>square units. The two designs </a:t>
            </a:r>
            <a:r>
              <a:rPr lang="en-US" sz="2000" b="0" dirty="0" smtClean="0">
                <a:solidFill>
                  <a:srgbClr val="990000"/>
                </a:solidFill>
              </a:rPr>
              <a:t>	have </a:t>
            </a:r>
            <a:r>
              <a:rPr lang="en-US" sz="2000" b="0" dirty="0">
                <a:solidFill>
                  <a:srgbClr val="990000"/>
                </a:solidFill>
              </a:rPr>
              <a:t>an area of exactly </a:t>
            </a:r>
            <a:r>
              <a:rPr lang="en-US" sz="2000" b="0" dirty="0" smtClean="0">
                <a:solidFill>
                  <a:srgbClr val="990000"/>
                </a:solidFill>
              </a:rPr>
              <a:t>15 </a:t>
            </a:r>
            <a:r>
              <a:rPr lang="en-US" sz="2000" b="0" dirty="0">
                <a:solidFill>
                  <a:srgbClr val="990000"/>
                </a:solidFill>
              </a:rPr>
              <a:t>square units, and the </a:t>
            </a:r>
            <a:r>
              <a:rPr lang="en-US" sz="2000" b="0" dirty="0" smtClean="0">
                <a:solidFill>
                  <a:srgbClr val="990000"/>
                </a:solidFill>
              </a:rPr>
              <a:t>	student's </a:t>
            </a:r>
            <a:r>
              <a:rPr lang="en-US" sz="2000" b="0" dirty="0">
                <a:solidFill>
                  <a:srgbClr val="990000"/>
                </a:solidFill>
              </a:rPr>
              <a:t>observations use correct </a:t>
            </a:r>
            <a:r>
              <a:rPr lang="en-US" sz="2000" b="0" dirty="0" smtClean="0">
                <a:solidFill>
                  <a:srgbClr val="990000"/>
                </a:solidFill>
              </a:rPr>
              <a:t>geometric </a:t>
            </a:r>
            <a:r>
              <a:rPr lang="en-US" sz="2000" b="0" dirty="0">
                <a:solidFill>
                  <a:srgbClr val="990000"/>
                </a:solidFill>
              </a:rPr>
              <a:t>terms.	</a:t>
            </a:r>
          </a:p>
          <a:p>
            <a:pPr>
              <a:lnSpc>
                <a:spcPct val="80000"/>
              </a:lnSpc>
              <a:spcBef>
                <a:spcPts val="500"/>
              </a:spcBef>
              <a:spcAft>
                <a:spcPts val="500"/>
              </a:spcAft>
            </a:pPr>
            <a:r>
              <a:rPr lang="en-US" sz="2000" b="0" dirty="0">
                <a:solidFill>
                  <a:srgbClr val="990000"/>
                </a:solidFill>
              </a:rPr>
              <a:t>4	One of the areas is incorrect or the student uses a 	geometric term incorrectly.	</a:t>
            </a:r>
          </a:p>
          <a:p>
            <a:pPr>
              <a:lnSpc>
                <a:spcPct val="80000"/>
              </a:lnSpc>
              <a:spcBef>
                <a:spcPts val="500"/>
              </a:spcBef>
              <a:spcAft>
                <a:spcPts val="500"/>
              </a:spcAft>
            </a:pPr>
            <a:r>
              <a:rPr lang="en-US" sz="2000" b="0" dirty="0">
                <a:solidFill>
                  <a:srgbClr val="990000"/>
                </a:solidFill>
              </a:rPr>
              <a:t>3	Two or three mistakes are made in determining areas </a:t>
            </a:r>
            <a:r>
              <a:rPr lang="en-US" sz="2000" b="0" dirty="0" smtClean="0">
                <a:solidFill>
                  <a:srgbClr val="990000"/>
                </a:solidFill>
              </a:rPr>
              <a:t>	or using </a:t>
            </a:r>
            <a:r>
              <a:rPr lang="en-US" sz="2000" b="0" dirty="0">
                <a:solidFill>
                  <a:srgbClr val="990000"/>
                </a:solidFill>
              </a:rPr>
              <a:t>geometric terminology.	</a:t>
            </a:r>
          </a:p>
          <a:p>
            <a:pPr>
              <a:lnSpc>
                <a:spcPct val="80000"/>
              </a:lnSpc>
              <a:spcBef>
                <a:spcPts val="500"/>
              </a:spcBef>
              <a:spcAft>
                <a:spcPts val="500"/>
              </a:spcAft>
            </a:pPr>
            <a:r>
              <a:rPr lang="en-US" sz="2000" b="0" dirty="0">
                <a:solidFill>
                  <a:srgbClr val="990000"/>
                </a:solidFill>
              </a:rPr>
              <a:t>2	Four mistakes are made in determining areas or using 	geometric terminology.	</a:t>
            </a:r>
          </a:p>
          <a:p>
            <a:pPr>
              <a:lnSpc>
                <a:spcPct val="80000"/>
              </a:lnSpc>
              <a:spcBef>
                <a:spcPts val="500"/>
              </a:spcBef>
              <a:spcAft>
                <a:spcPts val="500"/>
              </a:spcAft>
            </a:pPr>
            <a:r>
              <a:rPr lang="en-US" sz="2000" b="0" dirty="0">
                <a:solidFill>
                  <a:srgbClr val="990000"/>
                </a:solidFill>
              </a:rPr>
              <a:t>1	Five or more mistakes are made in determining areas </a:t>
            </a:r>
            <a:r>
              <a:rPr lang="en-US" sz="2000" b="0" dirty="0" smtClean="0">
                <a:solidFill>
                  <a:srgbClr val="990000"/>
                </a:solidFill>
              </a:rPr>
              <a:t>	or using </a:t>
            </a:r>
            <a:r>
              <a:rPr lang="en-US" sz="2000" b="0" dirty="0">
                <a:solidFill>
                  <a:srgbClr val="990000"/>
                </a:solidFill>
              </a:rPr>
              <a:t>geometric terminology.	</a:t>
            </a:r>
          </a:p>
          <a:p>
            <a:pPr>
              <a:lnSpc>
                <a:spcPct val="80000"/>
              </a:lnSpc>
              <a:spcBef>
                <a:spcPts val="500"/>
              </a:spcBef>
              <a:spcAft>
                <a:spcPts val="500"/>
              </a:spcAft>
            </a:pPr>
            <a:r>
              <a:rPr lang="en-US" sz="2000" b="0" dirty="0">
                <a:solidFill>
                  <a:srgbClr val="990000"/>
                </a:solidFill>
              </a:rPr>
              <a:t>0	No work is shown or the work is not on task.</a:t>
            </a:r>
            <a:r>
              <a:rPr lang="en-US" sz="2000" b="0" dirty="0"/>
              <a:t>	</a:t>
            </a:r>
          </a:p>
          <a:p>
            <a:pPr>
              <a:lnSpc>
                <a:spcPct val="80000"/>
              </a:lnSpc>
              <a:spcBef>
                <a:spcPts val="500"/>
              </a:spcBef>
              <a:spcAft>
                <a:spcPts val="500"/>
              </a:spcAft>
            </a:pPr>
            <a:endParaRPr lang="en-US" sz="2000" b="0" dirty="0"/>
          </a:p>
          <a:p>
            <a:pPr>
              <a:lnSpc>
                <a:spcPct val="80000"/>
              </a:lnSpc>
            </a:pPr>
            <a:endParaRPr lang="en-US" sz="2000" dirty="0"/>
          </a:p>
        </p:txBody>
      </p:sp>
    </p:spTree>
    <p:extLst>
      <p:ext uri="{BB962C8B-B14F-4D97-AF65-F5344CB8AC3E}">
        <p14:creationId xmlns:p14="http://schemas.microsoft.com/office/powerpoint/2010/main" val="4073178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Definitions</a:t>
            </a:r>
            <a:endParaRPr lang="en-GB" dirty="0"/>
          </a:p>
        </p:txBody>
      </p:sp>
      <p:sp>
        <p:nvSpPr>
          <p:cNvPr id="3" name="Content Placeholder 2"/>
          <p:cNvSpPr>
            <a:spLocks noGrp="1"/>
          </p:cNvSpPr>
          <p:nvPr>
            <p:ph idx="1"/>
          </p:nvPr>
        </p:nvSpPr>
        <p:spPr/>
        <p:txBody>
          <a:bodyPr/>
          <a:lstStyle/>
          <a:p>
            <a:r>
              <a:rPr lang="en-TT" dirty="0" smtClean="0"/>
              <a:t>Ensure that you distinguish clearly between each type of assessment format by reviewing the formal definitions.</a:t>
            </a:r>
            <a:endParaRPr lang="en-GB" dirty="0"/>
          </a:p>
        </p:txBody>
      </p:sp>
    </p:spTree>
    <p:extLst>
      <p:ext uri="{BB962C8B-B14F-4D97-AF65-F5344CB8AC3E}">
        <p14:creationId xmlns:p14="http://schemas.microsoft.com/office/powerpoint/2010/main" val="66890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dirty="0" smtClean="0"/>
              <a:t>Selected Response</a:t>
            </a:r>
            <a:endParaRPr lang="en-US" dirty="0"/>
          </a:p>
        </p:txBody>
      </p:sp>
      <p:sp>
        <p:nvSpPr>
          <p:cNvPr id="177155" name="Rectangle 3"/>
          <p:cNvSpPr>
            <a:spLocks noGrp="1" noChangeArrowheads="1"/>
          </p:cNvSpPr>
          <p:nvPr>
            <p:ph type="body" idx="1"/>
          </p:nvPr>
        </p:nvSpPr>
        <p:spPr/>
        <p:txBody>
          <a:bodyPr>
            <a:normAutofit/>
          </a:bodyPr>
          <a:lstStyle/>
          <a:p>
            <a:r>
              <a:rPr lang="en-US" sz="2800" dirty="0">
                <a:solidFill>
                  <a:srgbClr val="990000"/>
                </a:solidFill>
              </a:rPr>
              <a:t>A Selected Response Question is an objective test item in which the student select the response.  The item consists of a </a:t>
            </a:r>
            <a:r>
              <a:rPr lang="en-US" sz="2800" i="1" dirty="0">
                <a:solidFill>
                  <a:srgbClr val="990000"/>
                </a:solidFill>
              </a:rPr>
              <a:t>stem</a:t>
            </a:r>
            <a:r>
              <a:rPr lang="en-US" sz="2800" dirty="0">
                <a:solidFill>
                  <a:srgbClr val="990000"/>
                </a:solidFill>
              </a:rPr>
              <a:t> (either a question or an incomplete statement) and </a:t>
            </a:r>
            <a:r>
              <a:rPr lang="en-US" sz="2800" i="1" dirty="0">
                <a:solidFill>
                  <a:srgbClr val="990000"/>
                </a:solidFill>
              </a:rPr>
              <a:t>keyed responses</a:t>
            </a:r>
            <a:r>
              <a:rPr lang="en-US" sz="2800" dirty="0">
                <a:solidFill>
                  <a:srgbClr val="990000"/>
                </a:solidFill>
              </a:rPr>
              <a:t> (a selection of answers from which to choose) but usually only answer is correct. Examples include Multiple-Choice, True-False, and Matching.</a:t>
            </a:r>
          </a:p>
        </p:txBody>
      </p:sp>
    </p:spTree>
    <p:extLst>
      <p:ext uri="{BB962C8B-B14F-4D97-AF65-F5344CB8AC3E}">
        <p14:creationId xmlns:p14="http://schemas.microsoft.com/office/powerpoint/2010/main" val="1919605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dirty="0" smtClean="0"/>
              <a:t>Constructed Response</a:t>
            </a:r>
            <a:endParaRPr lang="en-US" dirty="0"/>
          </a:p>
        </p:txBody>
      </p:sp>
      <p:sp>
        <p:nvSpPr>
          <p:cNvPr id="175107" name="Rectangle 3"/>
          <p:cNvSpPr>
            <a:spLocks noGrp="1" noChangeArrowheads="1"/>
          </p:cNvSpPr>
          <p:nvPr>
            <p:ph type="body" idx="1"/>
          </p:nvPr>
        </p:nvSpPr>
        <p:spPr>
          <a:xfrm>
            <a:off x="1981200" y="1752600"/>
            <a:ext cx="6335216" cy="4700736"/>
          </a:xfrm>
        </p:spPr>
        <p:txBody>
          <a:bodyPr>
            <a:normAutofit lnSpcReduction="10000"/>
          </a:bodyPr>
          <a:lstStyle/>
          <a:p>
            <a:pPr>
              <a:lnSpc>
                <a:spcPct val="90000"/>
              </a:lnSpc>
            </a:pPr>
            <a:r>
              <a:rPr lang="en-US" sz="2800" dirty="0">
                <a:solidFill>
                  <a:srgbClr val="990000"/>
                </a:solidFill>
              </a:rPr>
              <a:t>A </a:t>
            </a:r>
            <a:r>
              <a:rPr lang="en-US" sz="2800" b="1" dirty="0">
                <a:solidFill>
                  <a:srgbClr val="990000"/>
                </a:solidFill>
              </a:rPr>
              <a:t>Constructed-Response </a:t>
            </a:r>
            <a:r>
              <a:rPr lang="en-US" sz="2800" b="1" dirty="0" smtClean="0">
                <a:solidFill>
                  <a:srgbClr val="990000"/>
                </a:solidFill>
              </a:rPr>
              <a:t>Item </a:t>
            </a:r>
            <a:r>
              <a:rPr lang="en-US" sz="2800" dirty="0">
                <a:solidFill>
                  <a:srgbClr val="990000"/>
                </a:solidFill>
              </a:rPr>
              <a:t>(also called Free Response) is a test question or task that requires the test-taker to create his or her own answer or response. Examples are completion, fill-in the blanks, short answer and essay questions</a:t>
            </a:r>
            <a:r>
              <a:rPr lang="en-US" sz="2800" dirty="0" smtClean="0">
                <a:solidFill>
                  <a:srgbClr val="990000"/>
                </a:solidFill>
              </a:rPr>
              <a:t>.</a:t>
            </a:r>
            <a:endParaRPr lang="en-US" sz="2800" dirty="0">
              <a:solidFill>
                <a:srgbClr val="990000"/>
              </a:solidFill>
            </a:endParaRPr>
          </a:p>
          <a:p>
            <a:pPr>
              <a:lnSpc>
                <a:spcPct val="90000"/>
              </a:lnSpc>
            </a:pPr>
            <a:r>
              <a:rPr lang="en-US" sz="2800" dirty="0">
                <a:solidFill>
                  <a:srgbClr val="990000"/>
                </a:solidFill>
              </a:rPr>
              <a:t>The length of the written response may be as short as a single word or mathematical expression, in which case the question acquires some of the characteristics of the multiple-choice type. </a:t>
            </a:r>
          </a:p>
          <a:p>
            <a:pPr>
              <a:lnSpc>
                <a:spcPct val="90000"/>
              </a:lnSpc>
              <a:buFontTx/>
              <a:buNone/>
            </a:pPr>
            <a:endParaRPr lang="en-US" sz="2800" dirty="0">
              <a:solidFill>
                <a:srgbClr val="990000"/>
              </a:solidFill>
            </a:endParaRPr>
          </a:p>
        </p:txBody>
      </p:sp>
    </p:spTree>
    <p:extLst>
      <p:ext uri="{BB962C8B-B14F-4D97-AF65-F5344CB8AC3E}">
        <p14:creationId xmlns:p14="http://schemas.microsoft.com/office/powerpoint/2010/main" val="2753287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dirty="0" smtClean="0"/>
              <a:t>Performance Assessment</a:t>
            </a:r>
            <a:endParaRPr lang="en-US" dirty="0"/>
          </a:p>
        </p:txBody>
      </p:sp>
      <p:sp>
        <p:nvSpPr>
          <p:cNvPr id="179203" name="Rectangle 3"/>
          <p:cNvSpPr>
            <a:spLocks noGrp="1" noChangeArrowheads="1"/>
          </p:cNvSpPr>
          <p:nvPr>
            <p:ph type="body" idx="1"/>
          </p:nvPr>
        </p:nvSpPr>
        <p:spPr>
          <a:xfrm>
            <a:off x="1981200" y="1484784"/>
            <a:ext cx="6041679" cy="4641379"/>
          </a:xfrm>
        </p:spPr>
        <p:txBody>
          <a:bodyPr>
            <a:normAutofit lnSpcReduction="10000"/>
          </a:bodyPr>
          <a:lstStyle/>
          <a:p>
            <a:pPr>
              <a:lnSpc>
                <a:spcPct val="90000"/>
              </a:lnSpc>
              <a:buFontTx/>
              <a:buNone/>
            </a:pPr>
            <a:r>
              <a:rPr lang="en-US" sz="3200" dirty="0">
                <a:solidFill>
                  <a:srgbClr val="FF0000"/>
                </a:solidFill>
              </a:rPr>
              <a:t>   A performance assessment </a:t>
            </a:r>
            <a:r>
              <a:rPr lang="en-US" sz="3200" dirty="0">
                <a:solidFill>
                  <a:srgbClr val="990000"/>
                </a:solidFill>
              </a:rPr>
              <a:t>is a task in which the student's active generation of a response is observable either directly or indirectly via a permanent product. The task is more often that not </a:t>
            </a:r>
            <a:r>
              <a:rPr lang="en-US" sz="3200" dirty="0" smtClean="0">
                <a:solidFill>
                  <a:srgbClr val="990000"/>
                </a:solidFill>
              </a:rPr>
              <a:t>authentic, but  </a:t>
            </a:r>
            <a:r>
              <a:rPr lang="en-US" sz="3200" dirty="0">
                <a:solidFill>
                  <a:srgbClr val="990000"/>
                </a:solidFill>
              </a:rPr>
              <a:t>to a degree in the sense that the nature and context in which the assessment occurs is relevant and represents "real world" problems or issues.</a:t>
            </a:r>
          </a:p>
          <a:p>
            <a:pPr>
              <a:lnSpc>
                <a:spcPct val="90000"/>
              </a:lnSpc>
            </a:pPr>
            <a:endParaRPr lang="en-US" dirty="0">
              <a:solidFill>
                <a:srgbClr val="990000"/>
              </a:solidFill>
            </a:endParaRPr>
          </a:p>
        </p:txBody>
      </p:sp>
    </p:spTree>
    <p:extLst>
      <p:ext uri="{BB962C8B-B14F-4D97-AF65-F5344CB8AC3E}">
        <p14:creationId xmlns:p14="http://schemas.microsoft.com/office/powerpoint/2010/main" val="2216219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Assessment Cycle</a:t>
            </a:r>
            <a:endParaRPr lang="en-GB" dirty="0"/>
          </a:p>
        </p:txBody>
      </p:sp>
      <p:sp>
        <p:nvSpPr>
          <p:cNvPr id="3" name="Content Placeholder 2"/>
          <p:cNvSpPr>
            <a:spLocks noGrp="1"/>
          </p:cNvSpPr>
          <p:nvPr>
            <p:ph idx="1"/>
          </p:nvPr>
        </p:nvSpPr>
        <p:spPr/>
        <p:txBody>
          <a:bodyPr/>
          <a:lstStyle/>
          <a:p>
            <a:r>
              <a:rPr lang="en-TT" dirty="0" smtClean="0"/>
              <a:t>Constructing items and tasks is only one part of the assessment cycle. There are other steps or stages that contribute to the validity and utility of the assessment process.</a:t>
            </a:r>
          </a:p>
          <a:p>
            <a:r>
              <a:rPr lang="en-TT" dirty="0" smtClean="0"/>
              <a:t>For large scale assessments, 13 steps and 5 stages may be identified. We can apply the four stages to classroom assessment.</a:t>
            </a:r>
            <a:endParaRPr lang="en-GB" dirty="0"/>
          </a:p>
        </p:txBody>
      </p:sp>
    </p:spTree>
    <p:extLst>
      <p:ext uri="{BB962C8B-B14F-4D97-AF65-F5344CB8AC3E}">
        <p14:creationId xmlns:p14="http://schemas.microsoft.com/office/powerpoint/2010/main" val="3575603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219199" y="76200"/>
            <a:ext cx="7457257" cy="1371600"/>
          </a:xfrm>
        </p:spPr>
        <p:txBody>
          <a:bodyPr>
            <a:normAutofit fontScale="90000"/>
          </a:bodyPr>
          <a:lstStyle/>
          <a:p>
            <a:r>
              <a:rPr lang="en-US" dirty="0"/>
              <a:t>What is the assessment cycle?</a:t>
            </a:r>
          </a:p>
        </p:txBody>
      </p:sp>
      <p:sp>
        <p:nvSpPr>
          <p:cNvPr id="305155" name="Rectangle 3"/>
          <p:cNvSpPr>
            <a:spLocks noGrp="1" noChangeArrowheads="1"/>
          </p:cNvSpPr>
          <p:nvPr>
            <p:ph type="body" idx="1"/>
          </p:nvPr>
        </p:nvSpPr>
        <p:spPr>
          <a:xfrm>
            <a:off x="1981200" y="1752600"/>
            <a:ext cx="6983288" cy="4373563"/>
          </a:xfrm>
        </p:spPr>
        <p:txBody>
          <a:bodyPr>
            <a:normAutofit lnSpcReduction="10000"/>
          </a:bodyPr>
          <a:lstStyle/>
          <a:p>
            <a:r>
              <a:rPr lang="en-US" sz="3600" b="0" dirty="0"/>
              <a:t>The Assessment Cycle</a:t>
            </a:r>
            <a:endParaRPr lang="en-US" sz="3600" dirty="0"/>
          </a:p>
          <a:p>
            <a:pPr marL="742950" indent="-742950">
              <a:buFont typeface="+mj-lt"/>
              <a:buAutoNum type="arabicParenR"/>
            </a:pPr>
            <a:r>
              <a:rPr lang="en-US" sz="3600" dirty="0"/>
              <a:t>	</a:t>
            </a:r>
            <a:r>
              <a:rPr lang="en-US" sz="3600" dirty="0">
                <a:solidFill>
                  <a:schemeClr val="accent2"/>
                </a:solidFill>
              </a:rPr>
              <a:t>Design</a:t>
            </a:r>
          </a:p>
          <a:p>
            <a:pPr marL="742950" indent="-742950">
              <a:buFont typeface="+mj-lt"/>
              <a:buAutoNum type="arabicParenR"/>
            </a:pPr>
            <a:r>
              <a:rPr lang="en-US" sz="3600" dirty="0">
                <a:solidFill>
                  <a:schemeClr val="accent2"/>
                </a:solidFill>
              </a:rPr>
              <a:t>	Development</a:t>
            </a:r>
          </a:p>
          <a:p>
            <a:pPr marL="742950" indent="-742950">
              <a:buFont typeface="+mj-lt"/>
              <a:buAutoNum type="arabicParenR"/>
            </a:pPr>
            <a:r>
              <a:rPr lang="en-US" sz="3600" dirty="0">
                <a:solidFill>
                  <a:schemeClr val="accent2"/>
                </a:solidFill>
              </a:rPr>
              <a:t>	Administration</a:t>
            </a:r>
          </a:p>
          <a:p>
            <a:pPr marL="742950" indent="-742950">
              <a:buFont typeface="+mj-lt"/>
              <a:buAutoNum type="arabicParenR"/>
            </a:pPr>
            <a:r>
              <a:rPr lang="en-US" sz="3600" dirty="0">
                <a:solidFill>
                  <a:schemeClr val="accent2"/>
                </a:solidFill>
              </a:rPr>
              <a:t>	Scoring</a:t>
            </a:r>
          </a:p>
          <a:p>
            <a:pPr marL="742950" indent="-742950">
              <a:buFont typeface="+mj-lt"/>
              <a:buAutoNum type="arabicParenR"/>
            </a:pPr>
            <a:r>
              <a:rPr lang="en-US" sz="3600" dirty="0">
                <a:solidFill>
                  <a:schemeClr val="accent2"/>
                </a:solidFill>
              </a:rPr>
              <a:t>  </a:t>
            </a:r>
            <a:r>
              <a:rPr lang="en-US" sz="3600" dirty="0" smtClean="0">
                <a:solidFill>
                  <a:schemeClr val="accent2"/>
                </a:solidFill>
              </a:rPr>
              <a:t>Test </a:t>
            </a:r>
            <a:r>
              <a:rPr lang="en-US" sz="3600" dirty="0">
                <a:solidFill>
                  <a:schemeClr val="accent2"/>
                </a:solidFill>
              </a:rPr>
              <a:t>score use &amp; interpretation</a:t>
            </a:r>
          </a:p>
        </p:txBody>
      </p:sp>
    </p:spTree>
    <p:extLst>
      <p:ext uri="{BB962C8B-B14F-4D97-AF65-F5344CB8AC3E}">
        <p14:creationId xmlns:p14="http://schemas.microsoft.com/office/powerpoint/2010/main" val="617581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1619672" y="228600"/>
            <a:ext cx="7067128" cy="1192213"/>
          </a:xfrm>
        </p:spPr>
        <p:txBody>
          <a:bodyPr>
            <a:normAutofit fontScale="90000"/>
          </a:bodyPr>
          <a:lstStyle/>
          <a:p>
            <a:r>
              <a:rPr lang="en-US" sz="3800" dirty="0"/>
              <a:t>TEST DEVELOPMENT </a:t>
            </a:r>
            <a:r>
              <a:rPr lang="en-US" sz="3800" dirty="0" smtClean="0"/>
              <a:t>for large scale assessment</a:t>
            </a:r>
            <a:endParaRPr lang="en-US" sz="3800" dirty="0"/>
          </a:p>
        </p:txBody>
      </p:sp>
      <p:sp>
        <p:nvSpPr>
          <p:cNvPr id="524291" name="Rectangle 3"/>
          <p:cNvSpPr>
            <a:spLocks noGrp="1" noChangeArrowheads="1"/>
          </p:cNvSpPr>
          <p:nvPr>
            <p:ph type="body" idx="1"/>
          </p:nvPr>
        </p:nvSpPr>
        <p:spPr>
          <a:xfrm>
            <a:off x="1543050" y="1484784"/>
            <a:ext cx="6845374" cy="4752528"/>
          </a:xfrm>
          <a:solidFill>
            <a:srgbClr val="FFFF66"/>
          </a:solidFill>
          <a:ln w="38100">
            <a:solidFill>
              <a:schemeClr val="tx1"/>
            </a:solidFill>
          </a:ln>
        </p:spPr>
        <p:txBody>
          <a:bodyPr>
            <a:normAutofit/>
          </a:bodyPr>
          <a:lstStyle/>
          <a:p>
            <a:pPr marL="514350" indent="-514350">
              <a:lnSpc>
                <a:spcPct val="80000"/>
              </a:lnSpc>
              <a:spcBef>
                <a:spcPts val="0"/>
              </a:spcBef>
              <a:buFont typeface="+mj-lt"/>
              <a:buAutoNum type="arabicParenR"/>
            </a:pPr>
            <a:r>
              <a:rPr lang="en-US" sz="2800" dirty="0" smtClean="0"/>
              <a:t>Construct Overall </a:t>
            </a:r>
            <a:r>
              <a:rPr lang="en-US" sz="2800" dirty="0"/>
              <a:t>Plan</a:t>
            </a:r>
          </a:p>
          <a:p>
            <a:pPr marL="514350" indent="-514350">
              <a:lnSpc>
                <a:spcPct val="80000"/>
              </a:lnSpc>
              <a:spcBef>
                <a:spcPts val="0"/>
              </a:spcBef>
              <a:buFont typeface="+mj-lt"/>
              <a:buAutoNum type="arabicParenR"/>
            </a:pPr>
            <a:r>
              <a:rPr lang="en-US" sz="2800" dirty="0" smtClean="0"/>
              <a:t>Establish Content &amp; Domain Definitions</a:t>
            </a:r>
            <a:endParaRPr lang="en-US" sz="2800" dirty="0"/>
          </a:p>
          <a:p>
            <a:pPr marL="514350" indent="-514350">
              <a:lnSpc>
                <a:spcPct val="80000"/>
              </a:lnSpc>
              <a:spcBef>
                <a:spcPts val="0"/>
              </a:spcBef>
              <a:buFont typeface="+mj-lt"/>
              <a:buAutoNum type="arabicParenR"/>
            </a:pPr>
            <a:r>
              <a:rPr lang="en-US" sz="2800" dirty="0" smtClean="0"/>
              <a:t>Format Test </a:t>
            </a:r>
            <a:r>
              <a:rPr lang="en-US" sz="2800" dirty="0"/>
              <a:t>Specifications</a:t>
            </a:r>
          </a:p>
          <a:p>
            <a:pPr marL="514350" indent="-514350">
              <a:lnSpc>
                <a:spcPct val="80000"/>
              </a:lnSpc>
              <a:spcBef>
                <a:spcPts val="0"/>
              </a:spcBef>
              <a:buFont typeface="+mj-lt"/>
              <a:buAutoNum type="arabicParenR"/>
            </a:pPr>
            <a:r>
              <a:rPr lang="en-US" sz="2800" dirty="0" smtClean="0"/>
              <a:t>Engage </a:t>
            </a:r>
            <a:r>
              <a:rPr lang="en-US" sz="2800" dirty="0" smtClean="0"/>
              <a:t>in </a:t>
            </a:r>
            <a:r>
              <a:rPr lang="en-US" sz="2800" dirty="0" smtClean="0"/>
              <a:t>Item </a:t>
            </a:r>
            <a:r>
              <a:rPr lang="en-US" sz="2800" dirty="0"/>
              <a:t>Development</a:t>
            </a:r>
          </a:p>
          <a:p>
            <a:pPr marL="514350" indent="-514350">
              <a:lnSpc>
                <a:spcPct val="80000"/>
              </a:lnSpc>
              <a:spcBef>
                <a:spcPts val="0"/>
              </a:spcBef>
              <a:buFont typeface="+mj-lt"/>
              <a:buAutoNum type="arabicParenR"/>
            </a:pPr>
            <a:r>
              <a:rPr lang="en-US" sz="2800" dirty="0"/>
              <a:t>Test Design &amp; Assembly</a:t>
            </a:r>
          </a:p>
          <a:p>
            <a:pPr marL="514350" indent="-514350">
              <a:lnSpc>
                <a:spcPct val="80000"/>
              </a:lnSpc>
              <a:spcBef>
                <a:spcPts val="0"/>
              </a:spcBef>
              <a:buFont typeface="+mj-lt"/>
              <a:buAutoNum type="arabicParenR"/>
            </a:pPr>
            <a:r>
              <a:rPr lang="en-US" sz="2800" dirty="0"/>
              <a:t>Test Production</a:t>
            </a:r>
          </a:p>
          <a:p>
            <a:pPr marL="514350" indent="-514350">
              <a:lnSpc>
                <a:spcPct val="80000"/>
              </a:lnSpc>
              <a:spcBef>
                <a:spcPts val="0"/>
              </a:spcBef>
              <a:buFont typeface="+mj-lt"/>
              <a:buAutoNum type="arabicParenR"/>
            </a:pPr>
            <a:r>
              <a:rPr lang="en-US" sz="2800" dirty="0"/>
              <a:t>Test Administration</a:t>
            </a:r>
          </a:p>
          <a:p>
            <a:pPr marL="514350" indent="-514350">
              <a:lnSpc>
                <a:spcPct val="80000"/>
              </a:lnSpc>
              <a:spcBef>
                <a:spcPts val="0"/>
              </a:spcBef>
              <a:buFont typeface="+mj-lt"/>
              <a:buAutoNum type="arabicParenR"/>
            </a:pPr>
            <a:r>
              <a:rPr lang="en-US" sz="2800" dirty="0"/>
              <a:t>Scoring Test Responses</a:t>
            </a:r>
          </a:p>
          <a:p>
            <a:pPr marL="514350" indent="-514350">
              <a:lnSpc>
                <a:spcPct val="80000"/>
              </a:lnSpc>
              <a:spcBef>
                <a:spcPts val="0"/>
              </a:spcBef>
              <a:buFont typeface="+mj-lt"/>
              <a:buAutoNum type="arabicParenR"/>
            </a:pPr>
            <a:r>
              <a:rPr lang="en-US" sz="2800" dirty="0"/>
              <a:t>Standard Setting</a:t>
            </a:r>
          </a:p>
          <a:p>
            <a:pPr marL="514350" indent="-514350">
              <a:lnSpc>
                <a:spcPct val="80000"/>
              </a:lnSpc>
              <a:spcBef>
                <a:spcPts val="0"/>
              </a:spcBef>
              <a:buFont typeface="+mj-lt"/>
              <a:buAutoNum type="arabicParenR"/>
            </a:pPr>
            <a:r>
              <a:rPr lang="en-US" sz="2800" dirty="0"/>
              <a:t>Score Reporting</a:t>
            </a:r>
          </a:p>
          <a:p>
            <a:pPr marL="514350" indent="-514350">
              <a:lnSpc>
                <a:spcPct val="80000"/>
              </a:lnSpc>
              <a:spcBef>
                <a:spcPts val="0"/>
              </a:spcBef>
              <a:buFont typeface="+mj-lt"/>
              <a:buAutoNum type="arabicParenR"/>
            </a:pPr>
            <a:r>
              <a:rPr lang="en-US" sz="2800" dirty="0"/>
              <a:t>Item Banking</a:t>
            </a:r>
          </a:p>
          <a:p>
            <a:pPr marL="514350" indent="-514350">
              <a:lnSpc>
                <a:spcPct val="80000"/>
              </a:lnSpc>
              <a:spcBef>
                <a:spcPts val="0"/>
              </a:spcBef>
              <a:buFont typeface="+mj-lt"/>
              <a:buAutoNum type="arabicParenR"/>
            </a:pPr>
            <a:r>
              <a:rPr lang="en-US" sz="2800" dirty="0"/>
              <a:t>Writing Technical </a:t>
            </a:r>
            <a:r>
              <a:rPr lang="en-US" sz="2800" dirty="0" smtClean="0"/>
              <a:t>Report</a:t>
            </a:r>
          </a:p>
          <a:p>
            <a:pPr marL="514350" indent="-514350">
              <a:lnSpc>
                <a:spcPct val="80000"/>
              </a:lnSpc>
              <a:spcBef>
                <a:spcPts val="0"/>
              </a:spcBef>
              <a:buFont typeface="+mj-lt"/>
              <a:buAutoNum type="arabicParenR"/>
            </a:pPr>
            <a:r>
              <a:rPr lang="en-US" sz="2800" dirty="0" smtClean="0"/>
              <a:t>Making Decisions based on data</a:t>
            </a:r>
            <a:endParaRPr lang="en-US" sz="2800" dirty="0"/>
          </a:p>
        </p:txBody>
      </p:sp>
    </p:spTree>
    <p:extLst>
      <p:ext uri="{BB962C8B-B14F-4D97-AF65-F5344CB8AC3E}">
        <p14:creationId xmlns:p14="http://schemas.microsoft.com/office/powerpoint/2010/main" val="77395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Planning Assessments</a:t>
            </a:r>
            <a:endParaRPr lang="en-GB" dirty="0"/>
          </a:p>
        </p:txBody>
      </p:sp>
      <p:sp>
        <p:nvSpPr>
          <p:cNvPr id="3" name="Content Placeholder 2"/>
          <p:cNvSpPr>
            <a:spLocks noGrp="1"/>
          </p:cNvSpPr>
          <p:nvPr>
            <p:ph idx="1"/>
          </p:nvPr>
        </p:nvSpPr>
        <p:spPr>
          <a:xfrm>
            <a:off x="1981200" y="1340768"/>
            <a:ext cx="6041679" cy="5256584"/>
          </a:xfrm>
        </p:spPr>
        <p:txBody>
          <a:bodyPr>
            <a:normAutofit/>
          </a:bodyPr>
          <a:lstStyle/>
          <a:p>
            <a:r>
              <a:rPr lang="en-TT" dirty="0" smtClean="0"/>
              <a:t>A useful tool for planning tests is a table of specifications which link the objectives or outcomes with the levels of thinking or student response desired.</a:t>
            </a:r>
          </a:p>
          <a:p>
            <a:r>
              <a:rPr lang="en-TT" dirty="0" smtClean="0"/>
              <a:t>Formats vary but the most common in traditional systems (MC- dominated) is the matrix type table with content versus domain. The domains may be represented by Bloom’s Taxonomy, however, other arrangements are possible and even advisable.</a:t>
            </a:r>
          </a:p>
          <a:p>
            <a:r>
              <a:rPr lang="en-TT" dirty="0" smtClean="0"/>
              <a:t>Performance Assessments often use the different outcomes or skills expected instead of the domains and the tasks or sub-tasks rather than the content.</a:t>
            </a:r>
            <a:endParaRPr lang="en-GB" dirty="0"/>
          </a:p>
        </p:txBody>
      </p:sp>
    </p:spTree>
    <p:extLst>
      <p:ext uri="{BB962C8B-B14F-4D97-AF65-F5344CB8AC3E}">
        <p14:creationId xmlns:p14="http://schemas.microsoft.com/office/powerpoint/2010/main" val="211965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process of assessing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5711884"/>
              </p:ext>
            </p:extLst>
          </p:nvPr>
        </p:nvGraphicFramePr>
        <p:xfrm>
          <a:off x="1475656" y="1752600"/>
          <a:ext cx="72008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516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Advice on constructing a table of specifications</a:t>
            </a:r>
            <a:endParaRPr lang="en-GB" dirty="0"/>
          </a:p>
        </p:txBody>
      </p:sp>
    </p:spTree>
    <p:extLst>
      <p:ext uri="{BB962C8B-B14F-4D97-AF65-F5344CB8AC3E}">
        <p14:creationId xmlns:p14="http://schemas.microsoft.com/office/powerpoint/2010/main" val="3974958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228600"/>
            <a:ext cx="8610600" cy="1066800"/>
          </a:xfrm>
        </p:spPr>
        <p:txBody>
          <a:bodyPr/>
          <a:lstStyle/>
          <a:p>
            <a:r>
              <a:rPr lang="en-US" sz="4000" dirty="0"/>
              <a:t>Specifying the Cognitive Domain</a:t>
            </a:r>
          </a:p>
        </p:txBody>
      </p:sp>
      <p:sp>
        <p:nvSpPr>
          <p:cNvPr id="83971" name="Rectangle 3"/>
          <p:cNvSpPr>
            <a:spLocks noGrp="1" noChangeArrowheads="1"/>
          </p:cNvSpPr>
          <p:nvPr>
            <p:ph idx="1"/>
          </p:nvPr>
        </p:nvSpPr>
        <p:spPr/>
        <p:txBody>
          <a:bodyPr/>
          <a:lstStyle/>
          <a:p>
            <a:r>
              <a:rPr lang="en-US" dirty="0"/>
              <a:t>The table of specifications </a:t>
            </a:r>
            <a:r>
              <a:rPr lang="en-US" dirty="0" smtClean="0"/>
              <a:t>is a useful tool in item generation because it can reduce the </a:t>
            </a:r>
            <a:r>
              <a:rPr lang="en-US" dirty="0"/>
              <a:t>tendency </a:t>
            </a:r>
            <a:r>
              <a:rPr lang="en-US" dirty="0" smtClean="0"/>
              <a:t>of writers to construct </a:t>
            </a:r>
            <a:r>
              <a:rPr lang="en-US" dirty="0"/>
              <a:t>low level questions for written papers</a:t>
            </a:r>
            <a:r>
              <a:rPr lang="en-US" dirty="0" smtClean="0"/>
              <a:t>.</a:t>
            </a:r>
          </a:p>
          <a:p>
            <a:endParaRPr lang="en-US" dirty="0"/>
          </a:p>
          <a:p>
            <a:r>
              <a:rPr lang="en-US" dirty="0"/>
              <a:t>There should also be significant planning for performance assessments. </a:t>
            </a:r>
          </a:p>
        </p:txBody>
      </p:sp>
    </p:spTree>
    <p:extLst>
      <p:ext uri="{BB962C8B-B14F-4D97-AF65-F5344CB8AC3E}">
        <p14:creationId xmlns:p14="http://schemas.microsoft.com/office/powerpoint/2010/main" val="890454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228600"/>
            <a:ext cx="8610600" cy="1066800"/>
          </a:xfrm>
        </p:spPr>
        <p:txBody>
          <a:bodyPr/>
          <a:lstStyle/>
          <a:p>
            <a:r>
              <a:rPr lang="en-US" sz="4000" dirty="0"/>
              <a:t>Specifying the Cognitive Domain</a:t>
            </a:r>
          </a:p>
        </p:txBody>
      </p:sp>
      <p:sp>
        <p:nvSpPr>
          <p:cNvPr id="84995" name="Rectangle 3"/>
          <p:cNvSpPr>
            <a:spLocks noGrp="1" noChangeArrowheads="1"/>
          </p:cNvSpPr>
          <p:nvPr>
            <p:ph idx="1"/>
          </p:nvPr>
        </p:nvSpPr>
        <p:spPr/>
        <p:txBody>
          <a:bodyPr/>
          <a:lstStyle/>
          <a:p>
            <a:r>
              <a:rPr lang="en-US" dirty="0"/>
              <a:t>There is </a:t>
            </a:r>
            <a:r>
              <a:rPr lang="en-US" u="sng" dirty="0"/>
              <a:t>no need </a:t>
            </a:r>
            <a:r>
              <a:rPr lang="en-US" dirty="0"/>
              <a:t>to use Bloom’s taxonomy exclusively in specifying the cognitive domain</a:t>
            </a:r>
            <a:r>
              <a:rPr lang="en-US" dirty="0" smtClean="0"/>
              <a:t>,</a:t>
            </a:r>
          </a:p>
          <a:p>
            <a:endParaRPr lang="en-US" dirty="0"/>
          </a:p>
          <a:p>
            <a:r>
              <a:rPr lang="en-US" dirty="0"/>
              <a:t>There are multiple classifications, the best (most widely applicable) being the three component – knowledge, comprehension, and problem-solving </a:t>
            </a:r>
          </a:p>
        </p:txBody>
      </p:sp>
    </p:spTree>
    <p:extLst>
      <p:ext uri="{BB962C8B-B14F-4D97-AF65-F5344CB8AC3E}">
        <p14:creationId xmlns:p14="http://schemas.microsoft.com/office/powerpoint/2010/main" val="1068753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47664" y="228600"/>
            <a:ext cx="7443936" cy="1066800"/>
          </a:xfrm>
        </p:spPr>
        <p:txBody>
          <a:bodyPr>
            <a:normAutofit fontScale="90000"/>
          </a:bodyPr>
          <a:lstStyle/>
          <a:p>
            <a:r>
              <a:rPr lang="en-US" sz="4000" dirty="0"/>
              <a:t>Specifying the Cognitive Domain</a:t>
            </a:r>
          </a:p>
        </p:txBody>
      </p:sp>
      <p:sp>
        <p:nvSpPr>
          <p:cNvPr id="86019" name="Rectangle 3"/>
          <p:cNvSpPr>
            <a:spLocks noGrp="1" noChangeArrowheads="1"/>
          </p:cNvSpPr>
          <p:nvPr>
            <p:ph idx="1"/>
          </p:nvPr>
        </p:nvSpPr>
        <p:spPr/>
        <p:txBody>
          <a:bodyPr/>
          <a:lstStyle/>
          <a:p>
            <a:r>
              <a:rPr lang="en-US" dirty="0"/>
              <a:t>The problem-solving- category (Strategic and extended thinking) better represents reality because it is difficult to distinguish tasks that elicit higher order skills (above application)</a:t>
            </a:r>
          </a:p>
          <a:p>
            <a:pPr lvl="1"/>
            <a:r>
              <a:rPr lang="en-US" dirty="0"/>
              <a:t>See </a:t>
            </a:r>
            <a:r>
              <a:rPr lang="en-US" dirty="0"/>
              <a:t>Haladyna</a:t>
            </a:r>
            <a:r>
              <a:rPr lang="en-US" dirty="0"/>
              <a:t> (2004)</a:t>
            </a:r>
          </a:p>
          <a:p>
            <a:pPr lvl="1"/>
            <a:r>
              <a:rPr lang="en-US" dirty="0"/>
              <a:t>Example </a:t>
            </a:r>
            <a:r>
              <a:rPr lang="en-US" dirty="0" smtClean="0"/>
              <a:t>next</a:t>
            </a:r>
            <a:endParaRPr lang="en-US" dirty="0"/>
          </a:p>
        </p:txBody>
      </p:sp>
    </p:spTree>
    <p:extLst>
      <p:ext uri="{BB962C8B-B14F-4D97-AF65-F5344CB8AC3E}">
        <p14:creationId xmlns:p14="http://schemas.microsoft.com/office/powerpoint/2010/main" val="249674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p:cNvPicPr>
            <a:picLocks noChangeAspect="1" noChangeArrowheads="1"/>
          </p:cNvPicPr>
          <p:nvPr/>
        </p:nvPicPr>
        <p:blipFill>
          <a:blip r:embed="rId3" cstate="print"/>
          <a:srcRect/>
          <a:stretch>
            <a:fillRect/>
          </a:stretch>
        </p:blipFill>
        <p:spPr bwMode="auto">
          <a:xfrm>
            <a:off x="0" y="0"/>
            <a:ext cx="9144000" cy="6859588"/>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3808120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76200"/>
            <a:ext cx="1296144" cy="6521152"/>
          </a:xfrm>
        </p:spPr>
        <p:txBody>
          <a:bodyPr vert="vert270">
            <a:normAutofit/>
          </a:bodyPr>
          <a:lstStyle/>
          <a:p>
            <a:pPr algn="ctr"/>
            <a:r>
              <a:rPr lang="en-TT" sz="4800" dirty="0" smtClean="0">
                <a:solidFill>
                  <a:schemeClr val="accent6">
                    <a:lumMod val="60000"/>
                    <a:lumOff val="40000"/>
                  </a:schemeClr>
                </a:solidFill>
              </a:rPr>
              <a:t>SEA Sample</a:t>
            </a:r>
            <a:endParaRPr lang="en-GB" sz="4800" dirty="0">
              <a:solidFill>
                <a:schemeClr val="accent6">
                  <a:lumMod val="60000"/>
                  <a:lumOff val="4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60648"/>
            <a:ext cx="6251823"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59632" y="836712"/>
            <a:ext cx="1152128" cy="504056"/>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b="1" dirty="0" smtClean="0">
                <a:solidFill>
                  <a:schemeClr val="tx1"/>
                </a:solidFill>
                <a:effectLst>
                  <a:outerShdw blurRad="38100" dist="38100" dir="2700000" algn="tl">
                    <a:srgbClr val="000000">
                      <a:alpha val="43137"/>
                    </a:srgbClr>
                  </a:outerShdw>
                </a:effectLst>
              </a:rPr>
              <a:t>Content</a:t>
            </a:r>
            <a:endParaRPr lang="en-GB" b="1" dirty="0">
              <a:solidFill>
                <a:schemeClr val="tx1"/>
              </a:solidFill>
              <a:effectLst>
                <a:outerShdw blurRad="38100" dist="38100" dir="2700000" algn="tl">
                  <a:srgbClr val="000000">
                    <a:alpha val="43137"/>
                  </a:srgbClr>
                </a:outerShdw>
              </a:effectLst>
            </a:endParaRPr>
          </a:p>
        </p:txBody>
      </p:sp>
      <p:cxnSp>
        <p:nvCxnSpPr>
          <p:cNvPr id="6" name="Straight Arrow Connector 5"/>
          <p:cNvCxnSpPr/>
          <p:nvPr/>
        </p:nvCxnSpPr>
        <p:spPr>
          <a:xfrm>
            <a:off x="2411760" y="1340768"/>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87141" y="260648"/>
            <a:ext cx="1152128" cy="504056"/>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b="1" dirty="0" smtClean="0">
                <a:solidFill>
                  <a:schemeClr val="tx1"/>
                </a:solidFill>
                <a:effectLst>
                  <a:outerShdw blurRad="38100" dist="38100" dir="2700000" algn="tl">
                    <a:srgbClr val="000000">
                      <a:alpha val="43137"/>
                    </a:srgbClr>
                  </a:outerShdw>
                </a:effectLst>
              </a:rPr>
              <a:t>Domain</a:t>
            </a:r>
            <a:endParaRPr lang="en-GB" b="1" dirty="0">
              <a:solidFill>
                <a:schemeClr val="tx1"/>
              </a:solidFill>
              <a:effectLst>
                <a:outerShdw blurRad="38100" dist="38100" dir="2700000" algn="tl">
                  <a:srgbClr val="000000">
                    <a:alpha val="43137"/>
                  </a:srgbClr>
                </a:outerShdw>
              </a:effectLst>
            </a:endParaRPr>
          </a:p>
        </p:txBody>
      </p:sp>
      <p:cxnSp>
        <p:nvCxnSpPr>
          <p:cNvPr id="9" name="Straight Arrow Connector 8"/>
          <p:cNvCxnSpPr/>
          <p:nvPr/>
        </p:nvCxnSpPr>
        <p:spPr>
          <a:xfrm>
            <a:off x="2439269" y="482216"/>
            <a:ext cx="4508995" cy="930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525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smtClean="0"/>
              <a:t>Just Samples</a:t>
            </a:r>
            <a:endParaRPr lang="en-GB" dirty="0"/>
          </a:p>
        </p:txBody>
      </p:sp>
    </p:spTree>
    <p:extLst>
      <p:ext uri="{BB962C8B-B14F-4D97-AF65-F5344CB8AC3E}">
        <p14:creationId xmlns:p14="http://schemas.microsoft.com/office/powerpoint/2010/main" val="1586970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685800"/>
            <a:ext cx="6923112" cy="1069848"/>
          </a:xfrm>
        </p:spPr>
        <p:txBody>
          <a:bodyPr/>
          <a:lstStyle/>
          <a:p>
            <a:r>
              <a:rPr lang="en-US" dirty="0" smtClean="0"/>
              <a:t>SEA Sample</a:t>
            </a:r>
            <a:endParaRPr lang="en-US" dirty="0"/>
          </a:p>
        </p:txBody>
      </p:sp>
      <p:pic>
        <p:nvPicPr>
          <p:cNvPr id="214018" name="Picture 2"/>
          <p:cNvPicPr>
            <a:picLocks noChangeAspect="1" noChangeArrowheads="1"/>
          </p:cNvPicPr>
          <p:nvPr/>
        </p:nvPicPr>
        <p:blipFill>
          <a:blip r:embed="rId3" cstate="print"/>
          <a:srcRect/>
          <a:stretch>
            <a:fillRect/>
          </a:stretch>
        </p:blipFill>
        <p:spPr bwMode="auto">
          <a:xfrm>
            <a:off x="381000" y="1828800"/>
            <a:ext cx="8023821" cy="4648200"/>
          </a:xfrm>
          <a:prstGeom prst="rect">
            <a:avLst/>
          </a:prstGeom>
          <a:noFill/>
          <a:ln w="12700" cap="sq" cmpd="sng">
            <a:noFill/>
            <a:prstDash val="solid"/>
            <a:miter lim="800000"/>
            <a:headEnd type="none" w="sm" len="sm"/>
            <a:tailEnd type="none" w="sm" len="sm"/>
          </a:ln>
        </p:spPr>
      </p:pic>
    </p:spTree>
    <p:extLst>
      <p:ext uri="{BB962C8B-B14F-4D97-AF65-F5344CB8AC3E}">
        <p14:creationId xmlns:p14="http://schemas.microsoft.com/office/powerpoint/2010/main" val="3630491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3" cstate="print"/>
          <a:srcRect/>
          <a:stretch>
            <a:fillRect/>
          </a:stretch>
        </p:blipFill>
        <p:spPr bwMode="auto">
          <a:xfrm>
            <a:off x="471077" y="1916832"/>
            <a:ext cx="8414468" cy="4114800"/>
          </a:xfrm>
          <a:prstGeom prst="rect">
            <a:avLst/>
          </a:prstGeom>
          <a:noFill/>
          <a:ln w="12700" cap="sq" cmpd="sng">
            <a:noFill/>
            <a:prstDash val="solid"/>
            <a:miter lim="800000"/>
            <a:headEnd type="none" w="sm" len="sm"/>
            <a:tailEnd type="none" w="sm" len="sm"/>
          </a:ln>
        </p:spPr>
      </p:pic>
    </p:spTree>
    <p:extLst>
      <p:ext uri="{BB962C8B-B14F-4D97-AF65-F5344CB8AC3E}">
        <p14:creationId xmlns:p14="http://schemas.microsoft.com/office/powerpoint/2010/main" val="420634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3" cstate="print"/>
          <a:srcRect/>
          <a:stretch>
            <a:fillRect/>
          </a:stretch>
        </p:blipFill>
        <p:spPr bwMode="auto">
          <a:xfrm>
            <a:off x="609600" y="838200"/>
            <a:ext cx="8352559" cy="5334000"/>
          </a:xfrm>
          <a:prstGeom prst="rect">
            <a:avLst/>
          </a:prstGeom>
          <a:noFill/>
          <a:ln w="12700" cap="sq" cmpd="sng">
            <a:noFill/>
            <a:prstDash val="solid"/>
            <a:miter lim="800000"/>
            <a:headEnd type="none" w="sm" len="sm"/>
            <a:tailEnd type="none" w="sm" len="sm"/>
          </a:ln>
        </p:spPr>
      </p:pic>
    </p:spTree>
    <p:extLst>
      <p:ext uri="{BB962C8B-B14F-4D97-AF65-F5344CB8AC3E}">
        <p14:creationId xmlns:p14="http://schemas.microsoft.com/office/powerpoint/2010/main" val="201358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Evidence, assessment design, &amp; choices</a:t>
            </a:r>
            <a:endParaRPr lang="en-GB" dirty="0"/>
          </a:p>
        </p:txBody>
      </p:sp>
      <p:sp>
        <p:nvSpPr>
          <p:cNvPr id="3" name="Content Placeholder 2"/>
          <p:cNvSpPr>
            <a:spLocks noGrp="1"/>
          </p:cNvSpPr>
          <p:nvPr>
            <p:ph idx="1"/>
          </p:nvPr>
        </p:nvSpPr>
        <p:spPr>
          <a:xfrm>
            <a:off x="1981200" y="1752600"/>
            <a:ext cx="6767264" cy="4772744"/>
          </a:xfrm>
        </p:spPr>
        <p:txBody>
          <a:bodyPr>
            <a:normAutofit/>
          </a:bodyPr>
          <a:lstStyle/>
          <a:p>
            <a:r>
              <a:rPr lang="en-TT" dirty="0" smtClean="0"/>
              <a:t>The decisions we make from an assessment are never sacrosanct. As captured by the model they depend upon the quality of evidence gathered, the appropriateness of our inferences and our own skill in making judgments.</a:t>
            </a:r>
          </a:p>
          <a:p>
            <a:r>
              <a:rPr lang="en-TT" dirty="0" smtClean="0"/>
              <a:t>From this perspective the assessment literacy of teachers becomes critical to good assessment. Assessment literacy is demonstrated in the choices we make in assessment. </a:t>
            </a:r>
          </a:p>
          <a:p>
            <a:pPr lvl="1"/>
            <a:r>
              <a:rPr lang="en-TT" dirty="0" smtClean="0"/>
              <a:t>Should we sample once or more than once if the assessment is to lead to a high stakes decision?  </a:t>
            </a:r>
          </a:p>
          <a:p>
            <a:pPr lvl="1"/>
            <a:r>
              <a:rPr lang="en-TT" dirty="0" smtClean="0"/>
              <a:t>Should we use a performance assessment or a multiple choice given the specific purpose of the assessment as certifying learning at the end of the unit?</a:t>
            </a:r>
            <a:endParaRPr lang="en-GB" dirty="0"/>
          </a:p>
        </p:txBody>
      </p:sp>
    </p:spTree>
    <p:extLst>
      <p:ext uri="{BB962C8B-B14F-4D97-AF65-F5344CB8AC3E}">
        <p14:creationId xmlns:p14="http://schemas.microsoft.com/office/powerpoint/2010/main" val="1944526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8" name="Picture 4"/>
          <p:cNvPicPr>
            <a:picLocks noChangeAspect="1" noChangeArrowheads="1"/>
          </p:cNvPicPr>
          <p:nvPr/>
        </p:nvPicPr>
        <p:blipFill>
          <a:blip r:embed="rId3" cstate="print"/>
          <a:srcRect/>
          <a:stretch>
            <a:fillRect/>
          </a:stretch>
        </p:blipFill>
        <p:spPr bwMode="auto">
          <a:xfrm>
            <a:off x="152400" y="381000"/>
            <a:ext cx="8858250" cy="561975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111498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a:xfrm>
            <a:off x="1981200" y="0"/>
            <a:ext cx="5105400" cy="685800"/>
          </a:xfrm>
        </p:spPr>
        <p:txBody>
          <a:bodyPr>
            <a:normAutofit fontScale="90000"/>
          </a:bodyPr>
          <a:lstStyle/>
          <a:p>
            <a:pPr algn="ctr"/>
            <a:r>
              <a:rPr lang="en-US" dirty="0"/>
              <a:t>CHOICES</a:t>
            </a:r>
          </a:p>
        </p:txBody>
      </p:sp>
      <p:pic>
        <p:nvPicPr>
          <p:cNvPr id="150533" name="Picture 5" descr="MPj03211970000[1]"/>
          <p:cNvPicPr>
            <a:picLocks noChangeAspect="1" noChangeArrowheads="1"/>
          </p:cNvPicPr>
          <p:nvPr/>
        </p:nvPicPr>
        <p:blipFill>
          <a:blip r:embed="rId3" cstate="print"/>
          <a:srcRect/>
          <a:stretch>
            <a:fillRect/>
          </a:stretch>
        </p:blipFill>
        <p:spPr bwMode="auto">
          <a:xfrm>
            <a:off x="2209800" y="685800"/>
            <a:ext cx="4764088" cy="5867400"/>
          </a:xfrm>
          <a:prstGeom prst="rect">
            <a:avLst/>
          </a:prstGeom>
          <a:noFill/>
        </p:spPr>
      </p:pic>
    </p:spTree>
    <p:extLst>
      <p:ext uri="{BB962C8B-B14F-4D97-AF65-F5344CB8AC3E}">
        <p14:creationId xmlns:p14="http://schemas.microsoft.com/office/powerpoint/2010/main" val="566380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2800" dirty="0" smtClean="0"/>
              <a:t>On choices</a:t>
            </a:r>
            <a:endParaRPr lang="en-US" sz="2800" dirty="0"/>
          </a:p>
        </p:txBody>
      </p:sp>
      <p:sp>
        <p:nvSpPr>
          <p:cNvPr id="98307" name="Rectangle 3"/>
          <p:cNvSpPr>
            <a:spLocks noGrp="1" noChangeArrowheads="1"/>
          </p:cNvSpPr>
          <p:nvPr>
            <p:ph type="body" idx="1"/>
          </p:nvPr>
        </p:nvSpPr>
        <p:spPr>
          <a:xfrm>
            <a:off x="1981200" y="1124744"/>
            <a:ext cx="6407224" cy="5400600"/>
          </a:xfrm>
        </p:spPr>
        <p:txBody>
          <a:bodyPr/>
          <a:lstStyle/>
          <a:p>
            <a:pPr>
              <a:lnSpc>
                <a:spcPct val="90000"/>
              </a:lnSpc>
            </a:pPr>
            <a:r>
              <a:rPr lang="en-US" sz="2800" dirty="0">
                <a:solidFill>
                  <a:srgbClr val="CC3300"/>
                </a:solidFill>
              </a:rPr>
              <a:t>There are </a:t>
            </a:r>
            <a:r>
              <a:rPr lang="en-US" sz="2800" u="sng" dirty="0">
                <a:solidFill>
                  <a:srgbClr val="CC3300"/>
                </a:solidFill>
              </a:rPr>
              <a:t>different choices</a:t>
            </a:r>
            <a:r>
              <a:rPr lang="en-US" sz="2800" dirty="0">
                <a:solidFill>
                  <a:srgbClr val="CC3300"/>
                </a:solidFill>
              </a:rPr>
              <a:t> in the way we design </a:t>
            </a:r>
            <a:r>
              <a:rPr lang="en-US" sz="2800" dirty="0" smtClean="0">
                <a:solidFill>
                  <a:srgbClr val="CC3300"/>
                </a:solidFill>
              </a:rPr>
              <a:t>and use assessments- </a:t>
            </a:r>
            <a:r>
              <a:rPr lang="en-US" sz="2800" dirty="0">
                <a:solidFill>
                  <a:srgbClr val="CC3300"/>
                </a:solidFill>
              </a:rPr>
              <a:t>We must choose wisely.</a:t>
            </a:r>
          </a:p>
          <a:p>
            <a:pPr>
              <a:lnSpc>
                <a:spcPct val="90000"/>
              </a:lnSpc>
            </a:pPr>
            <a:r>
              <a:rPr lang="en-US" sz="2800" dirty="0" smtClean="0">
                <a:solidFill>
                  <a:srgbClr val="CC3300"/>
                </a:solidFill>
              </a:rPr>
              <a:t>The </a:t>
            </a:r>
            <a:r>
              <a:rPr lang="en-US" sz="2800" dirty="0">
                <a:solidFill>
                  <a:srgbClr val="CC3300"/>
                </a:solidFill>
              </a:rPr>
              <a:t>choices </a:t>
            </a:r>
            <a:r>
              <a:rPr lang="en-US" sz="2800" dirty="0" smtClean="0">
                <a:solidFill>
                  <a:srgbClr val="CC3300"/>
                </a:solidFill>
              </a:rPr>
              <a:t>we make are </a:t>
            </a:r>
            <a:r>
              <a:rPr lang="en-US" sz="2800" dirty="0">
                <a:solidFill>
                  <a:srgbClr val="CC3300"/>
                </a:solidFill>
              </a:rPr>
              <a:t>critical to validity and to the consequences of </a:t>
            </a:r>
            <a:r>
              <a:rPr lang="en-US" sz="2800" dirty="0" smtClean="0">
                <a:solidFill>
                  <a:srgbClr val="CC3300"/>
                </a:solidFill>
              </a:rPr>
              <a:t>test use</a:t>
            </a:r>
            <a:r>
              <a:rPr lang="en-US" sz="2800" dirty="0">
                <a:solidFill>
                  <a:srgbClr val="CC3300"/>
                </a:solidFill>
              </a:rPr>
              <a:t>.</a:t>
            </a:r>
          </a:p>
          <a:p>
            <a:pPr>
              <a:lnSpc>
                <a:spcPct val="90000"/>
              </a:lnSpc>
            </a:pPr>
            <a:r>
              <a:rPr lang="en-US" sz="2800" dirty="0">
                <a:solidFill>
                  <a:srgbClr val="CC3300"/>
                </a:solidFill>
              </a:rPr>
              <a:t>All assessment </a:t>
            </a:r>
            <a:r>
              <a:rPr lang="en-US" sz="2800" u="sng" dirty="0">
                <a:solidFill>
                  <a:srgbClr val="CC3300"/>
                </a:solidFill>
              </a:rPr>
              <a:t>is fallible</a:t>
            </a:r>
            <a:r>
              <a:rPr lang="en-US" sz="2800" dirty="0">
                <a:solidFill>
                  <a:srgbClr val="CC3300"/>
                </a:solidFill>
              </a:rPr>
              <a:t> to the extent that the design process and the expected responses do not follow the agreed model.</a:t>
            </a:r>
          </a:p>
          <a:p>
            <a:pPr>
              <a:lnSpc>
                <a:spcPct val="90000"/>
              </a:lnSpc>
            </a:pPr>
            <a:r>
              <a:rPr lang="en-US" sz="2800" dirty="0">
                <a:solidFill>
                  <a:srgbClr val="CC3300"/>
                </a:solidFill>
              </a:rPr>
              <a:t>All choices reflect </a:t>
            </a:r>
            <a:r>
              <a:rPr lang="en-US" sz="2800" u="sng" dirty="0">
                <a:solidFill>
                  <a:srgbClr val="CC3300"/>
                </a:solidFill>
              </a:rPr>
              <a:t>cultural values</a:t>
            </a:r>
            <a:r>
              <a:rPr lang="en-US" sz="2800" dirty="0">
                <a:solidFill>
                  <a:srgbClr val="CC3300"/>
                </a:solidFill>
              </a:rPr>
              <a:t> and an </a:t>
            </a:r>
            <a:r>
              <a:rPr lang="en-US" sz="2800" u="sng" dirty="0">
                <a:solidFill>
                  <a:srgbClr val="CC3300"/>
                </a:solidFill>
              </a:rPr>
              <a:t>understanding of learning</a:t>
            </a:r>
            <a:r>
              <a:rPr lang="en-US" sz="2800" dirty="0">
                <a:solidFill>
                  <a:srgbClr val="CC3300"/>
                </a:solidFill>
              </a:rPr>
              <a:t> and knowledge</a:t>
            </a:r>
            <a:r>
              <a:rPr lang="en-US" dirty="0">
                <a:solidFill>
                  <a:srgbClr val="CC3300"/>
                </a:solidFill>
              </a:rPr>
              <a:t>.</a:t>
            </a:r>
          </a:p>
        </p:txBody>
      </p:sp>
    </p:spTree>
    <p:extLst>
      <p:ext uri="{BB962C8B-B14F-4D97-AF65-F5344CB8AC3E}">
        <p14:creationId xmlns:p14="http://schemas.microsoft.com/office/powerpoint/2010/main" val="3496276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Choosing Purpose</a:t>
            </a:r>
            <a:endParaRPr lang="en-GB" dirty="0"/>
          </a:p>
        </p:txBody>
      </p:sp>
      <p:sp>
        <p:nvSpPr>
          <p:cNvPr id="3" name="Content Placeholder 2"/>
          <p:cNvSpPr>
            <a:spLocks noGrp="1"/>
          </p:cNvSpPr>
          <p:nvPr>
            <p:ph idx="1"/>
          </p:nvPr>
        </p:nvSpPr>
        <p:spPr>
          <a:xfrm>
            <a:off x="1981200" y="1412776"/>
            <a:ext cx="6041679" cy="5040560"/>
          </a:xfrm>
        </p:spPr>
        <p:txBody>
          <a:bodyPr>
            <a:normAutofit fontScale="92500"/>
          </a:bodyPr>
          <a:lstStyle/>
          <a:p>
            <a:r>
              <a:rPr lang="en-TT" dirty="0" smtClean="0"/>
              <a:t>The multiple purposes of assessment may be grouped into three main categories</a:t>
            </a:r>
          </a:p>
          <a:p>
            <a:pPr marL="692150" lvl="1" indent="-457200">
              <a:buFont typeface="+mj-lt"/>
              <a:buAutoNum type="arabicParenR"/>
            </a:pPr>
            <a:r>
              <a:rPr lang="en-TT" b="1" dirty="0" smtClean="0">
                <a:solidFill>
                  <a:srgbClr val="FF0000"/>
                </a:solidFill>
                <a:effectLst>
                  <a:outerShdw blurRad="38100" dist="38100" dir="2700000" algn="tl">
                    <a:srgbClr val="000000">
                      <a:alpha val="43137"/>
                    </a:srgbClr>
                  </a:outerShdw>
                </a:effectLst>
              </a:rPr>
              <a:t>Promoting and Supporting Learning</a:t>
            </a:r>
          </a:p>
          <a:p>
            <a:pPr marL="692150" lvl="1" indent="-457200">
              <a:buFont typeface="+mj-lt"/>
              <a:buAutoNum type="arabicParenR"/>
            </a:pPr>
            <a:r>
              <a:rPr lang="en-TT" b="1" dirty="0" smtClean="0">
                <a:solidFill>
                  <a:srgbClr val="FF0000"/>
                </a:solidFill>
                <a:effectLst>
                  <a:outerShdw blurRad="38100" dist="38100" dir="2700000" algn="tl">
                    <a:srgbClr val="000000">
                      <a:alpha val="43137"/>
                    </a:srgbClr>
                  </a:outerShdw>
                </a:effectLst>
              </a:rPr>
              <a:t>Monitoring &amp; Accountability</a:t>
            </a:r>
          </a:p>
          <a:p>
            <a:pPr marL="692150" lvl="1" indent="-457200">
              <a:buFont typeface="+mj-lt"/>
              <a:buAutoNum type="arabicParenR"/>
            </a:pPr>
            <a:r>
              <a:rPr lang="en-TT" b="1" dirty="0" smtClean="0">
                <a:solidFill>
                  <a:srgbClr val="FF0000"/>
                </a:solidFill>
                <a:effectLst>
                  <a:outerShdw blurRad="38100" dist="38100" dir="2700000" algn="tl">
                    <a:srgbClr val="000000">
                      <a:alpha val="43137"/>
                    </a:srgbClr>
                  </a:outerShdw>
                </a:effectLst>
              </a:rPr>
              <a:t>Selecting &amp; Certifying Students</a:t>
            </a:r>
          </a:p>
          <a:p>
            <a:r>
              <a:rPr lang="en-TT" dirty="0" smtClean="0"/>
              <a:t>Purpose number 3 should not dominate the system and might be considered as useful at selected points in the development cycle of students.</a:t>
            </a:r>
          </a:p>
          <a:p>
            <a:r>
              <a:rPr lang="en-TT" dirty="0" smtClean="0"/>
              <a:t>Although assessments for multiple purposes like the </a:t>
            </a:r>
            <a:r>
              <a:rPr lang="en-TT" dirty="0" smtClean="0"/>
              <a:t>CPEA</a:t>
            </a:r>
            <a:r>
              <a:rPr lang="en-TT" dirty="0" smtClean="0"/>
              <a:t> and SEA/CAC combination are quite common (even worldwide), questions remain when high stakes are attached to these multiple uses and purposes.</a:t>
            </a:r>
            <a:endParaRPr lang="en-GB" dirty="0"/>
          </a:p>
        </p:txBody>
      </p:sp>
    </p:spTree>
    <p:extLst>
      <p:ext uri="{BB962C8B-B14F-4D97-AF65-F5344CB8AC3E}">
        <p14:creationId xmlns:p14="http://schemas.microsoft.com/office/powerpoint/2010/main" val="9145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Choosing Formats</a:t>
            </a:r>
            <a:endParaRPr lang="en-GB" dirty="0"/>
          </a:p>
        </p:txBody>
      </p:sp>
      <p:sp>
        <p:nvSpPr>
          <p:cNvPr id="3" name="Content Placeholder 2"/>
          <p:cNvSpPr>
            <a:spLocks noGrp="1"/>
          </p:cNvSpPr>
          <p:nvPr>
            <p:ph idx="1"/>
          </p:nvPr>
        </p:nvSpPr>
        <p:spPr>
          <a:xfrm>
            <a:off x="1981200" y="1556792"/>
            <a:ext cx="6695256" cy="5112568"/>
          </a:xfrm>
        </p:spPr>
        <p:txBody>
          <a:bodyPr/>
          <a:lstStyle/>
          <a:p>
            <a:r>
              <a:rPr lang="en-TT" dirty="0" smtClean="0"/>
              <a:t>No format is inherently better than another. Simply attaching label like authentic, alternative or performance to an assessment, does not mean that the assessment simulates real life experience and promotes or supports learning.</a:t>
            </a:r>
          </a:p>
          <a:p>
            <a:r>
              <a:rPr lang="en-TT" dirty="0" smtClean="0"/>
              <a:t>Moreover, even traditional assessments may be authentic or used to provide feedback. </a:t>
            </a:r>
          </a:p>
          <a:p>
            <a:r>
              <a:rPr lang="en-TT" dirty="0" smtClean="0"/>
              <a:t>Some people believe that multiple choice items encourage guessing and cannot be used for testing higher order learning objectives. However, this is not true.</a:t>
            </a:r>
            <a:endParaRPr lang="en-GB" dirty="0"/>
          </a:p>
        </p:txBody>
      </p:sp>
    </p:spTree>
    <p:extLst>
      <p:ext uri="{BB962C8B-B14F-4D97-AF65-F5344CB8AC3E}">
        <p14:creationId xmlns:p14="http://schemas.microsoft.com/office/powerpoint/2010/main" val="3952389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cstate="print"/>
          <a:srcRect/>
          <a:stretch>
            <a:fillRect/>
          </a:stretch>
        </p:blipFill>
        <p:spPr bwMode="auto">
          <a:xfrm>
            <a:off x="0" y="0"/>
            <a:ext cx="9144000" cy="6324600"/>
          </a:xfrm>
          <a:prstGeom prst="rect">
            <a:avLst/>
          </a:prstGeom>
          <a:noFill/>
          <a:ln w="9525">
            <a:noFill/>
            <a:miter lim="800000"/>
            <a:headEnd/>
            <a:tailEnd/>
          </a:ln>
          <a:effectLst/>
        </p:spPr>
      </p:pic>
    </p:spTree>
    <p:extLst>
      <p:ext uri="{BB962C8B-B14F-4D97-AF65-F5344CB8AC3E}">
        <p14:creationId xmlns:p14="http://schemas.microsoft.com/office/powerpoint/2010/main" val="2165824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ymphony">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Symphony</Template>
  <TotalTime>231</TotalTime>
  <Words>1285</Words>
  <Application>Microsoft Office PowerPoint</Application>
  <PresentationFormat>On-screen Show (4:3)</PresentationFormat>
  <Paragraphs>169</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Symphony</vt:lpstr>
      <vt:lpstr>Document</vt:lpstr>
      <vt:lpstr>TOBAGO WORKSHOP ON EDUCATIONAL ASSESSMENT Day 1, Session 2</vt:lpstr>
      <vt:lpstr>  DAY 1: INTRODUCTION TO ASSESSMENT  </vt:lpstr>
      <vt:lpstr>The process of assessing</vt:lpstr>
      <vt:lpstr>Evidence, assessment design, &amp; choices</vt:lpstr>
      <vt:lpstr>CHOICES</vt:lpstr>
      <vt:lpstr>On choices</vt:lpstr>
      <vt:lpstr>Choosing Purpose</vt:lpstr>
      <vt:lpstr>Choosing Formats</vt:lpstr>
      <vt:lpstr>PowerPoint Presentation</vt:lpstr>
      <vt:lpstr>Assessment formats</vt:lpstr>
      <vt:lpstr>Each format category represents a family of items</vt:lpstr>
      <vt:lpstr>PowerPoint Presentation</vt:lpstr>
      <vt:lpstr>PowerPoint Presentation</vt:lpstr>
      <vt:lpstr>PowerPoint Presentation</vt:lpstr>
      <vt:lpstr>Examples</vt:lpstr>
      <vt:lpstr>Simple MCQ</vt:lpstr>
      <vt:lpstr>PowerPoint Presentation</vt:lpstr>
      <vt:lpstr>PowerPoint Presentation</vt:lpstr>
      <vt:lpstr>Figural CR</vt:lpstr>
      <vt:lpstr>Sample Performance Assessment</vt:lpstr>
      <vt:lpstr>Sample (Continued)</vt:lpstr>
      <vt:lpstr>Definitions</vt:lpstr>
      <vt:lpstr>Selected Response</vt:lpstr>
      <vt:lpstr>Constructed Response</vt:lpstr>
      <vt:lpstr>Performance Assessment</vt:lpstr>
      <vt:lpstr>The Assessment Cycle</vt:lpstr>
      <vt:lpstr>What is the assessment cycle?</vt:lpstr>
      <vt:lpstr>TEST DEVELOPMENT for large scale assessment</vt:lpstr>
      <vt:lpstr>Planning Assessments</vt:lpstr>
      <vt:lpstr>Advice on constructing a table of specifications</vt:lpstr>
      <vt:lpstr>Specifying the Cognitive Domain</vt:lpstr>
      <vt:lpstr>Specifying the Cognitive Domain</vt:lpstr>
      <vt:lpstr>Specifying the Cognitive Domain</vt:lpstr>
      <vt:lpstr>PowerPoint Presentation</vt:lpstr>
      <vt:lpstr>SEA Sample</vt:lpstr>
      <vt:lpstr>Just Samples</vt:lpstr>
      <vt:lpstr>SEA Sample</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TOBAGO WORKSHOP ON EDUCATIONAL ASSESSMENT</dc:title>
  <dc:creator>Jerome De lisle</dc:creator>
  <cp:lastModifiedBy>Jerome De lisle</cp:lastModifiedBy>
  <cp:revision>28</cp:revision>
  <dcterms:created xsi:type="dcterms:W3CDTF">2013-06-28T01:58:07Z</dcterms:created>
  <dcterms:modified xsi:type="dcterms:W3CDTF">2013-06-29T14:29:09Z</dcterms:modified>
</cp:coreProperties>
</file>