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charts/chart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73" r:id="rId4"/>
    <p:sldId id="280" r:id="rId5"/>
    <p:sldId id="281" r:id="rId6"/>
    <p:sldId id="282" r:id="rId7"/>
    <p:sldId id="262" r:id="rId8"/>
    <p:sldId id="261" r:id="rId9"/>
    <p:sldId id="283" r:id="rId10"/>
    <p:sldId id="284" r:id="rId11"/>
    <p:sldId id="285" r:id="rId12"/>
    <p:sldId id="286" r:id="rId13"/>
    <p:sldId id="287" r:id="rId14"/>
    <p:sldId id="310" r:id="rId15"/>
    <p:sldId id="289" r:id="rId16"/>
    <p:sldId id="288" r:id="rId17"/>
    <p:sldId id="290" r:id="rId18"/>
    <p:sldId id="297" r:id="rId19"/>
    <p:sldId id="298" r:id="rId20"/>
    <p:sldId id="299" r:id="rId21"/>
    <p:sldId id="306" r:id="rId22"/>
    <p:sldId id="307" r:id="rId23"/>
    <p:sldId id="296" r:id="rId24"/>
    <p:sldId id="300" r:id="rId25"/>
    <p:sldId id="309" r:id="rId26"/>
    <p:sldId id="291" r:id="rId27"/>
    <p:sldId id="302" r:id="rId28"/>
    <p:sldId id="304" r:id="rId29"/>
    <p:sldId id="301" r:id="rId30"/>
    <p:sldId id="303" r:id="rId31"/>
    <p:sldId id="305" r:id="rId32"/>
    <p:sldId id="308" r:id="rId33"/>
    <p:sldId id="292" r:id="rId34"/>
    <p:sldId id="293" r:id="rId35"/>
    <p:sldId id="294" r:id="rId36"/>
    <p:sldId id="29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rina"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C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9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reen%20smith\Downloads\nt%20GROWTH%2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ttapi.28xls%20kurt%20version.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TT"/>
            </a:pPr>
            <a:r>
              <a:rPr lang="en-US" sz="1200"/>
              <a:t>Tulsa Trace Hindu Rate of Change in API</a:t>
            </a:r>
          </a:p>
        </c:rich>
      </c:tx>
      <c:layout/>
      <c:overlay val="0"/>
    </c:title>
    <c:autoTitleDeleted val="0"/>
    <c:plotArea>
      <c:layout/>
      <c:scatterChart>
        <c:scatterStyle val="lineMarker"/>
        <c:varyColors val="0"/>
        <c:ser>
          <c:idx val="0"/>
          <c:order val="0"/>
          <c:spPr>
            <a:ln w="28575">
              <a:noFill/>
            </a:ln>
          </c:spPr>
          <c:trendline>
            <c:trendlineType val="linear"/>
            <c:dispRSqr val="1"/>
            <c:dispEq val="1"/>
            <c:trendlineLbl>
              <c:layout>
                <c:manualLayout>
                  <c:x val="0.19740573053368329"/>
                  <c:y val="-3.0352872557596992E-2"/>
                </c:manualLayout>
              </c:layout>
              <c:tx>
                <c:rich>
                  <a:bodyPr/>
                  <a:lstStyle/>
                  <a:p>
                    <a:pPr>
                      <a:defRPr lang="en-TT"/>
                    </a:pPr>
                    <a:r>
                      <a:rPr lang="en-US" sz="1200" b="1" baseline="0"/>
                      <a:t>y = -13.657x </a:t>
                    </a:r>
                    <a:r>
                      <a:rPr lang="en-US" baseline="0"/>
                      <a:t>
</a:t>
                    </a:r>
                    <a:endParaRPr lang="en-US"/>
                  </a:p>
                </c:rich>
              </c:tx>
              <c:numFmt formatCode="General" sourceLinked="0"/>
            </c:trendlineLbl>
          </c:trendline>
          <c:xVal>
            <c:numRef>
              <c:f>'Sample of NT API Graphs'!$K$7:$N$7</c:f>
              <c:numCache>
                <c:formatCode>General</c:formatCode>
                <c:ptCount val="4"/>
                <c:pt idx="0">
                  <c:v>2005</c:v>
                </c:pt>
                <c:pt idx="1">
                  <c:v>2006</c:v>
                </c:pt>
                <c:pt idx="2">
                  <c:v>2007</c:v>
                </c:pt>
                <c:pt idx="3">
                  <c:v>2009</c:v>
                </c:pt>
              </c:numCache>
            </c:numRef>
          </c:xVal>
          <c:yVal>
            <c:numRef>
              <c:f>'Sample of NT API Graphs'!$K$8:$N$8</c:f>
              <c:numCache>
                <c:formatCode>General</c:formatCode>
                <c:ptCount val="4"/>
                <c:pt idx="0">
                  <c:v>429</c:v>
                </c:pt>
                <c:pt idx="1">
                  <c:v>447</c:v>
                </c:pt>
                <c:pt idx="2">
                  <c:v>428</c:v>
                </c:pt>
                <c:pt idx="3">
                  <c:v>382</c:v>
                </c:pt>
              </c:numCache>
            </c:numRef>
          </c:yVal>
          <c:smooth val="0"/>
        </c:ser>
        <c:dLbls>
          <c:showLegendKey val="0"/>
          <c:showVal val="0"/>
          <c:showCatName val="0"/>
          <c:showSerName val="0"/>
          <c:showPercent val="0"/>
          <c:showBubbleSize val="0"/>
        </c:dLbls>
        <c:axId val="221778304"/>
        <c:axId val="221780224"/>
      </c:scatterChart>
      <c:valAx>
        <c:axId val="221778304"/>
        <c:scaling>
          <c:orientation val="minMax"/>
        </c:scaling>
        <c:delete val="0"/>
        <c:axPos val="b"/>
        <c:title>
          <c:tx>
            <c:rich>
              <a:bodyPr/>
              <a:lstStyle/>
              <a:p>
                <a:pPr>
                  <a:defRPr lang="en-TT"/>
                </a:pPr>
                <a:r>
                  <a:rPr lang="en-US"/>
                  <a:t>Year</a:t>
                </a:r>
              </a:p>
            </c:rich>
          </c:tx>
          <c:layout/>
          <c:overlay val="0"/>
        </c:title>
        <c:numFmt formatCode="General" sourceLinked="1"/>
        <c:majorTickMark val="out"/>
        <c:minorTickMark val="none"/>
        <c:tickLblPos val="nextTo"/>
        <c:txPr>
          <a:bodyPr/>
          <a:lstStyle/>
          <a:p>
            <a:pPr>
              <a:defRPr lang="en-TT"/>
            </a:pPr>
            <a:endParaRPr lang="en-US"/>
          </a:p>
        </c:txPr>
        <c:crossAx val="221780224"/>
        <c:crosses val="autoZero"/>
        <c:crossBetween val="midCat"/>
      </c:valAx>
      <c:valAx>
        <c:axId val="221780224"/>
        <c:scaling>
          <c:orientation val="minMax"/>
        </c:scaling>
        <c:delete val="0"/>
        <c:axPos val="l"/>
        <c:majorGridlines/>
        <c:minorGridlines/>
        <c:title>
          <c:tx>
            <c:rich>
              <a:bodyPr/>
              <a:lstStyle/>
              <a:p>
                <a:pPr>
                  <a:defRPr lang="en-TT"/>
                </a:pPr>
                <a:r>
                  <a:rPr lang="en-US"/>
                  <a:t>Average API</a:t>
                </a:r>
              </a:p>
            </c:rich>
          </c:tx>
          <c:layout/>
          <c:overlay val="0"/>
        </c:title>
        <c:numFmt formatCode="General" sourceLinked="1"/>
        <c:majorTickMark val="out"/>
        <c:minorTickMark val="none"/>
        <c:tickLblPos val="nextTo"/>
        <c:txPr>
          <a:bodyPr/>
          <a:lstStyle/>
          <a:p>
            <a:pPr>
              <a:defRPr lang="en-TT"/>
            </a:pPr>
            <a:endParaRPr lang="en-US"/>
          </a:p>
        </c:txPr>
        <c:crossAx val="221778304"/>
        <c:crosses val="autoZero"/>
        <c:crossBetween val="midCat"/>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a:t>Carapichaima A.C. Rate of Change in API</a:t>
            </a:r>
          </a:p>
        </c:rich>
      </c:tx>
      <c:layout/>
      <c:overlay val="0"/>
    </c:title>
    <c:autoTitleDeleted val="0"/>
    <c:plotArea>
      <c:layout/>
      <c:scatterChart>
        <c:scatterStyle val="lineMarker"/>
        <c:varyColors val="0"/>
        <c:ser>
          <c:idx val="0"/>
          <c:order val="0"/>
          <c:spPr>
            <a:ln w="28575">
              <a:noFill/>
            </a:ln>
          </c:spPr>
          <c:trendline>
            <c:trendlineType val="linear"/>
            <c:dispRSqr val="1"/>
            <c:dispEq val="1"/>
            <c:trendlineLbl>
              <c:layout>
                <c:manualLayout>
                  <c:x val="0.16506682818493848"/>
                  <c:y val="-2.9104517828807554E-2"/>
                </c:manualLayout>
              </c:layout>
              <c:tx>
                <c:rich>
                  <a:bodyPr/>
                  <a:lstStyle/>
                  <a:p>
                    <a:pPr>
                      <a:defRPr/>
                    </a:pPr>
                    <a:r>
                      <a:rPr lang="en-US" sz="1200" b="1" baseline="0"/>
                      <a:t>y = 30.665x </a:t>
                    </a:r>
                    <a:r>
                      <a:rPr lang="en-US" baseline="0"/>
                      <a:t>
</a:t>
                    </a:r>
                    <a:endParaRPr lang="en-US"/>
                  </a:p>
                </c:rich>
              </c:tx>
              <c:numFmt formatCode="General" sourceLinked="0"/>
            </c:trendlineLbl>
          </c:trendline>
          <c:xVal>
            <c:numRef>
              <c:f>details!$T$9:$W$9</c:f>
              <c:numCache>
                <c:formatCode>General</c:formatCode>
                <c:ptCount val="4"/>
                <c:pt idx="0">
                  <c:v>2005</c:v>
                </c:pt>
                <c:pt idx="1">
                  <c:v>2006</c:v>
                </c:pt>
                <c:pt idx="2">
                  <c:v>2007</c:v>
                </c:pt>
                <c:pt idx="3">
                  <c:v>2009</c:v>
                </c:pt>
              </c:numCache>
            </c:numRef>
          </c:xVal>
          <c:yVal>
            <c:numRef>
              <c:f>details!$T$10:$W$10</c:f>
              <c:numCache>
                <c:formatCode>General</c:formatCode>
                <c:ptCount val="4"/>
                <c:pt idx="0">
                  <c:v>137</c:v>
                </c:pt>
                <c:pt idx="1">
                  <c:v>110</c:v>
                </c:pt>
                <c:pt idx="2">
                  <c:v>228</c:v>
                </c:pt>
                <c:pt idx="3" formatCode="0">
                  <c:v>237.14285714285708</c:v>
                </c:pt>
              </c:numCache>
            </c:numRef>
          </c:yVal>
          <c:smooth val="0"/>
        </c:ser>
        <c:dLbls>
          <c:showLegendKey val="0"/>
          <c:showVal val="0"/>
          <c:showCatName val="0"/>
          <c:showSerName val="0"/>
          <c:showPercent val="0"/>
          <c:showBubbleSize val="0"/>
        </c:dLbls>
        <c:axId val="221799552"/>
        <c:axId val="221801472"/>
      </c:scatterChart>
      <c:valAx>
        <c:axId val="221799552"/>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221801472"/>
        <c:crosses val="autoZero"/>
        <c:crossBetween val="midCat"/>
        <c:majorUnit val="1"/>
      </c:valAx>
      <c:valAx>
        <c:axId val="221801472"/>
        <c:scaling>
          <c:orientation val="minMax"/>
        </c:scaling>
        <c:delete val="0"/>
        <c:axPos val="l"/>
        <c:majorGridlines/>
        <c:minorGridlines/>
        <c:title>
          <c:tx>
            <c:rich>
              <a:bodyPr/>
              <a:lstStyle/>
              <a:p>
                <a:pPr>
                  <a:defRPr/>
                </a:pPr>
                <a:r>
                  <a:rPr lang="en-US"/>
                  <a:t>API Average</a:t>
                </a:r>
              </a:p>
            </c:rich>
          </c:tx>
          <c:layout/>
          <c:overlay val="0"/>
        </c:title>
        <c:numFmt formatCode="General" sourceLinked="1"/>
        <c:majorTickMark val="out"/>
        <c:minorTickMark val="none"/>
        <c:tickLblPos val="nextTo"/>
        <c:crossAx val="221799552"/>
        <c:crosses val="autoZero"/>
        <c:crossBetween val="midCat"/>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BF8E30-BC8E-472F-A743-54ADBC5D2A37}" type="doc">
      <dgm:prSet loTypeId="urn:microsoft.com/office/officeart/2005/8/layout/hProcess9" loCatId="process" qsTypeId="urn:microsoft.com/office/officeart/2005/8/quickstyle/simple1" qsCatId="simple" csTypeId="urn:microsoft.com/office/officeart/2005/8/colors/accent1_2" csCatId="accent1" phldr="1"/>
      <dgm:spPr/>
    </dgm:pt>
    <dgm:pt modelId="{BCDD8F19-9039-4B49-94AA-BE1B809BEF50}">
      <dgm:prSet phldrT="[Text]"/>
      <dgm:spPr/>
      <dgm:t>
        <a:bodyPr/>
        <a:lstStyle/>
        <a:p>
          <a:r>
            <a:rPr lang="en-TT" dirty="0" smtClean="0"/>
            <a:t>Evidence</a:t>
          </a:r>
          <a:endParaRPr lang="en-GB" dirty="0"/>
        </a:p>
      </dgm:t>
    </dgm:pt>
    <dgm:pt modelId="{1E28F053-C336-4A99-A891-8EC70A0C9297}" type="parTrans" cxnId="{7FCB17A8-8781-4125-96C4-555A120BB45A}">
      <dgm:prSet/>
      <dgm:spPr/>
      <dgm:t>
        <a:bodyPr/>
        <a:lstStyle/>
        <a:p>
          <a:endParaRPr lang="en-GB"/>
        </a:p>
      </dgm:t>
    </dgm:pt>
    <dgm:pt modelId="{9957DF68-D660-405C-A7D9-89A096226A02}" type="sibTrans" cxnId="{7FCB17A8-8781-4125-96C4-555A120BB45A}">
      <dgm:prSet/>
      <dgm:spPr/>
      <dgm:t>
        <a:bodyPr/>
        <a:lstStyle/>
        <a:p>
          <a:endParaRPr lang="en-GB"/>
        </a:p>
      </dgm:t>
    </dgm:pt>
    <dgm:pt modelId="{7B3FA079-03DB-4F02-BBB2-97B164A5A90C}">
      <dgm:prSet phldrT="[Text]"/>
      <dgm:spPr/>
      <dgm:t>
        <a:bodyPr/>
        <a:lstStyle/>
        <a:p>
          <a:r>
            <a:rPr lang="en-TT" dirty="0" smtClean="0"/>
            <a:t>Judgment</a:t>
          </a:r>
          <a:endParaRPr lang="en-GB" dirty="0"/>
        </a:p>
      </dgm:t>
    </dgm:pt>
    <dgm:pt modelId="{16A9456B-7AEC-4ABB-A112-ECD586DD29E6}" type="parTrans" cxnId="{A33654BD-2FA4-4D16-989F-E57FC1EA18A3}">
      <dgm:prSet/>
      <dgm:spPr/>
      <dgm:t>
        <a:bodyPr/>
        <a:lstStyle/>
        <a:p>
          <a:endParaRPr lang="en-GB"/>
        </a:p>
      </dgm:t>
    </dgm:pt>
    <dgm:pt modelId="{CE649F67-31B7-4B2F-85AC-8E60EF817E40}" type="sibTrans" cxnId="{A33654BD-2FA4-4D16-989F-E57FC1EA18A3}">
      <dgm:prSet/>
      <dgm:spPr/>
      <dgm:t>
        <a:bodyPr/>
        <a:lstStyle/>
        <a:p>
          <a:endParaRPr lang="en-GB"/>
        </a:p>
      </dgm:t>
    </dgm:pt>
    <dgm:pt modelId="{478B77D2-C9EF-46F3-B763-DDBA18DF7876}">
      <dgm:prSet phldrT="[Text]"/>
      <dgm:spPr/>
      <dgm:t>
        <a:bodyPr/>
        <a:lstStyle/>
        <a:p>
          <a:r>
            <a:rPr lang="en-TT" dirty="0" smtClean="0"/>
            <a:t>Decision</a:t>
          </a:r>
          <a:endParaRPr lang="en-GB" dirty="0"/>
        </a:p>
      </dgm:t>
    </dgm:pt>
    <dgm:pt modelId="{9F2BC6C7-7AC5-4D03-A572-CE573B8C301A}" type="parTrans" cxnId="{C0591CC5-FF76-4FF8-9DE3-303C7C0E03D7}">
      <dgm:prSet/>
      <dgm:spPr/>
      <dgm:t>
        <a:bodyPr/>
        <a:lstStyle/>
        <a:p>
          <a:endParaRPr lang="en-GB"/>
        </a:p>
      </dgm:t>
    </dgm:pt>
    <dgm:pt modelId="{B7242ED5-F5D9-41AB-9766-97625B35A92F}" type="sibTrans" cxnId="{C0591CC5-FF76-4FF8-9DE3-303C7C0E03D7}">
      <dgm:prSet/>
      <dgm:spPr/>
      <dgm:t>
        <a:bodyPr/>
        <a:lstStyle/>
        <a:p>
          <a:endParaRPr lang="en-GB"/>
        </a:p>
      </dgm:t>
    </dgm:pt>
    <dgm:pt modelId="{A8802F79-3EE0-4373-9263-FE95C77AA593}">
      <dgm:prSet/>
      <dgm:spPr/>
      <dgm:t>
        <a:bodyPr/>
        <a:lstStyle/>
        <a:p>
          <a:r>
            <a:rPr lang="en-TT" dirty="0" smtClean="0"/>
            <a:t>Inference</a:t>
          </a:r>
          <a:endParaRPr lang="en-GB" dirty="0"/>
        </a:p>
      </dgm:t>
    </dgm:pt>
    <dgm:pt modelId="{0745AE92-34FC-4C3A-9EA1-6F9872A8B047}" type="parTrans" cxnId="{BACF5A9C-4DDF-47E7-BE5C-FCE590FB76A0}">
      <dgm:prSet/>
      <dgm:spPr/>
      <dgm:t>
        <a:bodyPr/>
        <a:lstStyle/>
        <a:p>
          <a:endParaRPr lang="en-GB"/>
        </a:p>
      </dgm:t>
    </dgm:pt>
    <dgm:pt modelId="{84529170-2017-4EB2-A5FF-29396740DEB5}" type="sibTrans" cxnId="{BACF5A9C-4DDF-47E7-BE5C-FCE590FB76A0}">
      <dgm:prSet/>
      <dgm:spPr/>
      <dgm:t>
        <a:bodyPr/>
        <a:lstStyle/>
        <a:p>
          <a:endParaRPr lang="en-GB"/>
        </a:p>
      </dgm:t>
    </dgm:pt>
    <dgm:pt modelId="{A78DC6E9-A876-47FA-9735-226B365DA996}" type="pres">
      <dgm:prSet presAssocID="{05BF8E30-BC8E-472F-A743-54ADBC5D2A37}" presName="CompostProcess" presStyleCnt="0">
        <dgm:presLayoutVars>
          <dgm:dir/>
          <dgm:resizeHandles val="exact"/>
        </dgm:presLayoutVars>
      </dgm:prSet>
      <dgm:spPr/>
    </dgm:pt>
    <dgm:pt modelId="{D2A27464-49B2-4C1F-BDC6-F3968CC58D09}" type="pres">
      <dgm:prSet presAssocID="{05BF8E30-BC8E-472F-A743-54ADBC5D2A37}" presName="arrow" presStyleLbl="bgShp" presStyleIdx="0" presStyleCnt="1"/>
      <dgm:spPr/>
    </dgm:pt>
    <dgm:pt modelId="{FE7F0C2A-7B08-4AB8-80C1-8627D4D84664}" type="pres">
      <dgm:prSet presAssocID="{05BF8E30-BC8E-472F-A743-54ADBC5D2A37}" presName="linearProcess" presStyleCnt="0"/>
      <dgm:spPr/>
    </dgm:pt>
    <dgm:pt modelId="{5CF0B694-E516-4739-BAF5-46B771188DA9}" type="pres">
      <dgm:prSet presAssocID="{BCDD8F19-9039-4B49-94AA-BE1B809BEF50}" presName="textNode" presStyleLbl="node1" presStyleIdx="0" presStyleCnt="4">
        <dgm:presLayoutVars>
          <dgm:bulletEnabled val="1"/>
        </dgm:presLayoutVars>
      </dgm:prSet>
      <dgm:spPr/>
      <dgm:t>
        <a:bodyPr/>
        <a:lstStyle/>
        <a:p>
          <a:endParaRPr lang="en-GB"/>
        </a:p>
      </dgm:t>
    </dgm:pt>
    <dgm:pt modelId="{00B95DAD-2050-4333-8159-6138055ADABC}" type="pres">
      <dgm:prSet presAssocID="{9957DF68-D660-405C-A7D9-89A096226A02}" presName="sibTrans" presStyleCnt="0"/>
      <dgm:spPr/>
    </dgm:pt>
    <dgm:pt modelId="{A973D0A9-352A-4A8B-BFF8-D7D19E78D5BA}" type="pres">
      <dgm:prSet presAssocID="{A8802F79-3EE0-4373-9263-FE95C77AA593}" presName="textNode" presStyleLbl="node1" presStyleIdx="1" presStyleCnt="4">
        <dgm:presLayoutVars>
          <dgm:bulletEnabled val="1"/>
        </dgm:presLayoutVars>
      </dgm:prSet>
      <dgm:spPr/>
      <dgm:t>
        <a:bodyPr/>
        <a:lstStyle/>
        <a:p>
          <a:endParaRPr lang="en-GB"/>
        </a:p>
      </dgm:t>
    </dgm:pt>
    <dgm:pt modelId="{AFCBEAB2-FED6-4B0B-A9A8-81DDDA43A6EB}" type="pres">
      <dgm:prSet presAssocID="{84529170-2017-4EB2-A5FF-29396740DEB5}" presName="sibTrans" presStyleCnt="0"/>
      <dgm:spPr/>
    </dgm:pt>
    <dgm:pt modelId="{E0A3A638-E82F-469D-9D11-18170B6FA2CA}" type="pres">
      <dgm:prSet presAssocID="{7B3FA079-03DB-4F02-BBB2-97B164A5A90C}" presName="textNode" presStyleLbl="node1" presStyleIdx="2" presStyleCnt="4">
        <dgm:presLayoutVars>
          <dgm:bulletEnabled val="1"/>
        </dgm:presLayoutVars>
      </dgm:prSet>
      <dgm:spPr/>
      <dgm:t>
        <a:bodyPr/>
        <a:lstStyle/>
        <a:p>
          <a:endParaRPr lang="en-GB"/>
        </a:p>
      </dgm:t>
    </dgm:pt>
    <dgm:pt modelId="{1D925DFA-885A-4191-8585-A4B127AAAF0D}" type="pres">
      <dgm:prSet presAssocID="{CE649F67-31B7-4B2F-85AC-8E60EF817E40}" presName="sibTrans" presStyleCnt="0"/>
      <dgm:spPr/>
    </dgm:pt>
    <dgm:pt modelId="{A0C272C3-F25A-4C03-9DC9-CA2EB301B277}" type="pres">
      <dgm:prSet presAssocID="{478B77D2-C9EF-46F3-B763-DDBA18DF7876}" presName="textNode" presStyleLbl="node1" presStyleIdx="3" presStyleCnt="4">
        <dgm:presLayoutVars>
          <dgm:bulletEnabled val="1"/>
        </dgm:presLayoutVars>
      </dgm:prSet>
      <dgm:spPr/>
      <dgm:t>
        <a:bodyPr/>
        <a:lstStyle/>
        <a:p>
          <a:endParaRPr lang="en-GB"/>
        </a:p>
      </dgm:t>
    </dgm:pt>
  </dgm:ptLst>
  <dgm:cxnLst>
    <dgm:cxn modelId="{7FCB17A8-8781-4125-96C4-555A120BB45A}" srcId="{05BF8E30-BC8E-472F-A743-54ADBC5D2A37}" destId="{BCDD8F19-9039-4B49-94AA-BE1B809BEF50}" srcOrd="0" destOrd="0" parTransId="{1E28F053-C336-4A99-A891-8EC70A0C9297}" sibTransId="{9957DF68-D660-405C-A7D9-89A096226A02}"/>
    <dgm:cxn modelId="{30F2AABE-EFE0-4F5A-ACF8-DAED3C9D4B33}" type="presOf" srcId="{7B3FA079-03DB-4F02-BBB2-97B164A5A90C}" destId="{E0A3A638-E82F-469D-9D11-18170B6FA2CA}" srcOrd="0" destOrd="0" presId="urn:microsoft.com/office/officeart/2005/8/layout/hProcess9"/>
    <dgm:cxn modelId="{BACF5A9C-4DDF-47E7-BE5C-FCE590FB76A0}" srcId="{05BF8E30-BC8E-472F-A743-54ADBC5D2A37}" destId="{A8802F79-3EE0-4373-9263-FE95C77AA593}" srcOrd="1" destOrd="0" parTransId="{0745AE92-34FC-4C3A-9EA1-6F9872A8B047}" sibTransId="{84529170-2017-4EB2-A5FF-29396740DEB5}"/>
    <dgm:cxn modelId="{A33654BD-2FA4-4D16-989F-E57FC1EA18A3}" srcId="{05BF8E30-BC8E-472F-A743-54ADBC5D2A37}" destId="{7B3FA079-03DB-4F02-BBB2-97B164A5A90C}" srcOrd="2" destOrd="0" parTransId="{16A9456B-7AEC-4ABB-A112-ECD586DD29E6}" sibTransId="{CE649F67-31B7-4B2F-85AC-8E60EF817E40}"/>
    <dgm:cxn modelId="{194F1E02-086C-4296-AC2D-BFAE209110A6}" type="presOf" srcId="{05BF8E30-BC8E-472F-A743-54ADBC5D2A37}" destId="{A78DC6E9-A876-47FA-9735-226B365DA996}" srcOrd="0" destOrd="0" presId="urn:microsoft.com/office/officeart/2005/8/layout/hProcess9"/>
    <dgm:cxn modelId="{DA31F7E4-19A4-46EE-B770-5A25646CEBB3}" type="presOf" srcId="{BCDD8F19-9039-4B49-94AA-BE1B809BEF50}" destId="{5CF0B694-E516-4739-BAF5-46B771188DA9}" srcOrd="0" destOrd="0" presId="urn:microsoft.com/office/officeart/2005/8/layout/hProcess9"/>
    <dgm:cxn modelId="{C0591CC5-FF76-4FF8-9DE3-303C7C0E03D7}" srcId="{05BF8E30-BC8E-472F-A743-54ADBC5D2A37}" destId="{478B77D2-C9EF-46F3-B763-DDBA18DF7876}" srcOrd="3" destOrd="0" parTransId="{9F2BC6C7-7AC5-4D03-A572-CE573B8C301A}" sibTransId="{B7242ED5-F5D9-41AB-9766-97625B35A92F}"/>
    <dgm:cxn modelId="{10853805-4912-4816-ACDD-066181FAA326}" type="presOf" srcId="{478B77D2-C9EF-46F3-B763-DDBA18DF7876}" destId="{A0C272C3-F25A-4C03-9DC9-CA2EB301B277}" srcOrd="0" destOrd="0" presId="urn:microsoft.com/office/officeart/2005/8/layout/hProcess9"/>
    <dgm:cxn modelId="{A98585B3-5DF1-441D-8A65-13FB5B815846}" type="presOf" srcId="{A8802F79-3EE0-4373-9263-FE95C77AA593}" destId="{A973D0A9-352A-4A8B-BFF8-D7D19E78D5BA}" srcOrd="0" destOrd="0" presId="urn:microsoft.com/office/officeart/2005/8/layout/hProcess9"/>
    <dgm:cxn modelId="{35C18753-F5A3-493D-9D93-25BBD1D0722A}" type="presParOf" srcId="{A78DC6E9-A876-47FA-9735-226B365DA996}" destId="{D2A27464-49B2-4C1F-BDC6-F3968CC58D09}" srcOrd="0" destOrd="0" presId="urn:microsoft.com/office/officeart/2005/8/layout/hProcess9"/>
    <dgm:cxn modelId="{F5DAB077-89F0-44C1-A9B1-0D97F95D780E}" type="presParOf" srcId="{A78DC6E9-A876-47FA-9735-226B365DA996}" destId="{FE7F0C2A-7B08-4AB8-80C1-8627D4D84664}" srcOrd="1" destOrd="0" presId="urn:microsoft.com/office/officeart/2005/8/layout/hProcess9"/>
    <dgm:cxn modelId="{0A1F0A19-735D-401C-B321-8ADD1AD52A48}" type="presParOf" srcId="{FE7F0C2A-7B08-4AB8-80C1-8627D4D84664}" destId="{5CF0B694-E516-4739-BAF5-46B771188DA9}" srcOrd="0" destOrd="0" presId="urn:microsoft.com/office/officeart/2005/8/layout/hProcess9"/>
    <dgm:cxn modelId="{DDD2A947-4689-4480-AB42-3287E33DBD50}" type="presParOf" srcId="{FE7F0C2A-7B08-4AB8-80C1-8627D4D84664}" destId="{00B95DAD-2050-4333-8159-6138055ADABC}" srcOrd="1" destOrd="0" presId="urn:microsoft.com/office/officeart/2005/8/layout/hProcess9"/>
    <dgm:cxn modelId="{79B6C0A2-2773-4A77-9837-519F37A03487}" type="presParOf" srcId="{FE7F0C2A-7B08-4AB8-80C1-8627D4D84664}" destId="{A973D0A9-352A-4A8B-BFF8-D7D19E78D5BA}" srcOrd="2" destOrd="0" presId="urn:microsoft.com/office/officeart/2005/8/layout/hProcess9"/>
    <dgm:cxn modelId="{8B7A422D-A9E2-4E1E-96E6-1FA9F4775350}" type="presParOf" srcId="{FE7F0C2A-7B08-4AB8-80C1-8627D4D84664}" destId="{AFCBEAB2-FED6-4B0B-A9A8-81DDDA43A6EB}" srcOrd="3" destOrd="0" presId="urn:microsoft.com/office/officeart/2005/8/layout/hProcess9"/>
    <dgm:cxn modelId="{9CD02FF5-E107-4FF1-A7B1-BA452D56BBA6}" type="presParOf" srcId="{FE7F0C2A-7B08-4AB8-80C1-8627D4D84664}" destId="{E0A3A638-E82F-469D-9D11-18170B6FA2CA}" srcOrd="4" destOrd="0" presId="urn:microsoft.com/office/officeart/2005/8/layout/hProcess9"/>
    <dgm:cxn modelId="{4CA378BE-DF06-4028-B377-A0FBC124BA41}" type="presParOf" srcId="{FE7F0C2A-7B08-4AB8-80C1-8627D4D84664}" destId="{1D925DFA-885A-4191-8585-A4B127AAAF0D}" srcOrd="5" destOrd="0" presId="urn:microsoft.com/office/officeart/2005/8/layout/hProcess9"/>
    <dgm:cxn modelId="{A6C455EA-0419-4DDB-AAD9-D446F48EC3E9}" type="presParOf" srcId="{FE7F0C2A-7B08-4AB8-80C1-8627D4D84664}" destId="{A0C272C3-F25A-4C03-9DC9-CA2EB301B277}"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27464-49B2-4C1F-BDC6-F3968CC58D09}">
      <dsp:nvSpPr>
        <dsp:cNvPr id="0" name=""/>
        <dsp:cNvSpPr/>
      </dsp:nvSpPr>
      <dsp:spPr>
        <a:xfrm>
          <a:off x="540059" y="0"/>
          <a:ext cx="6120680" cy="43735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F0B694-E516-4739-BAF5-46B771188DA9}">
      <dsp:nvSpPr>
        <dsp:cNvPr id="0" name=""/>
        <dsp:cNvSpPr/>
      </dsp:nvSpPr>
      <dsp:spPr>
        <a:xfrm>
          <a:off x="879" y="1312068"/>
          <a:ext cx="1681622" cy="1749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Evidence</a:t>
          </a:r>
          <a:endParaRPr lang="en-GB" sz="2700" kern="1200" dirty="0"/>
        </a:p>
      </dsp:txBody>
      <dsp:txXfrm>
        <a:off x="82969" y="1394158"/>
        <a:ext cx="1517442" cy="1585245"/>
      </dsp:txXfrm>
    </dsp:sp>
    <dsp:sp modelId="{A973D0A9-352A-4A8B-BFF8-D7D19E78D5BA}">
      <dsp:nvSpPr>
        <dsp:cNvPr id="0" name=""/>
        <dsp:cNvSpPr/>
      </dsp:nvSpPr>
      <dsp:spPr>
        <a:xfrm>
          <a:off x="1840018" y="1312068"/>
          <a:ext cx="1681622" cy="1749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Inference</a:t>
          </a:r>
          <a:endParaRPr lang="en-GB" sz="2700" kern="1200" dirty="0"/>
        </a:p>
      </dsp:txBody>
      <dsp:txXfrm>
        <a:off x="1922108" y="1394158"/>
        <a:ext cx="1517442" cy="1585245"/>
      </dsp:txXfrm>
    </dsp:sp>
    <dsp:sp modelId="{E0A3A638-E82F-469D-9D11-18170B6FA2CA}">
      <dsp:nvSpPr>
        <dsp:cNvPr id="0" name=""/>
        <dsp:cNvSpPr/>
      </dsp:nvSpPr>
      <dsp:spPr>
        <a:xfrm>
          <a:off x="3679158" y="1312068"/>
          <a:ext cx="1681622" cy="1749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Judgment</a:t>
          </a:r>
          <a:endParaRPr lang="en-GB" sz="2700" kern="1200" dirty="0"/>
        </a:p>
      </dsp:txBody>
      <dsp:txXfrm>
        <a:off x="3761248" y="1394158"/>
        <a:ext cx="1517442" cy="1585245"/>
      </dsp:txXfrm>
    </dsp:sp>
    <dsp:sp modelId="{A0C272C3-F25A-4C03-9DC9-CA2EB301B277}">
      <dsp:nvSpPr>
        <dsp:cNvPr id="0" name=""/>
        <dsp:cNvSpPr/>
      </dsp:nvSpPr>
      <dsp:spPr>
        <a:xfrm>
          <a:off x="5518298" y="1312068"/>
          <a:ext cx="1681622" cy="17494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TT" sz="2700" kern="1200" dirty="0" smtClean="0"/>
            <a:t>Decision</a:t>
          </a:r>
          <a:endParaRPr lang="en-GB" sz="2700" kern="1200" dirty="0"/>
        </a:p>
      </dsp:txBody>
      <dsp:txXfrm>
        <a:off x="5600388" y="1394158"/>
        <a:ext cx="1517442" cy="158524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82994-222D-42B0-8536-2FEAFFB2C5CF}" type="datetimeFigureOut">
              <a:rPr lang="en-GB" smtClean="0"/>
              <a:pPr/>
              <a:t>05/07/2013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8DB1DE-80E4-41E8-B2F7-F74BECEA2752}" type="slidenum">
              <a:rPr lang="en-GB" smtClean="0"/>
              <a:pPr/>
              <a:t>‹#›</a:t>
            </a:fld>
            <a:endParaRPr lang="en-GB"/>
          </a:p>
        </p:txBody>
      </p:sp>
    </p:spTree>
    <p:extLst>
      <p:ext uri="{BB962C8B-B14F-4D97-AF65-F5344CB8AC3E}">
        <p14:creationId xmlns:p14="http://schemas.microsoft.com/office/powerpoint/2010/main" val="249083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1</a:t>
            </a:fld>
            <a:endParaRPr lang="en-GB"/>
          </a:p>
        </p:txBody>
      </p:sp>
    </p:spTree>
    <p:extLst>
      <p:ext uri="{BB962C8B-B14F-4D97-AF65-F5344CB8AC3E}">
        <p14:creationId xmlns:p14="http://schemas.microsoft.com/office/powerpoint/2010/main" val="3487037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10</a:t>
            </a:fld>
            <a:endParaRPr lang="en-GB"/>
          </a:p>
        </p:txBody>
      </p:sp>
    </p:spTree>
    <p:extLst>
      <p:ext uri="{BB962C8B-B14F-4D97-AF65-F5344CB8AC3E}">
        <p14:creationId xmlns:p14="http://schemas.microsoft.com/office/powerpoint/2010/main" val="134377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28D7A-9EF4-421F-BBEF-FCBE5034C954}" type="slidenum">
              <a:rPr lang="en-US"/>
              <a:pPr/>
              <a:t>11</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A3F244-B503-4071-9C22-8DE2B2806025}" type="slidenum">
              <a:rPr lang="en-US"/>
              <a:pPr/>
              <a:t>12</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18</a:t>
            </a:fld>
            <a:endParaRPr lang="en-GB"/>
          </a:p>
        </p:txBody>
      </p:sp>
    </p:spTree>
    <p:extLst>
      <p:ext uri="{BB962C8B-B14F-4D97-AF65-F5344CB8AC3E}">
        <p14:creationId xmlns:p14="http://schemas.microsoft.com/office/powerpoint/2010/main" val="4111291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19</a:t>
            </a:fld>
            <a:endParaRPr lang="en-GB"/>
          </a:p>
        </p:txBody>
      </p:sp>
    </p:spTree>
    <p:extLst>
      <p:ext uri="{BB962C8B-B14F-4D97-AF65-F5344CB8AC3E}">
        <p14:creationId xmlns:p14="http://schemas.microsoft.com/office/powerpoint/2010/main" val="79915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a:t>
            </a:fld>
            <a:endParaRPr lang="en-GB"/>
          </a:p>
        </p:txBody>
      </p:sp>
    </p:spTree>
    <p:extLst>
      <p:ext uri="{BB962C8B-B14F-4D97-AF65-F5344CB8AC3E}">
        <p14:creationId xmlns:p14="http://schemas.microsoft.com/office/powerpoint/2010/main" val="3686910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20</a:t>
            </a:fld>
            <a:endParaRPr lang="en-GB"/>
          </a:p>
        </p:txBody>
      </p:sp>
    </p:spTree>
    <p:extLst>
      <p:ext uri="{BB962C8B-B14F-4D97-AF65-F5344CB8AC3E}">
        <p14:creationId xmlns:p14="http://schemas.microsoft.com/office/powerpoint/2010/main" val="697116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21</a:t>
            </a:fld>
            <a:endParaRPr lang="en-GB"/>
          </a:p>
        </p:txBody>
      </p:sp>
    </p:spTree>
    <p:extLst>
      <p:ext uri="{BB962C8B-B14F-4D97-AF65-F5344CB8AC3E}">
        <p14:creationId xmlns:p14="http://schemas.microsoft.com/office/powerpoint/2010/main" val="359859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22</a:t>
            </a:fld>
            <a:endParaRPr lang="en-GB"/>
          </a:p>
        </p:txBody>
      </p:sp>
    </p:spTree>
    <p:extLst>
      <p:ext uri="{BB962C8B-B14F-4D97-AF65-F5344CB8AC3E}">
        <p14:creationId xmlns:p14="http://schemas.microsoft.com/office/powerpoint/2010/main" val="34966457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23</a:t>
            </a:fld>
            <a:endParaRPr lang="en-GB"/>
          </a:p>
        </p:txBody>
      </p:sp>
    </p:spTree>
    <p:extLst>
      <p:ext uri="{BB962C8B-B14F-4D97-AF65-F5344CB8AC3E}">
        <p14:creationId xmlns:p14="http://schemas.microsoft.com/office/powerpoint/2010/main" val="3219033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24</a:t>
            </a:fld>
            <a:endParaRPr lang="en-GB"/>
          </a:p>
        </p:txBody>
      </p:sp>
    </p:spTree>
    <p:extLst>
      <p:ext uri="{BB962C8B-B14F-4D97-AF65-F5344CB8AC3E}">
        <p14:creationId xmlns:p14="http://schemas.microsoft.com/office/powerpoint/2010/main" val="2655987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25</a:t>
            </a:fld>
            <a:endParaRPr lang="en-GB"/>
          </a:p>
        </p:txBody>
      </p:sp>
    </p:spTree>
    <p:extLst>
      <p:ext uri="{BB962C8B-B14F-4D97-AF65-F5344CB8AC3E}">
        <p14:creationId xmlns:p14="http://schemas.microsoft.com/office/powerpoint/2010/main" val="24072067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26</a:t>
            </a:fld>
            <a:endParaRPr lang="en-GB"/>
          </a:p>
        </p:txBody>
      </p:sp>
    </p:spTree>
    <p:extLst>
      <p:ext uri="{BB962C8B-B14F-4D97-AF65-F5344CB8AC3E}">
        <p14:creationId xmlns:p14="http://schemas.microsoft.com/office/powerpoint/2010/main" val="138330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27</a:t>
            </a:fld>
            <a:endParaRPr lang="en-GB"/>
          </a:p>
        </p:txBody>
      </p:sp>
    </p:spTree>
    <p:extLst>
      <p:ext uri="{BB962C8B-B14F-4D97-AF65-F5344CB8AC3E}">
        <p14:creationId xmlns:p14="http://schemas.microsoft.com/office/powerpoint/2010/main" val="2751299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28</a:t>
            </a:fld>
            <a:endParaRPr lang="en-GB"/>
          </a:p>
        </p:txBody>
      </p:sp>
    </p:spTree>
    <p:extLst>
      <p:ext uri="{BB962C8B-B14F-4D97-AF65-F5344CB8AC3E}">
        <p14:creationId xmlns:p14="http://schemas.microsoft.com/office/powerpoint/2010/main" val="3009217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29</a:t>
            </a:fld>
            <a:endParaRPr lang="en-GB"/>
          </a:p>
        </p:txBody>
      </p:sp>
    </p:spTree>
    <p:extLst>
      <p:ext uri="{BB962C8B-B14F-4D97-AF65-F5344CB8AC3E}">
        <p14:creationId xmlns:p14="http://schemas.microsoft.com/office/powerpoint/2010/main" val="116211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3</a:t>
            </a:fld>
            <a:endParaRPr lang="en-GB"/>
          </a:p>
        </p:txBody>
      </p:sp>
    </p:spTree>
    <p:extLst>
      <p:ext uri="{BB962C8B-B14F-4D97-AF65-F5344CB8AC3E}">
        <p14:creationId xmlns:p14="http://schemas.microsoft.com/office/powerpoint/2010/main" val="29291090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30</a:t>
            </a:fld>
            <a:endParaRPr lang="en-GB"/>
          </a:p>
        </p:txBody>
      </p:sp>
    </p:spTree>
    <p:extLst>
      <p:ext uri="{BB962C8B-B14F-4D97-AF65-F5344CB8AC3E}">
        <p14:creationId xmlns:p14="http://schemas.microsoft.com/office/powerpoint/2010/main" val="49058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31</a:t>
            </a:fld>
            <a:endParaRPr lang="en-GB"/>
          </a:p>
        </p:txBody>
      </p:sp>
    </p:spTree>
    <p:extLst>
      <p:ext uri="{BB962C8B-B14F-4D97-AF65-F5344CB8AC3E}">
        <p14:creationId xmlns:p14="http://schemas.microsoft.com/office/powerpoint/2010/main" val="2157488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32</a:t>
            </a:fld>
            <a:endParaRPr lang="en-GB"/>
          </a:p>
        </p:txBody>
      </p:sp>
    </p:spTree>
    <p:extLst>
      <p:ext uri="{BB962C8B-B14F-4D97-AF65-F5344CB8AC3E}">
        <p14:creationId xmlns:p14="http://schemas.microsoft.com/office/powerpoint/2010/main" val="2124553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33</a:t>
            </a:fld>
            <a:endParaRPr lang="en-GB"/>
          </a:p>
        </p:txBody>
      </p:sp>
    </p:spTree>
    <p:extLst>
      <p:ext uri="{BB962C8B-B14F-4D97-AF65-F5344CB8AC3E}">
        <p14:creationId xmlns:p14="http://schemas.microsoft.com/office/powerpoint/2010/main" val="2211730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9BBC5A0-AAD7-4774-983A-A43BEF5F8FE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36</a:t>
            </a:fld>
            <a:endParaRPr lang="en-GB"/>
          </a:p>
        </p:txBody>
      </p:sp>
    </p:spTree>
    <p:extLst>
      <p:ext uri="{BB962C8B-B14F-4D97-AF65-F5344CB8AC3E}">
        <p14:creationId xmlns:p14="http://schemas.microsoft.com/office/powerpoint/2010/main" val="27045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4</a:t>
            </a:fld>
            <a:endParaRPr lang="en-GB"/>
          </a:p>
        </p:txBody>
      </p:sp>
    </p:spTree>
    <p:extLst>
      <p:ext uri="{BB962C8B-B14F-4D97-AF65-F5344CB8AC3E}">
        <p14:creationId xmlns:p14="http://schemas.microsoft.com/office/powerpoint/2010/main" val="1574702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5</a:t>
            </a:fld>
            <a:endParaRPr lang="en-GB"/>
          </a:p>
        </p:txBody>
      </p:sp>
    </p:spTree>
    <p:extLst>
      <p:ext uri="{BB962C8B-B14F-4D97-AF65-F5344CB8AC3E}">
        <p14:creationId xmlns:p14="http://schemas.microsoft.com/office/powerpoint/2010/main" val="337846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6</a:t>
            </a:fld>
            <a:endParaRPr lang="en-GB"/>
          </a:p>
        </p:txBody>
      </p:sp>
    </p:spTree>
    <p:extLst>
      <p:ext uri="{BB962C8B-B14F-4D97-AF65-F5344CB8AC3E}">
        <p14:creationId xmlns:p14="http://schemas.microsoft.com/office/powerpoint/2010/main" val="29199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7</a:t>
            </a:fld>
            <a:endParaRPr lang="en-GB"/>
          </a:p>
        </p:txBody>
      </p:sp>
    </p:spTree>
    <p:extLst>
      <p:ext uri="{BB962C8B-B14F-4D97-AF65-F5344CB8AC3E}">
        <p14:creationId xmlns:p14="http://schemas.microsoft.com/office/powerpoint/2010/main" val="3814456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8</a:t>
            </a:fld>
            <a:endParaRPr lang="en-GB"/>
          </a:p>
        </p:txBody>
      </p:sp>
    </p:spTree>
    <p:extLst>
      <p:ext uri="{BB962C8B-B14F-4D97-AF65-F5344CB8AC3E}">
        <p14:creationId xmlns:p14="http://schemas.microsoft.com/office/powerpoint/2010/main" val="295230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F8DB1DE-80E4-41E8-B2F7-F74BECEA2752}" type="slidenum">
              <a:rPr lang="en-GB" smtClean="0"/>
              <a:pPr/>
              <a:t>9</a:t>
            </a:fld>
            <a:endParaRPr lang="en-GB"/>
          </a:p>
        </p:txBody>
      </p:sp>
    </p:spTree>
    <p:extLst>
      <p:ext uri="{BB962C8B-B14F-4D97-AF65-F5344CB8AC3E}">
        <p14:creationId xmlns:p14="http://schemas.microsoft.com/office/powerpoint/2010/main" val="253089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1600200"/>
            <a:ext cx="5238750" cy="1600200"/>
          </a:xfrm>
        </p:spPr>
        <p:txBody>
          <a:bodyPr anchor="t" anchorCtr="0"/>
          <a:lstStyle/>
          <a:p>
            <a:r>
              <a:rPr lang="en-US" smtClean="0"/>
              <a:t>Click to edit Master title style</a:t>
            </a:r>
            <a:endParaRPr/>
          </a:p>
        </p:txBody>
      </p:sp>
      <p:sp>
        <p:nvSpPr>
          <p:cNvPr id="3" name="Subtitle 2"/>
          <p:cNvSpPr>
            <a:spLocks noGrp="1"/>
          </p:cNvSpPr>
          <p:nvPr>
            <p:ph type="subTitle" idx="1"/>
          </p:nvPr>
        </p:nvSpPr>
        <p:spPr>
          <a:xfrm>
            <a:off x="3317502" y="3276600"/>
            <a:ext cx="4433047" cy="685800"/>
          </a:xfrm>
        </p:spPr>
        <p:txBody>
          <a:bodyPr>
            <a:normAutofit/>
          </a:bodyPr>
          <a:lstStyle>
            <a:lvl1pPr marL="0" indent="0" algn="l">
              <a:buNone/>
              <a:defRPr sz="1800" spc="100" baseline="0">
                <a:gradFill>
                  <a:gsLst>
                    <a:gs pos="0">
                      <a:schemeClr val="tx1">
                        <a:alpha val="90000"/>
                      </a:schemeClr>
                    </a:gs>
                    <a:gs pos="100000">
                      <a:schemeClr val="tx1">
                        <a:lumMod val="75000"/>
                        <a:lumOff val="25000"/>
                        <a:alpha val="90000"/>
                      </a:schemeClr>
                    </a:gs>
                  </a:gsLst>
                  <a:lin ang="5400000" scaled="0"/>
                </a:gra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528816"/>
            <a:ext cx="2133600" cy="256032"/>
          </a:xfrm>
        </p:spPr>
        <p:txBody>
          <a:bodyPr/>
          <a:lstStyle>
            <a:lvl1pPr algn="l">
              <a:defRPr/>
            </a:lvl1pPr>
          </a:lstStyle>
          <a:p>
            <a:fld id="{C9636493-25B6-4A25-AC72-EBA1879A37D1}" type="datetimeFigureOut">
              <a:rPr lang="en-GB" smtClean="0"/>
              <a:pPr/>
              <a:t>05/07/2013</a:t>
            </a:fld>
            <a:endParaRPr lang="en-GB"/>
          </a:p>
        </p:txBody>
      </p:sp>
      <p:sp>
        <p:nvSpPr>
          <p:cNvPr id="5" name="Footer Placeholder 4"/>
          <p:cNvSpPr>
            <a:spLocks noGrp="1"/>
          </p:cNvSpPr>
          <p:nvPr>
            <p:ph type="ftr" sz="quarter" idx="11"/>
          </p:nvPr>
        </p:nvSpPr>
        <p:spPr>
          <a:xfrm>
            <a:off x="457200" y="6263640"/>
            <a:ext cx="2895600" cy="255494"/>
          </a:xfrm>
        </p:spPr>
        <p:txBody>
          <a:bodyPr/>
          <a:lstStyle>
            <a:lvl1pPr algn="l">
              <a:defRPr/>
            </a:lvl1pPr>
          </a:lstStyle>
          <a:p>
            <a:endParaRPr lang="en-GB"/>
          </a:p>
        </p:txBody>
      </p:sp>
      <p:sp>
        <p:nvSpPr>
          <p:cNvPr id="6" name="Slide Number Placeholder 5"/>
          <p:cNvSpPr>
            <a:spLocks noGrp="1"/>
          </p:cNvSpPr>
          <p:nvPr>
            <p:ph type="sldNum" sz="quarter" idx="12"/>
          </p:nvPr>
        </p:nvSpPr>
        <p:spPr/>
        <p:txBody>
          <a:bodyPr/>
          <a:lstStyle/>
          <a:p>
            <a:fld id="{35886790-5237-4EDF-B334-CB515150DAE6}" type="slidenum">
              <a:rPr lang="en-GB" smtClean="0"/>
              <a:pPr/>
              <a:t>‹#›</a:t>
            </a:fld>
            <a:endParaRPr lang="en-GB"/>
          </a:p>
        </p:txBody>
      </p:sp>
      <p:sp>
        <p:nvSpPr>
          <p:cNvPr id="11" name="Freeform 10"/>
          <p:cNvSpPr/>
          <p:nvPr/>
        </p:nvSpPr>
        <p:spPr>
          <a:xfrm flipH="1">
            <a:off x="215153" y="381001"/>
            <a:ext cx="2639924" cy="5029200"/>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29730 w 2928136"/>
              <a:gd name="connsiteY1" fmla="*/ 1463460 h 5548763"/>
              <a:gd name="connsiteX2" fmla="*/ 958067 w 2928136"/>
              <a:gd name="connsiteY2" fmla="*/ 1554822 h 5548763"/>
              <a:gd name="connsiteX3" fmla="*/ 2928136 w 2928136"/>
              <a:gd name="connsiteY3" fmla="*/ 107023 h 5548763"/>
              <a:gd name="connsiteX4" fmla="*/ 228600 w 2928136"/>
              <a:gd name="connsiteY4" fmla="*/ 2501761 h 5548763"/>
              <a:gd name="connsiteX5" fmla="*/ 2470934 w 2928136"/>
              <a:gd name="connsiteY5" fmla="*/ 1696096 h 5548763"/>
              <a:gd name="connsiteX6" fmla="*/ 0 w 2928136"/>
              <a:gd name="connsiteY6" fmla="*/ 1053958 h 5548763"/>
              <a:gd name="connsiteX7" fmla="*/ 0 w 2928136"/>
              <a:gd name="connsiteY7"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102755 w 3030891"/>
              <a:gd name="connsiteY0" fmla="*/ 1053955 h 5548763"/>
              <a:gd name="connsiteX1" fmla="*/ 722768 w 3030891"/>
              <a:gd name="connsiteY1" fmla="*/ 1301228 h 5548763"/>
              <a:gd name="connsiteX2" fmla="*/ 1032485 w 3030891"/>
              <a:gd name="connsiteY2" fmla="*/ 1463460 h 5548763"/>
              <a:gd name="connsiteX3" fmla="*/ 1060822 w 3030891"/>
              <a:gd name="connsiteY3" fmla="*/ 1554822 h 5548763"/>
              <a:gd name="connsiteX4" fmla="*/ 3030891 w 3030891"/>
              <a:gd name="connsiteY4" fmla="*/ 107023 h 5548763"/>
              <a:gd name="connsiteX5" fmla="*/ 331355 w 3030891"/>
              <a:gd name="connsiteY5" fmla="*/ 2501761 h 5548763"/>
              <a:gd name="connsiteX6" fmla="*/ 2573689 w 3030891"/>
              <a:gd name="connsiteY6" fmla="*/ 1696096 h 5548763"/>
              <a:gd name="connsiteX7" fmla="*/ 102755 w 3030891"/>
              <a:gd name="connsiteY7" fmla="*/ 1053958 h 5548763"/>
              <a:gd name="connsiteX8" fmla="*/ 102755 w 3030891"/>
              <a:gd name="connsiteY8" fmla="*/ 1053955 h 5548763"/>
              <a:gd name="connsiteX0" fmla="*/ 0 w 2928136"/>
              <a:gd name="connsiteY0" fmla="*/ 1053955 h 5548763"/>
              <a:gd name="connsiteX1" fmla="*/ 620013 w 2928136"/>
              <a:gd name="connsiteY1" fmla="*/ 1301228 h 5548763"/>
              <a:gd name="connsiteX2" fmla="*/ 929730 w 2928136"/>
              <a:gd name="connsiteY2" fmla="*/ 14634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57466 w 2928136"/>
              <a:gd name="connsiteY2" fmla="*/ 54258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48763"/>
              <a:gd name="connsiteX1" fmla="*/ 620013 w 2928136"/>
              <a:gd name="connsiteY1" fmla="*/ 1301228 h 5548763"/>
              <a:gd name="connsiteX2" fmla="*/ 690002 w 2928136"/>
              <a:gd name="connsiteY2" fmla="*/ 4740060 h 5548763"/>
              <a:gd name="connsiteX3" fmla="*/ 958067 w 2928136"/>
              <a:gd name="connsiteY3" fmla="*/ 1554822 h 5548763"/>
              <a:gd name="connsiteX4" fmla="*/ 2928136 w 2928136"/>
              <a:gd name="connsiteY4" fmla="*/ 107023 h 5548763"/>
              <a:gd name="connsiteX5" fmla="*/ 228600 w 2928136"/>
              <a:gd name="connsiteY5" fmla="*/ 2501761 h 5548763"/>
              <a:gd name="connsiteX6" fmla="*/ 2470934 w 2928136"/>
              <a:gd name="connsiteY6" fmla="*/ 1696096 h 5548763"/>
              <a:gd name="connsiteX7" fmla="*/ 0 w 2928136"/>
              <a:gd name="connsiteY7" fmla="*/ 1053958 h 5548763"/>
              <a:gd name="connsiteX8" fmla="*/ 0 w 2928136"/>
              <a:gd name="connsiteY8" fmla="*/ 1053955 h 5548763"/>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296942 w 3225078"/>
              <a:gd name="connsiteY0" fmla="*/ 1053955 h 5578260"/>
              <a:gd name="connsiteX1" fmla="*/ 916955 w 3225078"/>
              <a:gd name="connsiteY1" fmla="*/ 1301228 h 5578260"/>
              <a:gd name="connsiteX2" fmla="*/ 986944 w 3225078"/>
              <a:gd name="connsiteY2" fmla="*/ 4740060 h 5578260"/>
              <a:gd name="connsiteX3" fmla="*/ 1255009 w 3225078"/>
              <a:gd name="connsiteY3" fmla="*/ 1554822 h 5578260"/>
              <a:gd name="connsiteX4" fmla="*/ 3225078 w 3225078"/>
              <a:gd name="connsiteY4" fmla="*/ 107023 h 5578260"/>
              <a:gd name="connsiteX5" fmla="*/ 525542 w 3225078"/>
              <a:gd name="connsiteY5" fmla="*/ 2501761 h 5578260"/>
              <a:gd name="connsiteX6" fmla="*/ 2767876 w 3225078"/>
              <a:gd name="connsiteY6" fmla="*/ 1696096 h 5578260"/>
              <a:gd name="connsiteX7" fmla="*/ 296942 w 3225078"/>
              <a:gd name="connsiteY7" fmla="*/ 1053958 h 5578260"/>
              <a:gd name="connsiteX8" fmla="*/ 296942 w 3225078"/>
              <a:gd name="connsiteY8" fmla="*/ 1053955 h 5578260"/>
              <a:gd name="connsiteX0" fmla="*/ 0 w 2928136"/>
              <a:gd name="connsiteY0" fmla="*/ 1053955 h 5578260"/>
              <a:gd name="connsiteX1" fmla="*/ 620013 w 2928136"/>
              <a:gd name="connsiteY1" fmla="*/ 1301228 h 5578260"/>
              <a:gd name="connsiteX2" fmla="*/ 690002 w 2928136"/>
              <a:gd name="connsiteY2" fmla="*/ 4740060 h 5578260"/>
              <a:gd name="connsiteX3" fmla="*/ 958067 w 2928136"/>
              <a:gd name="connsiteY3" fmla="*/ 1554822 h 5578260"/>
              <a:gd name="connsiteX4" fmla="*/ 2928136 w 2928136"/>
              <a:gd name="connsiteY4" fmla="*/ 107023 h 5578260"/>
              <a:gd name="connsiteX5" fmla="*/ 228600 w 2928136"/>
              <a:gd name="connsiteY5" fmla="*/ 2501761 h 5578260"/>
              <a:gd name="connsiteX6" fmla="*/ 2470934 w 2928136"/>
              <a:gd name="connsiteY6" fmla="*/ 1696096 h 5578260"/>
              <a:gd name="connsiteX7" fmla="*/ 0 w 2928136"/>
              <a:gd name="connsiteY7" fmla="*/ 1053958 h 5578260"/>
              <a:gd name="connsiteX8" fmla="*/ 0 w 2928136"/>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493587 w 3421723"/>
              <a:gd name="connsiteY0" fmla="*/ 1053955 h 5578260"/>
              <a:gd name="connsiteX1" fmla="*/ 1113600 w 3421723"/>
              <a:gd name="connsiteY1" fmla="*/ 1301228 h 5578260"/>
              <a:gd name="connsiteX2" fmla="*/ 1183589 w 3421723"/>
              <a:gd name="connsiteY2" fmla="*/ 4740060 h 5578260"/>
              <a:gd name="connsiteX3" fmla="*/ 1451654 w 3421723"/>
              <a:gd name="connsiteY3" fmla="*/ 1554822 h 5578260"/>
              <a:gd name="connsiteX4" fmla="*/ 3421723 w 3421723"/>
              <a:gd name="connsiteY4" fmla="*/ 107023 h 5578260"/>
              <a:gd name="connsiteX5" fmla="*/ 722187 w 3421723"/>
              <a:gd name="connsiteY5" fmla="*/ 2501761 h 5578260"/>
              <a:gd name="connsiteX6" fmla="*/ 2964521 w 3421723"/>
              <a:gd name="connsiteY6" fmla="*/ 1696096 h 5578260"/>
              <a:gd name="connsiteX7" fmla="*/ 493587 w 3421723"/>
              <a:gd name="connsiteY7" fmla="*/ 1053958 h 5578260"/>
              <a:gd name="connsiteX8" fmla="*/ 493587 w 3421723"/>
              <a:gd name="connsiteY8"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 name="connsiteX0" fmla="*/ 0 w 2928136"/>
              <a:gd name="connsiteY0" fmla="*/ 1053955 h 5578260"/>
              <a:gd name="connsiteX1" fmla="*/ 690002 w 2928136"/>
              <a:gd name="connsiteY1" fmla="*/ 4740060 h 5578260"/>
              <a:gd name="connsiteX2" fmla="*/ 958067 w 2928136"/>
              <a:gd name="connsiteY2" fmla="*/ 1554822 h 5578260"/>
              <a:gd name="connsiteX3" fmla="*/ 2928136 w 2928136"/>
              <a:gd name="connsiteY3" fmla="*/ 107023 h 5578260"/>
              <a:gd name="connsiteX4" fmla="*/ 228600 w 2928136"/>
              <a:gd name="connsiteY4" fmla="*/ 2501761 h 5578260"/>
              <a:gd name="connsiteX5" fmla="*/ 2470934 w 2928136"/>
              <a:gd name="connsiteY5" fmla="*/ 1696096 h 5578260"/>
              <a:gd name="connsiteX6" fmla="*/ 0 w 2928136"/>
              <a:gd name="connsiteY6" fmla="*/ 1053958 h 5578260"/>
              <a:gd name="connsiteX7" fmla="*/ 0 w 2928136"/>
              <a:gd name="connsiteY7" fmla="*/ 1053955 h 557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8136" h="5578260">
                <a:moveTo>
                  <a:pt x="0" y="1053955"/>
                </a:moveTo>
                <a:cubicBezTo>
                  <a:pt x="849961" y="667873"/>
                  <a:pt x="530324" y="4656582"/>
                  <a:pt x="690002" y="4740060"/>
                </a:cubicBezTo>
                <a:cubicBezTo>
                  <a:pt x="746344" y="4782326"/>
                  <a:pt x="625000" y="1780895"/>
                  <a:pt x="958067" y="1554822"/>
                </a:cubicBezTo>
                <a:cubicBezTo>
                  <a:pt x="1204042" y="2617693"/>
                  <a:pt x="2516314" y="0"/>
                  <a:pt x="2928136" y="107023"/>
                </a:cubicBezTo>
                <a:cubicBezTo>
                  <a:pt x="1435513" y="2045643"/>
                  <a:pt x="468189" y="5267469"/>
                  <a:pt x="228600" y="2501761"/>
                </a:cubicBezTo>
                <a:cubicBezTo>
                  <a:pt x="360324" y="5578260"/>
                  <a:pt x="2153781" y="2236695"/>
                  <a:pt x="2470934" y="1696096"/>
                </a:cubicBezTo>
                <a:cubicBezTo>
                  <a:pt x="429222" y="2772608"/>
                  <a:pt x="411822" y="1160981"/>
                  <a:pt x="0" y="1053958"/>
                </a:cubicBezTo>
                <a:lnTo>
                  <a:pt x="0" y="1053955"/>
                </a:ln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6350" stA="35000" endA="100" endPos="40000" dist="101600" dir="5400000" sy="-100000" algn="bl" rotWithShape="0"/>
          </a:effectLst>
          <a:scene3d>
            <a:camera prst="orthographicFront"/>
            <a:lightRig rig="morning" dir="t">
              <a:rot lat="0" lon="0" rev="126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7" name="Group 32"/>
          <p:cNvGrpSpPr/>
          <p:nvPr/>
        </p:nvGrpSpPr>
        <p:grpSpPr>
          <a:xfrm>
            <a:off x="6941417" y="5105400"/>
            <a:ext cx="2238442" cy="2005669"/>
            <a:chOff x="2810256" y="4943398"/>
            <a:chExt cx="2238442" cy="2005669"/>
          </a:xfrm>
        </p:grpSpPr>
        <p:sp>
          <p:nvSpPr>
            <p:cNvPr id="10" name="Freeform 9"/>
            <p:cNvSpPr>
              <a:spLocks noChangeAspect="1"/>
            </p:cNvSpPr>
            <p:nvPr/>
          </p:nvSpPr>
          <p:spPr>
            <a:xfrm rot="6563566" flipH="1" flipV="1">
              <a:off x="2928137" y="544273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3359071" y="4825517"/>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3613937" y="5236996"/>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Freeform 12"/>
            <p:cNvSpPr>
              <a:spLocks noChangeAspect="1"/>
            </p:cNvSpPr>
            <p:nvPr/>
          </p:nvSpPr>
          <p:spPr>
            <a:xfrm rot="6563566" flipH="1" flipV="1">
              <a:off x="3209136" y="5914804"/>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0000"/>
                  </a:schemeClr>
                </a:gs>
                <a:gs pos="100000">
                  <a:schemeClr val="tx1">
                    <a:alpha val="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Freeform 15"/>
            <p:cNvSpPr>
              <a:spLocks noChangeAspect="1"/>
            </p:cNvSpPr>
            <p:nvPr/>
          </p:nvSpPr>
          <p:spPr>
            <a:xfrm rot="6563566" flipH="1" flipV="1">
              <a:off x="4014435" y="56584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15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86790-5237-4EDF-B334-CB515150DAE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65163"/>
            <a:ext cx="1411288" cy="54610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989138" y="665163"/>
            <a:ext cx="4487862" cy="546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86790-5237-4EDF-B334-CB515150DAE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886790-5237-4EDF-B334-CB515150DAE6}"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538413"/>
            <a:ext cx="6665913" cy="1362075"/>
          </a:xfrm>
        </p:spPr>
        <p:txBody>
          <a:bodyPr vert="horz" lIns="91440" tIns="45720" rIns="91440" bIns="45720" rtlCol="0" anchor="b" anchorCtr="0">
            <a:normAutofit/>
          </a:bodyPr>
          <a:lstStyle>
            <a:lvl1pPr algn="r" defTabSz="914400" rtl="0" eaLnBrk="1" latinLnBrk="0" hangingPunct="1">
              <a:spcBef>
                <a:spcPct val="0"/>
              </a:spcBef>
              <a:buNone/>
              <a:defRPr sz="3600" kern="1200">
                <a:gradFill>
                  <a:gsLst>
                    <a:gs pos="0">
                      <a:schemeClr val="tx1">
                        <a:alpha val="90000"/>
                      </a:schemeClr>
                    </a:gs>
                    <a:gs pos="50000">
                      <a:schemeClr val="tx1">
                        <a:lumMod val="75000"/>
                        <a:lumOff val="25000"/>
                        <a:alpha val="90000"/>
                      </a:schemeClr>
                    </a:gs>
                    <a:gs pos="100000">
                      <a:schemeClr val="tx1">
                        <a:lumMod val="50000"/>
                        <a:lumOff val="50000"/>
                        <a:alpha val="90000"/>
                      </a:schemeClr>
                    </a:gs>
                  </a:gsLst>
                  <a:lin ang="5400000" scaled="0"/>
                </a:gra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52799" y="3910013"/>
            <a:ext cx="4532313" cy="814387"/>
          </a:xfrm>
        </p:spPr>
        <p:txBody>
          <a:bodyPr vert="horz" lIns="91440" tIns="45720" rIns="91440" bIns="45720" rtlCol="0">
            <a:normAutofit/>
          </a:bodyPr>
          <a:lstStyle>
            <a:lvl1pPr marL="0" indent="0" algn="r" defTabSz="914400" rtl="0" eaLnBrk="1" latinLnBrk="0" hangingPunct="1">
              <a:spcBef>
                <a:spcPts val="2000"/>
              </a:spcBef>
              <a:buClr>
                <a:schemeClr val="tx1"/>
              </a:buClr>
              <a:buSzPct val="80000"/>
              <a:buFont typeface="Wingdings" pitchFamily="2" charset="2"/>
              <a:buNone/>
              <a:defRPr sz="1800" kern="1200" spc="1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525768"/>
            <a:ext cx="2133600" cy="256032"/>
          </a:xfrm>
        </p:spPr>
        <p:txBody>
          <a:bodyPr/>
          <a:lstStyle>
            <a:lvl1pPr algn="l">
              <a:defRPr/>
            </a:lvl1pPr>
          </a:lstStyle>
          <a:p>
            <a:fld id="{C9636493-25B6-4A25-AC72-EBA1879A37D1}" type="datetimeFigureOut">
              <a:rPr lang="en-GB" smtClean="0"/>
              <a:pPr/>
              <a:t>05/07/2013</a:t>
            </a:fld>
            <a:endParaRPr lang="en-GB"/>
          </a:p>
        </p:txBody>
      </p:sp>
      <p:sp>
        <p:nvSpPr>
          <p:cNvPr id="5" name="Footer Placeholder 4"/>
          <p:cNvSpPr>
            <a:spLocks noGrp="1"/>
          </p:cNvSpPr>
          <p:nvPr>
            <p:ph type="ftr" sz="quarter" idx="11"/>
          </p:nvPr>
        </p:nvSpPr>
        <p:spPr>
          <a:xfrm>
            <a:off x="457200" y="6261309"/>
            <a:ext cx="2895600" cy="255494"/>
          </a:xfrm>
        </p:spPr>
        <p:txBody>
          <a:bodyPr/>
          <a:lstStyle/>
          <a:p>
            <a:endParaRPr lang="en-GB"/>
          </a:p>
        </p:txBody>
      </p:sp>
      <p:sp>
        <p:nvSpPr>
          <p:cNvPr id="6" name="Slide Number Placeholder 5"/>
          <p:cNvSpPr>
            <a:spLocks noGrp="1"/>
          </p:cNvSpPr>
          <p:nvPr>
            <p:ph type="sldNum" sz="quarter" idx="12"/>
          </p:nvPr>
        </p:nvSpPr>
        <p:spPr>
          <a:xfrm>
            <a:off x="8028432" y="6208059"/>
            <a:ext cx="1048872" cy="685800"/>
          </a:xfrm>
        </p:spPr>
        <p:txBody>
          <a:bodyPr/>
          <a:lstStyle/>
          <a:p>
            <a:fld id="{35886790-5237-4EDF-B334-CB515150DAE6}" type="slidenum">
              <a:rPr lang="en-GB" smtClean="0"/>
              <a:pPr/>
              <a:t>‹#›</a:t>
            </a:fld>
            <a:endParaRPr lang="en-GB"/>
          </a:p>
        </p:txBody>
      </p:sp>
      <p:sp>
        <p:nvSpPr>
          <p:cNvPr id="7" name="Freeform 6"/>
          <p:cNvSpPr/>
          <p:nvPr/>
        </p:nvSpPr>
        <p:spPr>
          <a:xfrm rot="5400000" flipH="1" flipV="1">
            <a:off x="5782442" y="1304158"/>
            <a:ext cx="4208515" cy="3124199"/>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2685372 w 6756508"/>
              <a:gd name="connsiteY0" fmla="*/ 2531921 h 5551239"/>
              <a:gd name="connsiteX1" fmla="*/ 3643439 w 6756508"/>
              <a:gd name="connsiteY1" fmla="*/ 3032788 h 5551239"/>
              <a:gd name="connsiteX2" fmla="*/ 6756508 w 6756508"/>
              <a:gd name="connsiteY2" fmla="*/ 2423189 h 5551239"/>
              <a:gd name="connsiteX3" fmla="*/ 0 w 6756508"/>
              <a:gd name="connsiteY3" fmla="*/ 2498978 h 5551239"/>
              <a:gd name="connsiteX4" fmla="*/ 5384906 w 6756508"/>
              <a:gd name="connsiteY4" fmla="*/ 3174062 h 5551239"/>
              <a:gd name="connsiteX5" fmla="*/ 2685372 w 6756508"/>
              <a:gd name="connsiteY5" fmla="*/ 2531924 h 5551239"/>
              <a:gd name="connsiteX6" fmla="*/ 2685372 w 6756508"/>
              <a:gd name="connsiteY6" fmla="*/ 2531921 h 5551239"/>
              <a:gd name="connsiteX0" fmla="*/ 2685372 w 6756508"/>
              <a:gd name="connsiteY0" fmla="*/ 2531921 h 5663722"/>
              <a:gd name="connsiteX1" fmla="*/ 3643439 w 6756508"/>
              <a:gd name="connsiteY1" fmla="*/ 3032788 h 5663722"/>
              <a:gd name="connsiteX2" fmla="*/ 6756508 w 6756508"/>
              <a:gd name="connsiteY2" fmla="*/ 2423189 h 5663722"/>
              <a:gd name="connsiteX3" fmla="*/ 0 w 6756508"/>
              <a:gd name="connsiteY3" fmla="*/ 2498978 h 5663722"/>
              <a:gd name="connsiteX4" fmla="*/ 5384906 w 6756508"/>
              <a:gd name="connsiteY4" fmla="*/ 3174062 h 5663722"/>
              <a:gd name="connsiteX5" fmla="*/ 2685372 w 6756508"/>
              <a:gd name="connsiteY5" fmla="*/ 2531924 h 5663722"/>
              <a:gd name="connsiteX6" fmla="*/ 2685372 w 6756508"/>
              <a:gd name="connsiteY6" fmla="*/ 2531921 h 5663722"/>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 name="connsiteX0" fmla="*/ 2685372 w 6756508"/>
              <a:gd name="connsiteY0" fmla="*/ 1071887 h 4203685"/>
              <a:gd name="connsiteX1" fmla="*/ 3643439 w 6756508"/>
              <a:gd name="connsiteY1" fmla="*/ 1572751 h 4203685"/>
              <a:gd name="connsiteX2" fmla="*/ 6756508 w 6756508"/>
              <a:gd name="connsiteY2" fmla="*/ 963152 h 4203685"/>
              <a:gd name="connsiteX3" fmla="*/ 0 w 6756508"/>
              <a:gd name="connsiteY3" fmla="*/ 1038941 h 4203685"/>
              <a:gd name="connsiteX4" fmla="*/ 5384906 w 6756508"/>
              <a:gd name="connsiteY4" fmla="*/ 1714025 h 4203685"/>
              <a:gd name="connsiteX5" fmla="*/ 2685372 w 6756508"/>
              <a:gd name="connsiteY5" fmla="*/ 1071887 h 42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6508" h="4203685">
                <a:moveTo>
                  <a:pt x="2685372" y="1071887"/>
                </a:moveTo>
                <a:cubicBezTo>
                  <a:pt x="3004728" y="1238842"/>
                  <a:pt x="3929746" y="843385"/>
                  <a:pt x="3643439" y="1572751"/>
                </a:cubicBezTo>
                <a:cubicBezTo>
                  <a:pt x="5291114" y="2384738"/>
                  <a:pt x="5802321" y="0"/>
                  <a:pt x="6756508" y="963152"/>
                </a:cubicBezTo>
                <a:cubicBezTo>
                  <a:pt x="5263885" y="2901772"/>
                  <a:pt x="583602" y="3607661"/>
                  <a:pt x="0" y="1038941"/>
                </a:cubicBezTo>
                <a:cubicBezTo>
                  <a:pt x="438400" y="4203685"/>
                  <a:pt x="5067753" y="2254624"/>
                  <a:pt x="5384906" y="1714025"/>
                </a:cubicBezTo>
                <a:cubicBezTo>
                  <a:pt x="4622906" y="1421925"/>
                  <a:pt x="3135294" y="1178910"/>
                  <a:pt x="2685372" y="1071887"/>
                </a:cubicBezTo>
                <a:close/>
              </a:path>
            </a:pathLst>
          </a:custGeom>
          <a:gradFill>
            <a:gsLst>
              <a:gs pos="25000">
                <a:schemeClr val="tx1"/>
              </a:gs>
              <a:gs pos="100000">
                <a:schemeClr val="tx1">
                  <a:lumMod val="75000"/>
                  <a:lumOff val="25000"/>
                </a:schemeClr>
              </a:gs>
            </a:gsLst>
            <a:lin ang="5400000" scaled="0"/>
          </a:gradFill>
          <a:ln>
            <a:noFill/>
          </a:ln>
          <a:effectLst>
            <a:outerShdw blurRad="63500" sx="101000" sy="101000" algn="ctr" rotWithShape="0">
              <a:schemeClr val="tx1">
                <a:lumMod val="75000"/>
                <a:lumOff val="25000"/>
                <a:alpha val="40000"/>
              </a:schemeClr>
            </a:outerShdw>
            <a:reflection blurRad="12050" stA="35000" endA="100" endPos="40000" dist="101600" dir="5400000" sy="-100000" algn="bl" rotWithShape="0"/>
          </a:effectLst>
          <a:scene3d>
            <a:camera prst="orthographicFront"/>
            <a:lightRig rig="morning" dir="t">
              <a:rot lat="0" lon="0" rev="6000000"/>
            </a:lightRig>
          </a:scene3d>
          <a:sp3d>
            <a:bevelT w="25400" h="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371600"/>
          </a:xfrm>
        </p:spPr>
        <p:txBody>
          <a:bodyPr/>
          <a:lstStyle/>
          <a:p>
            <a:r>
              <a:rPr lang="en-US" smtClean="0"/>
              <a:t>Click to edit Master title style</a:t>
            </a:r>
            <a:endParaRPr/>
          </a:p>
        </p:txBody>
      </p:sp>
      <p:sp>
        <p:nvSpPr>
          <p:cNvPr id="3" name="Content Placeholder 2"/>
          <p:cNvSpPr>
            <a:spLocks noGrp="1"/>
          </p:cNvSpPr>
          <p:nvPr>
            <p:ph sz="half" idx="1"/>
          </p:nvPr>
        </p:nvSpPr>
        <p:spPr>
          <a:xfrm>
            <a:off x="1737360" y="1755648"/>
            <a:ext cx="3063240" cy="4394327"/>
          </a:xfrm>
        </p:spPr>
        <p:txBody>
          <a:bodyPr>
            <a:normAutofit/>
          </a:bodyPr>
          <a:lstStyle>
            <a:lvl1pPr>
              <a:defRPr sz="1800"/>
            </a:lvl1pPr>
            <a:lvl2pPr>
              <a:defRPr sz="1600"/>
            </a:lvl2pPr>
            <a:lvl3pPr>
              <a:defRPr sz="1600"/>
            </a:lvl3pPr>
            <a:lvl4pPr>
              <a:defRPr sz="1600"/>
            </a:lvl4pPr>
            <a:lvl5pPr>
              <a:defRPr sz="1600"/>
            </a:lvl5pPr>
            <a:lvl6pPr>
              <a:defRPr sz="1600" baseline="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59638" y="1755648"/>
            <a:ext cx="3063240" cy="4394327"/>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86790-5237-4EDF-B334-CB515150DAE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1660" y="1722279"/>
            <a:ext cx="2834640" cy="639762"/>
          </a:xfrm>
        </p:spPr>
        <p:txBody>
          <a:bodyPr anchor="ctr" anchorCtr="0">
            <a:noAutofit/>
          </a:bodyPr>
          <a:lstStyle>
            <a:lvl1pPr marL="0" indent="0" algn="ctr">
              <a:buNone/>
              <a:defRPr sz="2000" b="1">
                <a:gradFill>
                  <a:gsLst>
                    <a:gs pos="0">
                      <a:schemeClr val="tx1"/>
                    </a:gs>
                    <a:gs pos="100000">
                      <a:schemeClr val="tx1">
                        <a:lumMod val="75000"/>
                        <a:lumOff val="25000"/>
                      </a:schemeClr>
                    </a:gs>
                  </a:gsLst>
                  <a:lin ang="54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073938" y="1722279"/>
            <a:ext cx="2834640" cy="639762"/>
          </a:xfrm>
        </p:spPr>
        <p:txBody>
          <a:bodyPr vert="horz" lIns="91440" tIns="45720" rIns="91440" bIns="45720" rtlCol="0" anchor="ctr" anchorCtr="0">
            <a:noAutofit/>
          </a:bodyPr>
          <a:lstStyle>
            <a:lvl1pPr marL="0" indent="0" algn="ctr">
              <a:buNone/>
              <a:defRPr sz="2000" b="1" kern="1200">
                <a:gradFill>
                  <a:gsLst>
                    <a:gs pos="0">
                      <a:schemeClr val="tx1"/>
                    </a:gs>
                    <a:gs pos="100000">
                      <a:schemeClr val="tx1">
                        <a:lumMod val="75000"/>
                        <a:lumOff val="25000"/>
                      </a:schemeClr>
                    </a:gs>
                  </a:gsLst>
                  <a:lin ang="5400000" scaled="0"/>
                </a:gra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ts val="2000"/>
              </a:spcBef>
              <a:buClr>
                <a:schemeClr val="tx1"/>
              </a:buClr>
              <a:buSzPct val="80000"/>
              <a:buFont typeface="Wingdings" pitchFamily="2" charset="2"/>
              <a:buNone/>
            </a:pPr>
            <a:r>
              <a:rPr lang="en-US" smtClean="0"/>
              <a:t>Click to edit Master text styles</a:t>
            </a:r>
          </a:p>
        </p:txBody>
      </p:sp>
      <p:sp>
        <p:nvSpPr>
          <p:cNvPr id="10" name="Freeform 9"/>
          <p:cNvSpPr/>
          <p:nvPr/>
        </p:nvSpPr>
        <p:spPr>
          <a:xfrm>
            <a:off x="1737360"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1" name="Freeform 10"/>
          <p:cNvSpPr/>
          <p:nvPr/>
        </p:nvSpPr>
        <p:spPr>
          <a:xfrm>
            <a:off x="4959638" y="2423160"/>
            <a:ext cx="3063240" cy="4572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219199" y="76200"/>
            <a:ext cx="6803679" cy="1371600"/>
          </a:xfrm>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1737360"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959638" y="2590799"/>
            <a:ext cx="3063240" cy="35353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886790-5237-4EDF-B334-CB515150DAE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886790-5237-4EDF-B334-CB515150DAE6}" type="slidenum">
              <a:rPr lang="en-GB" smtClean="0"/>
              <a:pPr/>
              <a:t>‹#›</a:t>
            </a:fld>
            <a:endParaRPr lang="en-GB"/>
          </a:p>
        </p:txBody>
      </p:sp>
      <p:grpSp>
        <p:nvGrpSpPr>
          <p:cNvPr id="6" name="Group 5"/>
          <p:cNvGrpSpPr/>
          <p:nvPr/>
        </p:nvGrpSpPr>
        <p:grpSpPr>
          <a:xfrm>
            <a:off x="7339001" y="5311513"/>
            <a:ext cx="1837944" cy="1533602"/>
            <a:chOff x="7339001" y="5311513"/>
            <a:chExt cx="1837944" cy="1533602"/>
          </a:xfrm>
        </p:grpSpPr>
        <p:sp>
          <p:nvSpPr>
            <p:cNvPr id="7" name="Freeform 6"/>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8" name="Freeform 7"/>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Freeform 8"/>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886790-5237-4EDF-B334-CB515150DAE6}" type="slidenum">
              <a:rPr lang="en-GB" smtClean="0"/>
              <a:pPr/>
              <a:t>‹#›</a:t>
            </a:fld>
            <a:endParaRPr lang="en-GB"/>
          </a:p>
        </p:txBody>
      </p:sp>
      <p:grpSp>
        <p:nvGrpSpPr>
          <p:cNvPr id="8" name="Group 7"/>
          <p:cNvGrpSpPr/>
          <p:nvPr/>
        </p:nvGrpSpPr>
        <p:grpSpPr>
          <a:xfrm>
            <a:off x="7339001" y="5311513"/>
            <a:ext cx="1837944" cy="1533602"/>
            <a:chOff x="7339001" y="5311513"/>
            <a:chExt cx="1837944" cy="1533602"/>
          </a:xfrm>
        </p:grpSpPr>
        <p:sp>
          <p:nvSpPr>
            <p:cNvPr id="5" name="Freeform 4"/>
            <p:cNvSpPr>
              <a:spLocks noChangeAspect="1"/>
            </p:cNvSpPr>
            <p:nvPr/>
          </p:nvSpPr>
          <p:spPr>
            <a:xfrm rot="6563566" flipH="1" flipV="1">
              <a:off x="7456882" y="581085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0000"/>
                  </a:schemeClr>
                </a:gs>
                <a:gs pos="100000">
                  <a:schemeClr val="tx1">
                    <a:alpha val="5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6" name="Freeform 5"/>
            <p:cNvSpPr>
              <a:spLocks noChangeAspect="1"/>
            </p:cNvSpPr>
            <p:nvPr/>
          </p:nvSpPr>
          <p:spPr>
            <a:xfrm rot="6563566" flipH="1" flipV="1">
              <a:off x="7887816" y="5193632"/>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35000"/>
                  </a:schemeClr>
                </a:gs>
                <a:gs pos="100000">
                  <a:schemeClr val="tx1">
                    <a:alpha val="2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7" name="Freeform 6"/>
            <p:cNvSpPr>
              <a:spLocks noChangeAspect="1"/>
            </p:cNvSpPr>
            <p:nvPr/>
          </p:nvSpPr>
          <p:spPr>
            <a:xfrm rot="6563566" flipH="1" flipV="1">
              <a:off x="8142682" y="5605111"/>
              <a:ext cx="916382" cy="1152144"/>
            </a:xfrm>
            <a:custGeom>
              <a:avLst/>
              <a:gdLst>
                <a:gd name="connsiteX0" fmla="*/ 0 w 3657600"/>
                <a:gd name="connsiteY0" fmla="*/ 685800 h 1371600"/>
                <a:gd name="connsiteX1" fmla="*/ 1186667 w 3657600"/>
                <a:gd name="connsiteY1" fmla="*/ 43667 h 1371600"/>
                <a:gd name="connsiteX2" fmla="*/ 1828801 w 3657600"/>
                <a:gd name="connsiteY2" fmla="*/ 2 h 1371600"/>
                <a:gd name="connsiteX3" fmla="*/ 2470936 w 3657600"/>
                <a:gd name="connsiteY3" fmla="*/ 43668 h 1371600"/>
                <a:gd name="connsiteX4" fmla="*/ 3657600 w 3657600"/>
                <a:gd name="connsiteY4" fmla="*/ 685806 h 1371600"/>
                <a:gd name="connsiteX5" fmla="*/ 2470934 w 3657600"/>
                <a:gd name="connsiteY5" fmla="*/ 1327941 h 1371600"/>
                <a:gd name="connsiteX6" fmla="*/ 1828799 w 3657600"/>
                <a:gd name="connsiteY6" fmla="*/ 1371606 h 1371600"/>
                <a:gd name="connsiteX7" fmla="*/ 1186664 w 3657600"/>
                <a:gd name="connsiteY7" fmla="*/ 1327940 h 1371600"/>
                <a:gd name="connsiteX8" fmla="*/ 0 w 3657600"/>
                <a:gd name="connsiteY8" fmla="*/ 685803 h 1371600"/>
                <a:gd name="connsiteX9" fmla="*/ 0 w 3657600"/>
                <a:gd name="connsiteY9" fmla="*/ 685800 h 1371600"/>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761447 h 1447253"/>
                <a:gd name="connsiteX1" fmla="*/ 1186670 w 3672351"/>
                <a:gd name="connsiteY1" fmla="*/ 119314 h 1447253"/>
                <a:gd name="connsiteX2" fmla="*/ 1828804 w 3672351"/>
                <a:gd name="connsiteY2" fmla="*/ 75649 h 1447253"/>
                <a:gd name="connsiteX3" fmla="*/ 2470939 w 3672351"/>
                <a:gd name="connsiteY3" fmla="*/ 119315 h 1447253"/>
                <a:gd name="connsiteX4" fmla="*/ 2559427 w 3672351"/>
                <a:gd name="connsiteY4" fmla="*/ 107023 h 1447253"/>
                <a:gd name="connsiteX5" fmla="*/ 3657603 w 3672351"/>
                <a:gd name="connsiteY5" fmla="*/ 761453 h 1447253"/>
                <a:gd name="connsiteX6" fmla="*/ 2470937 w 3672351"/>
                <a:gd name="connsiteY6" fmla="*/ 1403588 h 1447253"/>
                <a:gd name="connsiteX7" fmla="*/ 1828802 w 3672351"/>
                <a:gd name="connsiteY7" fmla="*/ 1447253 h 1447253"/>
                <a:gd name="connsiteX8" fmla="*/ 1186667 w 3672351"/>
                <a:gd name="connsiteY8" fmla="*/ 1403587 h 1447253"/>
                <a:gd name="connsiteX9" fmla="*/ 3 w 3672351"/>
                <a:gd name="connsiteY9" fmla="*/ 761450 h 1447253"/>
                <a:gd name="connsiteX10" fmla="*/ 3 w 3672351"/>
                <a:gd name="connsiteY10" fmla="*/ 761447 h 1447253"/>
                <a:gd name="connsiteX0" fmla="*/ 3 w 3672351"/>
                <a:gd name="connsiteY0" fmla="*/ 685798 h 2004163"/>
                <a:gd name="connsiteX1" fmla="*/ 1186670 w 3672351"/>
                <a:gd name="connsiteY1" fmla="*/ 43665 h 2004163"/>
                <a:gd name="connsiteX2" fmla="*/ 1828804 w 3672351"/>
                <a:gd name="connsiteY2" fmla="*/ 0 h 2004163"/>
                <a:gd name="connsiteX3" fmla="*/ 2470939 w 3672351"/>
                <a:gd name="connsiteY3" fmla="*/ 43666 h 2004163"/>
                <a:gd name="connsiteX4" fmla="*/ 2559427 w 3672351"/>
                <a:gd name="connsiteY4" fmla="*/ 31374 h 2004163"/>
                <a:gd name="connsiteX5" fmla="*/ 3657603 w 3672351"/>
                <a:gd name="connsiteY5" fmla="*/ 685804 h 2004163"/>
                <a:gd name="connsiteX6" fmla="*/ 2470937 w 3672351"/>
                <a:gd name="connsiteY6" fmla="*/ 1327939 h 2004163"/>
                <a:gd name="connsiteX7" fmla="*/ 1828802 w 3672351"/>
                <a:gd name="connsiteY7" fmla="*/ 1371604 h 2004163"/>
                <a:gd name="connsiteX8" fmla="*/ 1186667 w 3672351"/>
                <a:gd name="connsiteY8" fmla="*/ 1327938 h 2004163"/>
                <a:gd name="connsiteX9" fmla="*/ 3 w 3672351"/>
                <a:gd name="connsiteY9" fmla="*/ 685801 h 2004163"/>
                <a:gd name="connsiteX10" fmla="*/ 3 w 3672351"/>
                <a:gd name="connsiteY10" fmla="*/ 685798 h 2004163"/>
                <a:gd name="connsiteX0" fmla="*/ 3 w 3657603"/>
                <a:gd name="connsiteY0" fmla="*/ 756433 h 1442239"/>
                <a:gd name="connsiteX1" fmla="*/ 1186670 w 3657603"/>
                <a:gd name="connsiteY1" fmla="*/ 114300 h 1442239"/>
                <a:gd name="connsiteX2" fmla="*/ 1828804 w 3657603"/>
                <a:gd name="connsiteY2" fmla="*/ 70635 h 1442239"/>
                <a:gd name="connsiteX3" fmla="*/ 2470939 w 3657603"/>
                <a:gd name="connsiteY3" fmla="*/ 114301 h 1442239"/>
                <a:gd name="connsiteX4" fmla="*/ 3657603 w 3657603"/>
                <a:gd name="connsiteY4" fmla="*/ 756439 h 1442239"/>
                <a:gd name="connsiteX5" fmla="*/ 2470937 w 3657603"/>
                <a:gd name="connsiteY5" fmla="*/ 1398574 h 1442239"/>
                <a:gd name="connsiteX6" fmla="*/ 1828802 w 3657603"/>
                <a:gd name="connsiteY6" fmla="*/ 1442239 h 1442239"/>
                <a:gd name="connsiteX7" fmla="*/ 1186667 w 3657603"/>
                <a:gd name="connsiteY7" fmla="*/ 1398573 h 1442239"/>
                <a:gd name="connsiteX8" fmla="*/ 3 w 3657603"/>
                <a:gd name="connsiteY8" fmla="*/ 756436 h 1442239"/>
                <a:gd name="connsiteX9" fmla="*/ 3 w 3657603"/>
                <a:gd name="connsiteY9" fmla="*/ 756433 h 1442239"/>
                <a:gd name="connsiteX0" fmla="*/ 527758 w 4185358"/>
                <a:gd name="connsiteY0" fmla="*/ 756433 h 1442239"/>
                <a:gd name="connsiteX1" fmla="*/ 1714425 w 4185358"/>
                <a:gd name="connsiteY1" fmla="*/ 114300 h 1442239"/>
                <a:gd name="connsiteX2" fmla="*/ 2356559 w 4185358"/>
                <a:gd name="connsiteY2" fmla="*/ 70635 h 1442239"/>
                <a:gd name="connsiteX3" fmla="*/ 2998694 w 4185358"/>
                <a:gd name="connsiteY3" fmla="*/ 114301 h 1442239"/>
                <a:gd name="connsiteX4" fmla="*/ 4185358 w 4185358"/>
                <a:gd name="connsiteY4" fmla="*/ 756439 h 1442239"/>
                <a:gd name="connsiteX5" fmla="*/ 2998692 w 4185358"/>
                <a:gd name="connsiteY5" fmla="*/ 1398574 h 1442239"/>
                <a:gd name="connsiteX6" fmla="*/ 2356557 w 4185358"/>
                <a:gd name="connsiteY6" fmla="*/ 1442239 h 1442239"/>
                <a:gd name="connsiteX7" fmla="*/ 1714422 w 4185358"/>
                <a:gd name="connsiteY7" fmla="*/ 1398573 h 1442239"/>
                <a:gd name="connsiteX8" fmla="*/ 527758 w 4185358"/>
                <a:gd name="connsiteY8" fmla="*/ 756436 h 1442239"/>
                <a:gd name="connsiteX9" fmla="*/ 527758 w 4185358"/>
                <a:gd name="connsiteY9" fmla="*/ 756433 h 1442239"/>
                <a:gd name="connsiteX0" fmla="*/ 527758 w 4185358"/>
                <a:gd name="connsiteY0" fmla="*/ 685798 h 1731271"/>
                <a:gd name="connsiteX1" fmla="*/ 1714425 w 4185358"/>
                <a:gd name="connsiteY1" fmla="*/ 43665 h 1731271"/>
                <a:gd name="connsiteX2" fmla="*/ 2356559 w 4185358"/>
                <a:gd name="connsiteY2" fmla="*/ 0 h 1731271"/>
                <a:gd name="connsiteX3" fmla="*/ 2998694 w 4185358"/>
                <a:gd name="connsiteY3" fmla="*/ 43666 h 1731271"/>
                <a:gd name="connsiteX4" fmla="*/ 4185358 w 4185358"/>
                <a:gd name="connsiteY4" fmla="*/ 685804 h 1731271"/>
                <a:gd name="connsiteX5" fmla="*/ 2998692 w 4185358"/>
                <a:gd name="connsiteY5" fmla="*/ 1327939 h 1731271"/>
                <a:gd name="connsiteX6" fmla="*/ 2356557 w 4185358"/>
                <a:gd name="connsiteY6" fmla="*/ 1371604 h 1731271"/>
                <a:gd name="connsiteX7" fmla="*/ 1714422 w 4185358"/>
                <a:gd name="connsiteY7" fmla="*/ 1327938 h 1731271"/>
                <a:gd name="connsiteX8" fmla="*/ 527758 w 4185358"/>
                <a:gd name="connsiteY8" fmla="*/ 685801 h 1731271"/>
                <a:gd name="connsiteX9" fmla="*/ 527758 w 4185358"/>
                <a:gd name="connsiteY9" fmla="*/ 685798 h 1731271"/>
                <a:gd name="connsiteX0" fmla="*/ 1174716 w 4832316"/>
                <a:gd name="connsiteY0" fmla="*/ 685798 h 2451847"/>
                <a:gd name="connsiteX1" fmla="*/ 2361383 w 4832316"/>
                <a:gd name="connsiteY1" fmla="*/ 43665 h 2451847"/>
                <a:gd name="connsiteX2" fmla="*/ 3003517 w 4832316"/>
                <a:gd name="connsiteY2" fmla="*/ 0 h 2451847"/>
                <a:gd name="connsiteX3" fmla="*/ 3645652 w 4832316"/>
                <a:gd name="connsiteY3" fmla="*/ 43666 h 2451847"/>
                <a:gd name="connsiteX4" fmla="*/ 4832316 w 4832316"/>
                <a:gd name="connsiteY4" fmla="*/ 685804 h 2451847"/>
                <a:gd name="connsiteX5" fmla="*/ 3645650 w 4832316"/>
                <a:gd name="connsiteY5" fmla="*/ 1327939 h 2451847"/>
                <a:gd name="connsiteX6" fmla="*/ 3003515 w 4832316"/>
                <a:gd name="connsiteY6" fmla="*/ 1371604 h 2451847"/>
                <a:gd name="connsiteX7" fmla="*/ 2361380 w 4832316"/>
                <a:gd name="connsiteY7" fmla="*/ 1327938 h 2451847"/>
                <a:gd name="connsiteX8" fmla="*/ 1174716 w 4832316"/>
                <a:gd name="connsiteY8" fmla="*/ 685801 h 2451847"/>
                <a:gd name="connsiteX9" fmla="*/ 1174716 w 4832316"/>
                <a:gd name="connsiteY9" fmla="*/ 685798 h 2451847"/>
                <a:gd name="connsiteX0" fmla="*/ 1174716 w 5193374"/>
                <a:gd name="connsiteY0" fmla="*/ 685798 h 2451847"/>
                <a:gd name="connsiteX1" fmla="*/ 2361383 w 5193374"/>
                <a:gd name="connsiteY1" fmla="*/ 43665 h 2451847"/>
                <a:gd name="connsiteX2" fmla="*/ 3003517 w 5193374"/>
                <a:gd name="connsiteY2" fmla="*/ 0 h 2451847"/>
                <a:gd name="connsiteX3" fmla="*/ 3645652 w 5193374"/>
                <a:gd name="connsiteY3" fmla="*/ 43666 h 2451847"/>
                <a:gd name="connsiteX4" fmla="*/ 4832316 w 5193374"/>
                <a:gd name="connsiteY4" fmla="*/ 685804 h 2451847"/>
                <a:gd name="connsiteX5" fmla="*/ 3645650 w 5193374"/>
                <a:gd name="connsiteY5" fmla="*/ 1327939 h 2451847"/>
                <a:gd name="connsiteX6" fmla="*/ 3003515 w 5193374"/>
                <a:gd name="connsiteY6" fmla="*/ 1371604 h 2451847"/>
                <a:gd name="connsiteX7" fmla="*/ 2361380 w 5193374"/>
                <a:gd name="connsiteY7" fmla="*/ 1327938 h 2451847"/>
                <a:gd name="connsiteX8" fmla="*/ 1174716 w 5193374"/>
                <a:gd name="connsiteY8" fmla="*/ 685801 h 2451847"/>
                <a:gd name="connsiteX9" fmla="*/ 1174716 w 5193374"/>
                <a:gd name="connsiteY9" fmla="*/ 685798 h 2451847"/>
                <a:gd name="connsiteX0" fmla="*/ 1174716 w 5193374"/>
                <a:gd name="connsiteY0" fmla="*/ 685798 h 3407194"/>
                <a:gd name="connsiteX1" fmla="*/ 2361383 w 5193374"/>
                <a:gd name="connsiteY1" fmla="*/ 43665 h 3407194"/>
                <a:gd name="connsiteX2" fmla="*/ 3003517 w 5193374"/>
                <a:gd name="connsiteY2" fmla="*/ 0 h 3407194"/>
                <a:gd name="connsiteX3" fmla="*/ 3645652 w 5193374"/>
                <a:gd name="connsiteY3" fmla="*/ 43666 h 3407194"/>
                <a:gd name="connsiteX4" fmla="*/ 4832316 w 5193374"/>
                <a:gd name="connsiteY4" fmla="*/ 685804 h 3407194"/>
                <a:gd name="connsiteX5" fmla="*/ 3645650 w 5193374"/>
                <a:gd name="connsiteY5" fmla="*/ 1327939 h 3407194"/>
                <a:gd name="connsiteX6" fmla="*/ 3003515 w 5193374"/>
                <a:gd name="connsiteY6" fmla="*/ 1371604 h 3407194"/>
                <a:gd name="connsiteX7" fmla="*/ 2361380 w 5193374"/>
                <a:gd name="connsiteY7" fmla="*/ 1327938 h 3407194"/>
                <a:gd name="connsiteX8" fmla="*/ 1174716 w 5193374"/>
                <a:gd name="connsiteY8" fmla="*/ 685801 h 3407194"/>
                <a:gd name="connsiteX9" fmla="*/ 1174716 w 5193374"/>
                <a:gd name="connsiteY9" fmla="*/ 685798 h 3407194"/>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960216 h 3681612"/>
                <a:gd name="connsiteX1" fmla="*/ 2361383 w 5193374"/>
                <a:gd name="connsiteY1" fmla="*/ 318083 h 3681612"/>
                <a:gd name="connsiteX2" fmla="*/ 3003517 w 5193374"/>
                <a:gd name="connsiteY2" fmla="*/ 274418 h 3681612"/>
                <a:gd name="connsiteX3" fmla="*/ 3645652 w 5193374"/>
                <a:gd name="connsiteY3" fmla="*/ 318084 h 3681612"/>
                <a:gd name="connsiteX4" fmla="*/ 4832316 w 5193374"/>
                <a:gd name="connsiteY4" fmla="*/ 960222 h 3681612"/>
                <a:gd name="connsiteX5" fmla="*/ 3645650 w 5193374"/>
                <a:gd name="connsiteY5" fmla="*/ 1602357 h 3681612"/>
                <a:gd name="connsiteX6" fmla="*/ 3003515 w 5193374"/>
                <a:gd name="connsiteY6" fmla="*/ 1646022 h 3681612"/>
                <a:gd name="connsiteX7" fmla="*/ 2361380 w 5193374"/>
                <a:gd name="connsiteY7" fmla="*/ 1602356 h 3681612"/>
                <a:gd name="connsiteX8" fmla="*/ 1174716 w 5193374"/>
                <a:gd name="connsiteY8" fmla="*/ 960219 h 3681612"/>
                <a:gd name="connsiteX9" fmla="*/ 1174716 w 5193374"/>
                <a:gd name="connsiteY9" fmla="*/ 960216 h 3681612"/>
                <a:gd name="connsiteX0" fmla="*/ 1174716 w 5193374"/>
                <a:gd name="connsiteY0" fmla="*/ 2033989 h 4755385"/>
                <a:gd name="connsiteX1" fmla="*/ 2361383 w 5193374"/>
                <a:gd name="connsiteY1" fmla="*/ 1391856 h 4755385"/>
                <a:gd name="connsiteX2" fmla="*/ 3003517 w 5193374"/>
                <a:gd name="connsiteY2" fmla="*/ 1348191 h 4755385"/>
                <a:gd name="connsiteX3" fmla="*/ 3645652 w 5193374"/>
                <a:gd name="connsiteY3" fmla="*/ 1391857 h 4755385"/>
                <a:gd name="connsiteX4" fmla="*/ 4832316 w 5193374"/>
                <a:gd name="connsiteY4" fmla="*/ 2033995 h 4755385"/>
                <a:gd name="connsiteX5" fmla="*/ 3645650 w 5193374"/>
                <a:gd name="connsiteY5" fmla="*/ 2676130 h 4755385"/>
                <a:gd name="connsiteX6" fmla="*/ 3003515 w 5193374"/>
                <a:gd name="connsiteY6" fmla="*/ 2719795 h 4755385"/>
                <a:gd name="connsiteX7" fmla="*/ 2361380 w 5193374"/>
                <a:gd name="connsiteY7" fmla="*/ 2676129 h 4755385"/>
                <a:gd name="connsiteX8" fmla="*/ 1174716 w 5193374"/>
                <a:gd name="connsiteY8" fmla="*/ 2033992 h 4755385"/>
                <a:gd name="connsiteX9" fmla="*/ 1174716 w 5193374"/>
                <a:gd name="connsiteY9" fmla="*/ 2033989 h 4755385"/>
                <a:gd name="connsiteX0" fmla="*/ 1174716 w 4832316"/>
                <a:gd name="connsiteY0" fmla="*/ 2033989 h 4755385"/>
                <a:gd name="connsiteX1" fmla="*/ 2361383 w 4832316"/>
                <a:gd name="connsiteY1" fmla="*/ 1391856 h 4755385"/>
                <a:gd name="connsiteX2" fmla="*/ 3003517 w 4832316"/>
                <a:gd name="connsiteY2" fmla="*/ 1348191 h 4755385"/>
                <a:gd name="connsiteX3" fmla="*/ 3645652 w 4832316"/>
                <a:gd name="connsiteY3" fmla="*/ 1391857 h 4755385"/>
                <a:gd name="connsiteX4" fmla="*/ 4832316 w 4832316"/>
                <a:gd name="connsiteY4" fmla="*/ 2033995 h 4755385"/>
                <a:gd name="connsiteX5" fmla="*/ 3645650 w 4832316"/>
                <a:gd name="connsiteY5" fmla="*/ 2676130 h 4755385"/>
                <a:gd name="connsiteX6" fmla="*/ 3003515 w 4832316"/>
                <a:gd name="connsiteY6" fmla="*/ 2719795 h 4755385"/>
                <a:gd name="connsiteX7" fmla="*/ 2361380 w 4832316"/>
                <a:gd name="connsiteY7" fmla="*/ 2676129 h 4755385"/>
                <a:gd name="connsiteX8" fmla="*/ 1174716 w 4832316"/>
                <a:gd name="connsiteY8" fmla="*/ 2033992 h 4755385"/>
                <a:gd name="connsiteX9" fmla="*/ 1174716 w 4832316"/>
                <a:gd name="connsiteY9" fmla="*/ 2033989 h 4755385"/>
                <a:gd name="connsiteX0" fmla="*/ 527758 w 4185358"/>
                <a:gd name="connsiteY0" fmla="*/ 2033989 h 4755385"/>
                <a:gd name="connsiteX1" fmla="*/ 1714425 w 4185358"/>
                <a:gd name="connsiteY1" fmla="*/ 1391856 h 4755385"/>
                <a:gd name="connsiteX2" fmla="*/ 2998694 w 4185358"/>
                <a:gd name="connsiteY2" fmla="*/ 1391857 h 4755385"/>
                <a:gd name="connsiteX3" fmla="*/ 4185358 w 4185358"/>
                <a:gd name="connsiteY3" fmla="*/ 2033995 h 4755385"/>
                <a:gd name="connsiteX4" fmla="*/ 2998692 w 4185358"/>
                <a:gd name="connsiteY4" fmla="*/ 2676130 h 4755385"/>
                <a:gd name="connsiteX5" fmla="*/ 2356557 w 4185358"/>
                <a:gd name="connsiteY5" fmla="*/ 2719795 h 4755385"/>
                <a:gd name="connsiteX6" fmla="*/ 1714422 w 4185358"/>
                <a:gd name="connsiteY6" fmla="*/ 2676129 h 4755385"/>
                <a:gd name="connsiteX7" fmla="*/ 527758 w 4185358"/>
                <a:gd name="connsiteY7" fmla="*/ 2033992 h 4755385"/>
                <a:gd name="connsiteX8" fmla="*/ 527758 w 4185358"/>
                <a:gd name="connsiteY8" fmla="*/ 2033989 h 4755385"/>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185358"/>
                <a:gd name="connsiteY0" fmla="*/ 2033989 h 4406268"/>
                <a:gd name="connsiteX1" fmla="*/ 1714425 w 4185358"/>
                <a:gd name="connsiteY1" fmla="*/ 1391856 h 4406268"/>
                <a:gd name="connsiteX2" fmla="*/ 2998694 w 4185358"/>
                <a:gd name="connsiteY2" fmla="*/ 1391857 h 4406268"/>
                <a:gd name="connsiteX3" fmla="*/ 4185358 w 4185358"/>
                <a:gd name="connsiteY3" fmla="*/ 2033995 h 4406268"/>
                <a:gd name="connsiteX4" fmla="*/ 2998692 w 4185358"/>
                <a:gd name="connsiteY4" fmla="*/ 2676130 h 4406268"/>
                <a:gd name="connsiteX5" fmla="*/ 2356557 w 4185358"/>
                <a:gd name="connsiteY5" fmla="*/ 2719795 h 4406268"/>
                <a:gd name="connsiteX6" fmla="*/ 1714422 w 4185358"/>
                <a:gd name="connsiteY6" fmla="*/ 2676129 h 4406268"/>
                <a:gd name="connsiteX7" fmla="*/ 527758 w 4185358"/>
                <a:gd name="connsiteY7" fmla="*/ 2033992 h 4406268"/>
                <a:gd name="connsiteX8" fmla="*/ 527758 w 4185358"/>
                <a:gd name="connsiteY8" fmla="*/ 2033989 h 4406268"/>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527758 w 4678417"/>
                <a:gd name="connsiteY0" fmla="*/ 2033989 h 5080997"/>
                <a:gd name="connsiteX1" fmla="*/ 1714425 w 4678417"/>
                <a:gd name="connsiteY1" fmla="*/ 1391856 h 5080997"/>
                <a:gd name="connsiteX2" fmla="*/ 2998694 w 4678417"/>
                <a:gd name="connsiteY2" fmla="*/ 1391857 h 5080997"/>
                <a:gd name="connsiteX3" fmla="*/ 4185358 w 4678417"/>
                <a:gd name="connsiteY3" fmla="*/ 2033995 h 5080997"/>
                <a:gd name="connsiteX4" fmla="*/ 2998692 w 4678417"/>
                <a:gd name="connsiteY4" fmla="*/ 2676130 h 5080997"/>
                <a:gd name="connsiteX5" fmla="*/ 2356557 w 4678417"/>
                <a:gd name="connsiteY5" fmla="*/ 2719795 h 5080997"/>
                <a:gd name="connsiteX6" fmla="*/ 1714422 w 4678417"/>
                <a:gd name="connsiteY6" fmla="*/ 2676129 h 5080997"/>
                <a:gd name="connsiteX7" fmla="*/ 527758 w 4678417"/>
                <a:gd name="connsiteY7" fmla="*/ 2033992 h 5080997"/>
                <a:gd name="connsiteX8" fmla="*/ 527758 w 4678417"/>
                <a:gd name="connsiteY8" fmla="*/ 2033989 h 5080997"/>
                <a:gd name="connsiteX0" fmla="*/ 3 w 4150662"/>
                <a:gd name="connsiteY0" fmla="*/ 2033989 h 5080997"/>
                <a:gd name="connsiteX1" fmla="*/ 1186670 w 4150662"/>
                <a:gd name="connsiteY1" fmla="*/ 1391856 h 5080997"/>
                <a:gd name="connsiteX2" fmla="*/ 2470939 w 4150662"/>
                <a:gd name="connsiteY2" fmla="*/ 1391857 h 5080997"/>
                <a:gd name="connsiteX3" fmla="*/ 3657603 w 4150662"/>
                <a:gd name="connsiteY3" fmla="*/ 2033995 h 5080997"/>
                <a:gd name="connsiteX4" fmla="*/ 2470937 w 4150662"/>
                <a:gd name="connsiteY4" fmla="*/ 2676130 h 5080997"/>
                <a:gd name="connsiteX5" fmla="*/ 1828802 w 4150662"/>
                <a:gd name="connsiteY5" fmla="*/ 2719795 h 5080997"/>
                <a:gd name="connsiteX6" fmla="*/ 1186667 w 4150662"/>
                <a:gd name="connsiteY6" fmla="*/ 2676129 h 5080997"/>
                <a:gd name="connsiteX7" fmla="*/ 3 w 4150662"/>
                <a:gd name="connsiteY7" fmla="*/ 2033992 h 5080997"/>
                <a:gd name="connsiteX8" fmla="*/ 3 w 4150662"/>
                <a:gd name="connsiteY8" fmla="*/ 2033989 h 5080997"/>
                <a:gd name="connsiteX0" fmla="*/ 3 w 3184725"/>
                <a:gd name="connsiteY0" fmla="*/ 2033989 h 3886288"/>
                <a:gd name="connsiteX1" fmla="*/ 1186670 w 3184725"/>
                <a:gd name="connsiteY1" fmla="*/ 1391856 h 3886288"/>
                <a:gd name="connsiteX2" fmla="*/ 2470939 w 3184725"/>
                <a:gd name="connsiteY2" fmla="*/ 1391857 h 3886288"/>
                <a:gd name="connsiteX3" fmla="*/ 1752603 w 3184725"/>
                <a:gd name="connsiteY3" fmla="*/ 52795 h 3886288"/>
                <a:gd name="connsiteX4" fmla="*/ 2470937 w 3184725"/>
                <a:gd name="connsiteY4" fmla="*/ 2676130 h 3886288"/>
                <a:gd name="connsiteX5" fmla="*/ 1828802 w 3184725"/>
                <a:gd name="connsiteY5" fmla="*/ 2719795 h 3886288"/>
                <a:gd name="connsiteX6" fmla="*/ 1186667 w 3184725"/>
                <a:gd name="connsiteY6" fmla="*/ 2676129 h 3886288"/>
                <a:gd name="connsiteX7" fmla="*/ 3 w 3184725"/>
                <a:gd name="connsiteY7" fmla="*/ 2033992 h 3886288"/>
                <a:gd name="connsiteX8" fmla="*/ 3 w 3184725"/>
                <a:gd name="connsiteY8" fmla="*/ 2033989 h 3886288"/>
                <a:gd name="connsiteX0" fmla="*/ 3 w 3184725"/>
                <a:gd name="connsiteY0" fmla="*/ 2033989 h 6528797"/>
                <a:gd name="connsiteX1" fmla="*/ 1186670 w 3184725"/>
                <a:gd name="connsiteY1" fmla="*/ 1391856 h 6528797"/>
                <a:gd name="connsiteX2" fmla="*/ 2470939 w 3184725"/>
                <a:gd name="connsiteY2" fmla="*/ 13918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385339"/>
                <a:gd name="connsiteY0" fmla="*/ 2033989 h 6528797"/>
                <a:gd name="connsiteX1" fmla="*/ 1186670 w 3385339"/>
                <a:gd name="connsiteY1" fmla="*/ 1391856 h 6528797"/>
                <a:gd name="connsiteX2" fmla="*/ 3385339 w 3385339"/>
                <a:gd name="connsiteY2" fmla="*/ 706057 h 6528797"/>
                <a:gd name="connsiteX3" fmla="*/ 228603 w 3385339"/>
                <a:gd name="connsiteY3" fmla="*/ 3481795 h 6528797"/>
                <a:gd name="connsiteX4" fmla="*/ 2470937 w 3385339"/>
                <a:gd name="connsiteY4" fmla="*/ 2676130 h 6528797"/>
                <a:gd name="connsiteX5" fmla="*/ 1828802 w 3385339"/>
                <a:gd name="connsiteY5" fmla="*/ 2719795 h 6528797"/>
                <a:gd name="connsiteX6" fmla="*/ 1186667 w 3385339"/>
                <a:gd name="connsiteY6" fmla="*/ 2676129 h 6528797"/>
                <a:gd name="connsiteX7" fmla="*/ 3 w 3385339"/>
                <a:gd name="connsiteY7" fmla="*/ 2033992 h 6528797"/>
                <a:gd name="connsiteX8" fmla="*/ 3 w 3385339"/>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3 w 3184725"/>
                <a:gd name="connsiteY0" fmla="*/ 2033989 h 6528797"/>
                <a:gd name="connsiteX1" fmla="*/ 1186670 w 3184725"/>
                <a:gd name="connsiteY1" fmla="*/ 1391856 h 6528797"/>
                <a:gd name="connsiteX2" fmla="*/ 2928139 w 3184725"/>
                <a:gd name="connsiteY2" fmla="*/ 706057 h 6528797"/>
                <a:gd name="connsiteX3" fmla="*/ 228603 w 3184725"/>
                <a:gd name="connsiteY3" fmla="*/ 3481795 h 6528797"/>
                <a:gd name="connsiteX4" fmla="*/ 2470937 w 3184725"/>
                <a:gd name="connsiteY4" fmla="*/ 2676130 h 6528797"/>
                <a:gd name="connsiteX5" fmla="*/ 1828802 w 3184725"/>
                <a:gd name="connsiteY5" fmla="*/ 2719795 h 6528797"/>
                <a:gd name="connsiteX6" fmla="*/ 1186667 w 3184725"/>
                <a:gd name="connsiteY6" fmla="*/ 2676129 h 6528797"/>
                <a:gd name="connsiteX7" fmla="*/ 3 w 3184725"/>
                <a:gd name="connsiteY7" fmla="*/ 2033992 h 6528797"/>
                <a:gd name="connsiteX8" fmla="*/ 3 w 3184725"/>
                <a:gd name="connsiteY8"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1828799 w 3184722"/>
                <a:gd name="connsiteY5" fmla="*/ 2719795 h 6528797"/>
                <a:gd name="connsiteX6" fmla="*/ 0 w 3184722"/>
                <a:gd name="connsiteY6" fmla="*/ 2033992 h 6528797"/>
                <a:gd name="connsiteX7" fmla="*/ 0 w 3184722"/>
                <a:gd name="connsiteY7"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3184722"/>
                <a:gd name="connsiteY0" fmla="*/ 2033989 h 6528797"/>
                <a:gd name="connsiteX1" fmla="*/ 1186667 w 3184722"/>
                <a:gd name="connsiteY1" fmla="*/ 1391856 h 6528797"/>
                <a:gd name="connsiteX2" fmla="*/ 2928136 w 3184722"/>
                <a:gd name="connsiteY2" fmla="*/ 706057 h 6528797"/>
                <a:gd name="connsiteX3" fmla="*/ 228600 w 3184722"/>
                <a:gd name="connsiteY3" fmla="*/ 3481795 h 6528797"/>
                <a:gd name="connsiteX4" fmla="*/ 2470934 w 3184722"/>
                <a:gd name="connsiteY4" fmla="*/ 2676130 h 6528797"/>
                <a:gd name="connsiteX5" fmla="*/ 0 w 3184722"/>
                <a:gd name="connsiteY5" fmla="*/ 2033992 h 6528797"/>
                <a:gd name="connsiteX6" fmla="*/ 0 w 3184722"/>
                <a:gd name="connsiteY6" fmla="*/ 2033989 h 6528797"/>
                <a:gd name="connsiteX0" fmla="*/ 0 w 2928136"/>
                <a:gd name="connsiteY0" fmla="*/ 2033989 h 6528797"/>
                <a:gd name="connsiteX1" fmla="*/ 1186667 w 2928136"/>
                <a:gd name="connsiteY1" fmla="*/ 1391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2033989 h 6528797"/>
                <a:gd name="connsiteX1" fmla="*/ 958067 w 2928136"/>
                <a:gd name="connsiteY1" fmla="*/ 2534856 h 6528797"/>
                <a:gd name="connsiteX2" fmla="*/ 2928136 w 2928136"/>
                <a:gd name="connsiteY2" fmla="*/ 706057 h 6528797"/>
                <a:gd name="connsiteX3" fmla="*/ 228600 w 2928136"/>
                <a:gd name="connsiteY3" fmla="*/ 3481795 h 6528797"/>
                <a:gd name="connsiteX4" fmla="*/ 2470934 w 2928136"/>
                <a:gd name="connsiteY4" fmla="*/ 2676130 h 6528797"/>
                <a:gd name="connsiteX5" fmla="*/ 0 w 2928136"/>
                <a:gd name="connsiteY5" fmla="*/ 2033992 h 6528797"/>
                <a:gd name="connsiteX6" fmla="*/ 0 w 2928136"/>
                <a:gd name="connsiteY6" fmla="*/ 2033989 h 6528797"/>
                <a:gd name="connsiteX0" fmla="*/ 0 w 2928136"/>
                <a:gd name="connsiteY0" fmla="*/ 1434955 h 5929763"/>
                <a:gd name="connsiteX1" fmla="*/ 958067 w 2928136"/>
                <a:gd name="connsiteY1" fmla="*/ 1935822 h 5929763"/>
                <a:gd name="connsiteX2" fmla="*/ 2928136 w 2928136"/>
                <a:gd name="connsiteY2" fmla="*/ 107023 h 5929763"/>
                <a:gd name="connsiteX3" fmla="*/ 228600 w 2928136"/>
                <a:gd name="connsiteY3" fmla="*/ 2882761 h 5929763"/>
                <a:gd name="connsiteX4" fmla="*/ 2470934 w 2928136"/>
                <a:gd name="connsiteY4" fmla="*/ 2077096 h 5929763"/>
                <a:gd name="connsiteX5" fmla="*/ 0 w 2928136"/>
                <a:gd name="connsiteY5" fmla="*/ 1434958 h 5929763"/>
                <a:gd name="connsiteX6" fmla="*/ 0 w 2928136"/>
                <a:gd name="connsiteY6" fmla="*/ 1434955 h 5929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1275236 w 4203372"/>
                <a:gd name="connsiteY0" fmla="*/ 1810262 h 6305070"/>
                <a:gd name="connsiteX1" fmla="*/ 2233303 w 4203372"/>
                <a:gd name="connsiteY1" fmla="*/ 2311129 h 6305070"/>
                <a:gd name="connsiteX2" fmla="*/ 4203372 w 4203372"/>
                <a:gd name="connsiteY2" fmla="*/ 863330 h 6305070"/>
                <a:gd name="connsiteX3" fmla="*/ 1503836 w 4203372"/>
                <a:gd name="connsiteY3" fmla="*/ 3258068 h 6305070"/>
                <a:gd name="connsiteX4" fmla="*/ 3746170 w 4203372"/>
                <a:gd name="connsiteY4" fmla="*/ 2452403 h 6305070"/>
                <a:gd name="connsiteX5" fmla="*/ 1275236 w 4203372"/>
                <a:gd name="connsiteY5" fmla="*/ 1810265 h 6305070"/>
                <a:gd name="connsiteX6" fmla="*/ 1275236 w 4203372"/>
                <a:gd name="connsiteY6" fmla="*/ 1810262 h 6305070"/>
                <a:gd name="connsiteX0" fmla="*/ 0 w 2928136"/>
                <a:gd name="connsiteY0" fmla="*/ 1053955 h 5548763"/>
                <a:gd name="connsiteX1" fmla="*/ 958067 w 2928136"/>
                <a:gd name="connsiteY1" fmla="*/ 1554822 h 5548763"/>
                <a:gd name="connsiteX2" fmla="*/ 2928136 w 2928136"/>
                <a:gd name="connsiteY2" fmla="*/ 107023 h 5548763"/>
                <a:gd name="connsiteX3" fmla="*/ 228600 w 2928136"/>
                <a:gd name="connsiteY3" fmla="*/ 2501761 h 5548763"/>
                <a:gd name="connsiteX4" fmla="*/ 2470934 w 2928136"/>
                <a:gd name="connsiteY4" fmla="*/ 1696096 h 5548763"/>
                <a:gd name="connsiteX5" fmla="*/ 0 w 2928136"/>
                <a:gd name="connsiteY5" fmla="*/ 1053958 h 5548763"/>
                <a:gd name="connsiteX6" fmla="*/ 0 w 2928136"/>
                <a:gd name="connsiteY6" fmla="*/ 1053955 h 5548763"/>
                <a:gd name="connsiteX0" fmla="*/ 844930 w 3773066"/>
                <a:gd name="connsiteY0" fmla="*/ 2505027 h 6999835"/>
                <a:gd name="connsiteX1" fmla="*/ 1802997 w 3773066"/>
                <a:gd name="connsiteY1" fmla="*/ 3005894 h 6999835"/>
                <a:gd name="connsiteX2" fmla="*/ 3773066 w 3773066"/>
                <a:gd name="connsiteY2" fmla="*/ 1558095 h 6999835"/>
                <a:gd name="connsiteX3" fmla="*/ 1073530 w 3773066"/>
                <a:gd name="connsiteY3" fmla="*/ 3952833 h 6999835"/>
                <a:gd name="connsiteX4" fmla="*/ 3315864 w 3773066"/>
                <a:gd name="connsiteY4" fmla="*/ 3147168 h 6999835"/>
                <a:gd name="connsiteX5" fmla="*/ 844930 w 3773066"/>
                <a:gd name="connsiteY5" fmla="*/ 2505030 h 6999835"/>
                <a:gd name="connsiteX6" fmla="*/ 844930 w 3773066"/>
                <a:gd name="connsiteY6" fmla="*/ 2505027 h 6999835"/>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324542 w 4252678"/>
                <a:gd name="connsiteY0" fmla="*/ 2392968 h 6887776"/>
                <a:gd name="connsiteX1" fmla="*/ 2282609 w 4252678"/>
                <a:gd name="connsiteY1" fmla="*/ 2893835 h 6887776"/>
                <a:gd name="connsiteX2" fmla="*/ 4252678 w 4252678"/>
                <a:gd name="connsiteY2" fmla="*/ 1446036 h 6887776"/>
                <a:gd name="connsiteX3" fmla="*/ 1553142 w 4252678"/>
                <a:gd name="connsiteY3" fmla="*/ 3840774 h 6887776"/>
                <a:gd name="connsiteX4" fmla="*/ 3795476 w 4252678"/>
                <a:gd name="connsiteY4" fmla="*/ 3035109 h 6887776"/>
                <a:gd name="connsiteX5" fmla="*/ 1324542 w 4252678"/>
                <a:gd name="connsiteY5" fmla="*/ 2392971 h 6887776"/>
                <a:gd name="connsiteX6" fmla="*/ 1324542 w 4252678"/>
                <a:gd name="connsiteY6" fmla="*/ 2392968 h 6887776"/>
                <a:gd name="connsiteX0" fmla="*/ 1869139 w 4797275"/>
                <a:gd name="connsiteY0" fmla="*/ 2392968 h 6887776"/>
                <a:gd name="connsiteX1" fmla="*/ 2827206 w 4797275"/>
                <a:gd name="connsiteY1" fmla="*/ 2893835 h 6887776"/>
                <a:gd name="connsiteX2" fmla="*/ 4797275 w 4797275"/>
                <a:gd name="connsiteY2" fmla="*/ 1446036 h 6887776"/>
                <a:gd name="connsiteX3" fmla="*/ 2097739 w 4797275"/>
                <a:gd name="connsiteY3" fmla="*/ 3840774 h 6887776"/>
                <a:gd name="connsiteX4" fmla="*/ 4340073 w 4797275"/>
                <a:gd name="connsiteY4" fmla="*/ 3035109 h 6887776"/>
                <a:gd name="connsiteX5" fmla="*/ 1869139 w 4797275"/>
                <a:gd name="connsiteY5" fmla="*/ 2392971 h 6887776"/>
                <a:gd name="connsiteX6" fmla="*/ 1869139 w 4797275"/>
                <a:gd name="connsiteY6" fmla="*/ 2392968 h 6887776"/>
                <a:gd name="connsiteX0" fmla="*/ 1869139 w 4797275"/>
                <a:gd name="connsiteY0" fmla="*/ 2433309 h 6928117"/>
                <a:gd name="connsiteX1" fmla="*/ 2827206 w 4797275"/>
                <a:gd name="connsiteY1" fmla="*/ 2934176 h 6928117"/>
                <a:gd name="connsiteX2" fmla="*/ 4797275 w 4797275"/>
                <a:gd name="connsiteY2" fmla="*/ 1486377 h 6928117"/>
                <a:gd name="connsiteX3" fmla="*/ 2097739 w 4797275"/>
                <a:gd name="connsiteY3" fmla="*/ 3881115 h 6928117"/>
                <a:gd name="connsiteX4" fmla="*/ 4340073 w 4797275"/>
                <a:gd name="connsiteY4" fmla="*/ 3075450 h 6928117"/>
                <a:gd name="connsiteX5" fmla="*/ 1869139 w 4797275"/>
                <a:gd name="connsiteY5" fmla="*/ 2433312 h 6928117"/>
                <a:gd name="connsiteX6" fmla="*/ 1869139 w 4797275"/>
                <a:gd name="connsiteY6" fmla="*/ 2433309 h 6928117"/>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1869139 w 4797275"/>
                <a:gd name="connsiteY5" fmla="*/ 2531924 h 7026729"/>
                <a:gd name="connsiteX6" fmla="*/ 1869139 w 4797275"/>
                <a:gd name="connsiteY6" fmla="*/ 2531921 h 7026729"/>
                <a:gd name="connsiteX0" fmla="*/ 1869139 w 4797275"/>
                <a:gd name="connsiteY0" fmla="*/ 2531921 h 7026729"/>
                <a:gd name="connsiteX1" fmla="*/ 2827206 w 4797275"/>
                <a:gd name="connsiteY1" fmla="*/ 3032788 h 7026729"/>
                <a:gd name="connsiteX2" fmla="*/ 4797275 w 4797275"/>
                <a:gd name="connsiteY2" fmla="*/ 1584989 h 7026729"/>
                <a:gd name="connsiteX3" fmla="*/ 2097739 w 4797275"/>
                <a:gd name="connsiteY3" fmla="*/ 3979727 h 7026729"/>
                <a:gd name="connsiteX4" fmla="*/ 4340073 w 4797275"/>
                <a:gd name="connsiteY4" fmla="*/ 3174062 h 7026729"/>
                <a:gd name="connsiteX5" fmla="*/ 3269869 w 4797275"/>
                <a:gd name="connsiteY5" fmla="*/ 2756647 h 7026729"/>
                <a:gd name="connsiteX6" fmla="*/ 1869139 w 4797275"/>
                <a:gd name="connsiteY6" fmla="*/ 2531924 h 7026729"/>
                <a:gd name="connsiteX7" fmla="*/ 1869139 w 4797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3400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5940275"/>
                <a:gd name="connsiteY0" fmla="*/ 2531921 h 7026729"/>
                <a:gd name="connsiteX1" fmla="*/ 2827206 w 5940275"/>
                <a:gd name="connsiteY1" fmla="*/ 3032788 h 7026729"/>
                <a:gd name="connsiteX2" fmla="*/ 5940275 w 5940275"/>
                <a:gd name="connsiteY2" fmla="*/ 2423189 h 7026729"/>
                <a:gd name="connsiteX3" fmla="*/ 2097739 w 5940275"/>
                <a:gd name="connsiteY3" fmla="*/ 3979727 h 7026729"/>
                <a:gd name="connsiteX4" fmla="*/ 4568673 w 5940275"/>
                <a:gd name="connsiteY4" fmla="*/ 3174062 h 7026729"/>
                <a:gd name="connsiteX5" fmla="*/ 3269869 w 5940275"/>
                <a:gd name="connsiteY5" fmla="*/ 2756647 h 7026729"/>
                <a:gd name="connsiteX6" fmla="*/ 1869139 w 5940275"/>
                <a:gd name="connsiteY6" fmla="*/ 2531924 h 7026729"/>
                <a:gd name="connsiteX7" fmla="*/ 1869139 w 5940275"/>
                <a:gd name="connsiteY7" fmla="*/ 2531921 h 7026729"/>
                <a:gd name="connsiteX0" fmla="*/ 1869139 w 6324598"/>
                <a:gd name="connsiteY0" fmla="*/ 2531921 h 7331529"/>
                <a:gd name="connsiteX1" fmla="*/ 2827206 w 6324598"/>
                <a:gd name="connsiteY1" fmla="*/ 3032788 h 7331529"/>
                <a:gd name="connsiteX2" fmla="*/ 5940275 w 6324598"/>
                <a:gd name="connsiteY2" fmla="*/ 2423189 h 7331529"/>
                <a:gd name="connsiteX3" fmla="*/ 5831539 w 6324598"/>
                <a:gd name="connsiteY3" fmla="*/ 4284527 h 7331529"/>
                <a:gd name="connsiteX4" fmla="*/ 4568673 w 6324598"/>
                <a:gd name="connsiteY4" fmla="*/ 3174062 h 7331529"/>
                <a:gd name="connsiteX5" fmla="*/ 3269869 w 6324598"/>
                <a:gd name="connsiteY5" fmla="*/ 2756647 h 7331529"/>
                <a:gd name="connsiteX6" fmla="*/ 1869139 w 6324598"/>
                <a:gd name="connsiteY6" fmla="*/ 2531924 h 7331529"/>
                <a:gd name="connsiteX7" fmla="*/ 1869139 w 63245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3269869 w 6934198"/>
                <a:gd name="connsiteY5" fmla="*/ 2756647 h 7331529"/>
                <a:gd name="connsiteX6" fmla="*/ 1869139 w 6934198"/>
                <a:gd name="connsiteY6" fmla="*/ 2531924 h 7331529"/>
                <a:gd name="connsiteX7" fmla="*/ 1869139 w 6934198"/>
                <a:gd name="connsiteY7" fmla="*/ 2531921 h 7331529"/>
                <a:gd name="connsiteX0" fmla="*/ 1869139 w 6934198"/>
                <a:gd name="connsiteY0" fmla="*/ 2531921 h 7331529"/>
                <a:gd name="connsiteX1" fmla="*/ 2827206 w 6934198"/>
                <a:gd name="connsiteY1" fmla="*/ 3032788 h 7331529"/>
                <a:gd name="connsiteX2" fmla="*/ 5940275 w 6934198"/>
                <a:gd name="connsiteY2" fmla="*/ 2423189 h 7331529"/>
                <a:gd name="connsiteX3" fmla="*/ 6441139 w 6934198"/>
                <a:gd name="connsiteY3" fmla="*/ 4284527 h 7331529"/>
                <a:gd name="connsiteX4" fmla="*/ 4568673 w 6934198"/>
                <a:gd name="connsiteY4" fmla="*/ 3174062 h 7331529"/>
                <a:gd name="connsiteX5" fmla="*/ 1869139 w 6934198"/>
                <a:gd name="connsiteY5" fmla="*/ 2531924 h 7331529"/>
                <a:gd name="connsiteX6" fmla="*/ 1869139 w 6934198"/>
                <a:gd name="connsiteY6" fmla="*/ 2531921 h 7331529"/>
                <a:gd name="connsiteX0" fmla="*/ 1869139 w 6911785"/>
                <a:gd name="connsiteY0" fmla="*/ 2531921 h 7336788"/>
                <a:gd name="connsiteX1" fmla="*/ 2827206 w 6911785"/>
                <a:gd name="connsiteY1" fmla="*/ 3032788 h 7336788"/>
                <a:gd name="connsiteX2" fmla="*/ 5940275 w 6911785"/>
                <a:gd name="connsiteY2" fmla="*/ 2423189 h 7336788"/>
                <a:gd name="connsiteX3" fmla="*/ 6441139 w 6911785"/>
                <a:gd name="connsiteY3" fmla="*/ 4284527 h 7336788"/>
                <a:gd name="connsiteX4" fmla="*/ 4568673 w 6911785"/>
                <a:gd name="connsiteY4" fmla="*/ 3174062 h 7336788"/>
                <a:gd name="connsiteX5" fmla="*/ 1869139 w 6911785"/>
                <a:gd name="connsiteY5" fmla="*/ 2531924 h 7336788"/>
                <a:gd name="connsiteX6" fmla="*/ 1869139 w 6911785"/>
                <a:gd name="connsiteY6" fmla="*/ 2531921 h 7336788"/>
                <a:gd name="connsiteX0" fmla="*/ 1869139 w 7024741"/>
                <a:gd name="connsiteY0" fmla="*/ 2531921 h 7336788"/>
                <a:gd name="connsiteX1" fmla="*/ 2827206 w 7024741"/>
                <a:gd name="connsiteY1" fmla="*/ 3032788 h 7336788"/>
                <a:gd name="connsiteX2" fmla="*/ 5940275 w 7024741"/>
                <a:gd name="connsiteY2" fmla="*/ 2423189 h 7336788"/>
                <a:gd name="connsiteX3" fmla="*/ 6441139 w 7024741"/>
                <a:gd name="connsiteY3" fmla="*/ 4284527 h 7336788"/>
                <a:gd name="connsiteX4" fmla="*/ 4568673 w 7024741"/>
                <a:gd name="connsiteY4" fmla="*/ 3174062 h 7336788"/>
                <a:gd name="connsiteX5" fmla="*/ 1869139 w 7024741"/>
                <a:gd name="connsiteY5" fmla="*/ 2531924 h 7336788"/>
                <a:gd name="connsiteX6" fmla="*/ 1869139 w 7024741"/>
                <a:gd name="connsiteY6" fmla="*/ 2531921 h 7336788"/>
                <a:gd name="connsiteX0" fmla="*/ 685903 w 5841505"/>
                <a:gd name="connsiteY0" fmla="*/ 1071884 h 5876751"/>
                <a:gd name="connsiteX1" fmla="*/ 159678 w 5841505"/>
                <a:gd name="connsiteY1" fmla="*/ 370216 h 5876751"/>
                <a:gd name="connsiteX2" fmla="*/ 1643970 w 5841505"/>
                <a:gd name="connsiteY2" fmla="*/ 1572751 h 5876751"/>
                <a:gd name="connsiteX3" fmla="*/ 4757039 w 5841505"/>
                <a:gd name="connsiteY3" fmla="*/ 963152 h 5876751"/>
                <a:gd name="connsiteX4" fmla="*/ 5257903 w 5841505"/>
                <a:gd name="connsiteY4" fmla="*/ 2824490 h 5876751"/>
                <a:gd name="connsiteX5" fmla="*/ 3385437 w 5841505"/>
                <a:gd name="connsiteY5" fmla="*/ 1714025 h 5876751"/>
                <a:gd name="connsiteX6" fmla="*/ 685903 w 5841505"/>
                <a:gd name="connsiteY6" fmla="*/ 1071887 h 5876751"/>
                <a:gd name="connsiteX7" fmla="*/ 685903 w 5841505"/>
                <a:gd name="connsiteY7" fmla="*/ 1071884 h 5876751"/>
                <a:gd name="connsiteX0" fmla="*/ 685903 w 5841505"/>
                <a:gd name="connsiteY0" fmla="*/ 1775249 h 6580116"/>
                <a:gd name="connsiteX1" fmla="*/ 159678 w 5841505"/>
                <a:gd name="connsiteY1" fmla="*/ 1073581 h 6580116"/>
                <a:gd name="connsiteX2" fmla="*/ 1643970 w 5841505"/>
                <a:gd name="connsiteY2" fmla="*/ 2276116 h 6580116"/>
                <a:gd name="connsiteX3" fmla="*/ 4757039 w 5841505"/>
                <a:gd name="connsiteY3" fmla="*/ 1666517 h 6580116"/>
                <a:gd name="connsiteX4" fmla="*/ 5257903 w 5841505"/>
                <a:gd name="connsiteY4" fmla="*/ 3527855 h 6580116"/>
                <a:gd name="connsiteX5" fmla="*/ 3385437 w 5841505"/>
                <a:gd name="connsiteY5" fmla="*/ 2417390 h 6580116"/>
                <a:gd name="connsiteX6" fmla="*/ 685903 w 5841505"/>
                <a:gd name="connsiteY6" fmla="*/ 1775252 h 6580116"/>
                <a:gd name="connsiteX7" fmla="*/ 685903 w 5841505"/>
                <a:gd name="connsiteY7" fmla="*/ 1775249 h 6580116"/>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191268 w 6346870"/>
                <a:gd name="connsiteY0" fmla="*/ 1071884 h 5876751"/>
                <a:gd name="connsiteX1" fmla="*/ 665043 w 6346870"/>
                <a:gd name="connsiteY1" fmla="*/ 370216 h 5876751"/>
                <a:gd name="connsiteX2" fmla="*/ 247382 w 6346870"/>
                <a:gd name="connsiteY2" fmla="*/ 1425097 h 5876751"/>
                <a:gd name="connsiteX3" fmla="*/ 2149335 w 6346870"/>
                <a:gd name="connsiteY3" fmla="*/ 1572751 h 5876751"/>
                <a:gd name="connsiteX4" fmla="*/ 5262404 w 6346870"/>
                <a:gd name="connsiteY4" fmla="*/ 963152 h 5876751"/>
                <a:gd name="connsiteX5" fmla="*/ 5763268 w 6346870"/>
                <a:gd name="connsiteY5" fmla="*/ 2824490 h 5876751"/>
                <a:gd name="connsiteX6" fmla="*/ 3890802 w 6346870"/>
                <a:gd name="connsiteY6" fmla="*/ 1714025 h 5876751"/>
                <a:gd name="connsiteX7" fmla="*/ 1191268 w 6346870"/>
                <a:gd name="connsiteY7" fmla="*/ 1071887 h 5876751"/>
                <a:gd name="connsiteX8" fmla="*/ 1191268 w 6346870"/>
                <a:gd name="connsiteY8" fmla="*/ 1071884 h 5876751"/>
                <a:gd name="connsiteX0" fmla="*/ 1495416 w 6651018"/>
                <a:gd name="connsiteY0" fmla="*/ 1071884 h 5876751"/>
                <a:gd name="connsiteX1" fmla="*/ 969191 w 6651018"/>
                <a:gd name="connsiteY1" fmla="*/ 370216 h 5876751"/>
                <a:gd name="connsiteX2" fmla="*/ 551530 w 6651018"/>
                <a:gd name="connsiteY2" fmla="*/ 1425097 h 5876751"/>
                <a:gd name="connsiteX3" fmla="*/ 2453483 w 6651018"/>
                <a:gd name="connsiteY3" fmla="*/ 1572751 h 5876751"/>
                <a:gd name="connsiteX4" fmla="*/ 5566552 w 6651018"/>
                <a:gd name="connsiteY4" fmla="*/ 963152 h 5876751"/>
                <a:gd name="connsiteX5" fmla="*/ 6067416 w 6651018"/>
                <a:gd name="connsiteY5" fmla="*/ 2824490 h 5876751"/>
                <a:gd name="connsiteX6" fmla="*/ 4194950 w 6651018"/>
                <a:gd name="connsiteY6" fmla="*/ 1714025 h 5876751"/>
                <a:gd name="connsiteX7" fmla="*/ 1495416 w 6651018"/>
                <a:gd name="connsiteY7" fmla="*/ 1071887 h 5876751"/>
                <a:gd name="connsiteX8" fmla="*/ 1495416 w 6651018"/>
                <a:gd name="connsiteY8" fmla="*/ 1071884 h 5876751"/>
                <a:gd name="connsiteX0" fmla="*/ 1103563 w 6259165"/>
                <a:gd name="connsiteY0" fmla="*/ 1071884 h 5876751"/>
                <a:gd name="connsiteX1" fmla="*/ 159677 w 6259165"/>
                <a:gd name="connsiteY1" fmla="*/ 1425097 h 5876751"/>
                <a:gd name="connsiteX2" fmla="*/ 2061630 w 6259165"/>
                <a:gd name="connsiteY2" fmla="*/ 1572751 h 5876751"/>
                <a:gd name="connsiteX3" fmla="*/ 5174699 w 6259165"/>
                <a:gd name="connsiteY3" fmla="*/ 963152 h 5876751"/>
                <a:gd name="connsiteX4" fmla="*/ 5675563 w 6259165"/>
                <a:gd name="connsiteY4" fmla="*/ 2824490 h 5876751"/>
                <a:gd name="connsiteX5" fmla="*/ 3803097 w 6259165"/>
                <a:gd name="connsiteY5" fmla="*/ 1714025 h 5876751"/>
                <a:gd name="connsiteX6" fmla="*/ 1103563 w 6259165"/>
                <a:gd name="connsiteY6" fmla="*/ 1071887 h 5876751"/>
                <a:gd name="connsiteX7" fmla="*/ 1103563 w 6259165"/>
                <a:gd name="connsiteY7" fmla="*/ 1071884 h 5876751"/>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103564 w 6259166"/>
                <a:gd name="connsiteY0" fmla="*/ 1766125 h 6570992"/>
                <a:gd name="connsiteX1" fmla="*/ 159678 w 6259166"/>
                <a:gd name="connsiteY1" fmla="*/ 2119338 h 6570992"/>
                <a:gd name="connsiteX2" fmla="*/ 2061631 w 6259166"/>
                <a:gd name="connsiteY2" fmla="*/ 2266992 h 6570992"/>
                <a:gd name="connsiteX3" fmla="*/ 5174700 w 6259166"/>
                <a:gd name="connsiteY3" fmla="*/ 1657393 h 6570992"/>
                <a:gd name="connsiteX4" fmla="*/ 5675564 w 6259166"/>
                <a:gd name="connsiteY4" fmla="*/ 3518731 h 6570992"/>
                <a:gd name="connsiteX5" fmla="*/ 3803098 w 6259166"/>
                <a:gd name="connsiteY5" fmla="*/ 2408266 h 6570992"/>
                <a:gd name="connsiteX6" fmla="*/ 1103564 w 6259166"/>
                <a:gd name="connsiteY6" fmla="*/ 1766128 h 6570992"/>
                <a:gd name="connsiteX7" fmla="*/ 1103564 w 6259166"/>
                <a:gd name="connsiteY7" fmla="*/ 1766125 h 6570992"/>
                <a:gd name="connsiteX0" fmla="*/ 1316924 w 6472526"/>
                <a:gd name="connsiteY0" fmla="*/ 1766125 h 6570992"/>
                <a:gd name="connsiteX1" fmla="*/ 373038 w 6472526"/>
                <a:gd name="connsiteY1" fmla="*/ 2119338 h 6570992"/>
                <a:gd name="connsiteX2" fmla="*/ 2274991 w 6472526"/>
                <a:gd name="connsiteY2" fmla="*/ 2266992 h 6570992"/>
                <a:gd name="connsiteX3" fmla="*/ 5388060 w 6472526"/>
                <a:gd name="connsiteY3" fmla="*/ 1657393 h 6570992"/>
                <a:gd name="connsiteX4" fmla="*/ 5888924 w 6472526"/>
                <a:gd name="connsiteY4" fmla="*/ 3518731 h 6570992"/>
                <a:gd name="connsiteX5" fmla="*/ 4016458 w 6472526"/>
                <a:gd name="connsiteY5" fmla="*/ 2408266 h 6570992"/>
                <a:gd name="connsiteX6" fmla="*/ 1316924 w 6472526"/>
                <a:gd name="connsiteY6" fmla="*/ 1766128 h 6570992"/>
                <a:gd name="connsiteX7" fmla="*/ 1316924 w 6472526"/>
                <a:gd name="connsiteY7" fmla="*/ 1766125 h 6570992"/>
                <a:gd name="connsiteX0" fmla="*/ 969208 w 6472526"/>
                <a:gd name="connsiteY0" fmla="*/ 1766125 h 6550041"/>
                <a:gd name="connsiteX1" fmla="*/ 373038 w 6472526"/>
                <a:gd name="connsiteY1" fmla="*/ 2098387 h 6550041"/>
                <a:gd name="connsiteX2" fmla="*/ 2274991 w 6472526"/>
                <a:gd name="connsiteY2" fmla="*/ 2246041 h 6550041"/>
                <a:gd name="connsiteX3" fmla="*/ 5388060 w 6472526"/>
                <a:gd name="connsiteY3" fmla="*/ 1636442 h 6550041"/>
                <a:gd name="connsiteX4" fmla="*/ 5888924 w 6472526"/>
                <a:gd name="connsiteY4" fmla="*/ 3497780 h 6550041"/>
                <a:gd name="connsiteX5" fmla="*/ 4016458 w 6472526"/>
                <a:gd name="connsiteY5" fmla="*/ 2387315 h 6550041"/>
                <a:gd name="connsiteX6" fmla="*/ 1316924 w 6472526"/>
                <a:gd name="connsiteY6" fmla="*/ 1745177 h 6550041"/>
                <a:gd name="connsiteX7" fmla="*/ 969208 w 6472526"/>
                <a:gd name="connsiteY7" fmla="*/ 1766125 h 6550041"/>
                <a:gd name="connsiteX0" fmla="*/ 943886 w 6099488"/>
                <a:gd name="connsiteY0" fmla="*/ 1071887 h 5876751"/>
                <a:gd name="connsiteX1" fmla="*/ 0 w 6099488"/>
                <a:gd name="connsiteY1" fmla="*/ 1425097 h 5876751"/>
                <a:gd name="connsiteX2" fmla="*/ 1901953 w 6099488"/>
                <a:gd name="connsiteY2" fmla="*/ 1572751 h 5876751"/>
                <a:gd name="connsiteX3" fmla="*/ 5015022 w 6099488"/>
                <a:gd name="connsiteY3" fmla="*/ 963152 h 5876751"/>
                <a:gd name="connsiteX4" fmla="*/ 5515886 w 6099488"/>
                <a:gd name="connsiteY4" fmla="*/ 2824490 h 5876751"/>
                <a:gd name="connsiteX5" fmla="*/ 3643420 w 6099488"/>
                <a:gd name="connsiteY5" fmla="*/ 1714025 h 5876751"/>
                <a:gd name="connsiteX6" fmla="*/ 943886 w 6099488"/>
                <a:gd name="connsiteY6" fmla="*/ 1071887 h 5876751"/>
                <a:gd name="connsiteX0" fmla="*/ 943886 w 6099488"/>
                <a:gd name="connsiteY0" fmla="*/ 1486368 h 6291232"/>
                <a:gd name="connsiteX1" fmla="*/ 0 w 6099488"/>
                <a:gd name="connsiteY1" fmla="*/ 1839578 h 6291232"/>
                <a:gd name="connsiteX2" fmla="*/ 1901953 w 6099488"/>
                <a:gd name="connsiteY2" fmla="*/ 1987232 h 6291232"/>
                <a:gd name="connsiteX3" fmla="*/ 5015022 w 6099488"/>
                <a:gd name="connsiteY3" fmla="*/ 1377633 h 6291232"/>
                <a:gd name="connsiteX4" fmla="*/ 5515886 w 6099488"/>
                <a:gd name="connsiteY4" fmla="*/ 3238971 h 6291232"/>
                <a:gd name="connsiteX5" fmla="*/ 3643420 w 6099488"/>
                <a:gd name="connsiteY5" fmla="*/ 2128506 h 6291232"/>
                <a:gd name="connsiteX6" fmla="*/ 943886 w 6099488"/>
                <a:gd name="connsiteY6" fmla="*/ 1486368 h 6291232"/>
                <a:gd name="connsiteX0" fmla="*/ 290243 w 5445845"/>
                <a:gd name="connsiteY0" fmla="*/ 1071887 h 5876751"/>
                <a:gd name="connsiteX1" fmla="*/ 1248310 w 5445845"/>
                <a:gd name="connsiteY1" fmla="*/ 1572751 h 5876751"/>
                <a:gd name="connsiteX2" fmla="*/ 4361379 w 5445845"/>
                <a:gd name="connsiteY2" fmla="*/ 963152 h 5876751"/>
                <a:gd name="connsiteX3" fmla="*/ 4862243 w 5445845"/>
                <a:gd name="connsiteY3" fmla="*/ 2824490 h 5876751"/>
                <a:gd name="connsiteX4" fmla="*/ 2989777 w 5445845"/>
                <a:gd name="connsiteY4" fmla="*/ 1714025 h 5876751"/>
                <a:gd name="connsiteX5" fmla="*/ 290243 w 5445845"/>
                <a:gd name="connsiteY5" fmla="*/ 1071887 h 5876751"/>
                <a:gd name="connsiteX0" fmla="*/ 290244 w 5445846"/>
                <a:gd name="connsiteY0" fmla="*/ 1071887 h 5876751"/>
                <a:gd name="connsiteX1" fmla="*/ 1248311 w 5445846"/>
                <a:gd name="connsiteY1" fmla="*/ 1572751 h 5876751"/>
                <a:gd name="connsiteX2" fmla="*/ 4361380 w 5445846"/>
                <a:gd name="connsiteY2" fmla="*/ 963152 h 5876751"/>
                <a:gd name="connsiteX3" fmla="*/ 4862244 w 5445846"/>
                <a:gd name="connsiteY3" fmla="*/ 2824490 h 5876751"/>
                <a:gd name="connsiteX4" fmla="*/ 2989778 w 5445846"/>
                <a:gd name="connsiteY4" fmla="*/ 1714025 h 5876751"/>
                <a:gd name="connsiteX5" fmla="*/ 290244 w 5445846"/>
                <a:gd name="connsiteY5" fmla="*/ 1071887 h 5876751"/>
                <a:gd name="connsiteX0" fmla="*/ 290244 w 5445846"/>
                <a:gd name="connsiteY0" fmla="*/ 1153486 h 5958350"/>
                <a:gd name="connsiteX1" fmla="*/ 1248311 w 5445846"/>
                <a:gd name="connsiteY1" fmla="*/ 1654350 h 5958350"/>
                <a:gd name="connsiteX2" fmla="*/ 4361380 w 5445846"/>
                <a:gd name="connsiteY2" fmla="*/ 1044751 h 5958350"/>
                <a:gd name="connsiteX3" fmla="*/ 4862244 w 5445846"/>
                <a:gd name="connsiteY3" fmla="*/ 2906089 h 5958350"/>
                <a:gd name="connsiteX4" fmla="*/ 2989778 w 5445846"/>
                <a:gd name="connsiteY4" fmla="*/ 1795624 h 5958350"/>
                <a:gd name="connsiteX5" fmla="*/ 290244 w 5445846"/>
                <a:gd name="connsiteY5" fmla="*/ 1153486 h 5958350"/>
                <a:gd name="connsiteX0" fmla="*/ 290244 w 7008207"/>
                <a:gd name="connsiteY0" fmla="*/ 1331974 h 5958350"/>
                <a:gd name="connsiteX1" fmla="*/ 2810672 w 7008207"/>
                <a:gd name="connsiteY1" fmla="*/ 1654350 h 5958350"/>
                <a:gd name="connsiteX2" fmla="*/ 5923741 w 7008207"/>
                <a:gd name="connsiteY2" fmla="*/ 1044751 h 5958350"/>
                <a:gd name="connsiteX3" fmla="*/ 6424605 w 7008207"/>
                <a:gd name="connsiteY3" fmla="*/ 2906089 h 5958350"/>
                <a:gd name="connsiteX4" fmla="*/ 4552139 w 7008207"/>
                <a:gd name="connsiteY4" fmla="*/ 1795624 h 5958350"/>
                <a:gd name="connsiteX5" fmla="*/ 290244 w 7008207"/>
                <a:gd name="connsiteY5" fmla="*/ 1331974 h 5958350"/>
                <a:gd name="connsiteX0" fmla="*/ 290244 w 7008207"/>
                <a:gd name="connsiteY0" fmla="*/ 1347752 h 5974128"/>
                <a:gd name="connsiteX1" fmla="*/ 2810672 w 7008207"/>
                <a:gd name="connsiteY1" fmla="*/ 1670128 h 5974128"/>
                <a:gd name="connsiteX2" fmla="*/ 5923741 w 7008207"/>
                <a:gd name="connsiteY2" fmla="*/ 1060529 h 5974128"/>
                <a:gd name="connsiteX3" fmla="*/ 6424605 w 7008207"/>
                <a:gd name="connsiteY3" fmla="*/ 2921867 h 5974128"/>
                <a:gd name="connsiteX4" fmla="*/ 4552139 w 7008207"/>
                <a:gd name="connsiteY4" fmla="*/ 1811402 h 5974128"/>
                <a:gd name="connsiteX5" fmla="*/ 290244 w 7008207"/>
                <a:gd name="connsiteY5" fmla="*/ 1347752 h 5974128"/>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038454 w 7756417"/>
                <a:gd name="connsiteY5"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1807445 w 7756417"/>
                <a:gd name="connsiteY5" fmla="*/ 1846031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762397 w 7756417"/>
                <a:gd name="connsiteY5" fmla="*/ 1980458 h 6400136"/>
                <a:gd name="connsiteX6" fmla="*/ 1038454 w 7756417"/>
                <a:gd name="connsiteY6" fmla="*/ 1773760 h 6400136"/>
                <a:gd name="connsiteX0" fmla="*/ 1038454 w 7756417"/>
                <a:gd name="connsiteY0" fmla="*/ 1773760 h 6400136"/>
                <a:gd name="connsiteX1" fmla="*/ 3558882 w 7756417"/>
                <a:gd name="connsiteY1" fmla="*/ 2096136 h 6400136"/>
                <a:gd name="connsiteX2" fmla="*/ 6671951 w 7756417"/>
                <a:gd name="connsiteY2" fmla="*/ 1486537 h 6400136"/>
                <a:gd name="connsiteX3" fmla="*/ 7172815 w 7756417"/>
                <a:gd name="connsiteY3" fmla="*/ 3347875 h 6400136"/>
                <a:gd name="connsiteX4" fmla="*/ 5300349 w 7756417"/>
                <a:gd name="connsiteY4" fmla="*/ 2237410 h 6400136"/>
                <a:gd name="connsiteX5" fmla="*/ 3454498 w 7756417"/>
                <a:gd name="connsiteY5" fmla="*/ 1901566 h 6400136"/>
                <a:gd name="connsiteX6" fmla="*/ 762397 w 7756417"/>
                <a:gd name="connsiteY6" fmla="*/ 1980458 h 6400136"/>
                <a:gd name="connsiteX7" fmla="*/ 1038454 w 7756417"/>
                <a:gd name="connsiteY7" fmla="*/ 1773760 h 6400136"/>
                <a:gd name="connsiteX0" fmla="*/ 1063766 w 7781729"/>
                <a:gd name="connsiteY0" fmla="*/ 1773760 h 6400136"/>
                <a:gd name="connsiteX1" fmla="*/ 3584194 w 7781729"/>
                <a:gd name="connsiteY1" fmla="*/ 2096136 h 6400136"/>
                <a:gd name="connsiteX2" fmla="*/ 6697263 w 7781729"/>
                <a:gd name="connsiteY2" fmla="*/ 1486537 h 6400136"/>
                <a:gd name="connsiteX3" fmla="*/ 7198127 w 7781729"/>
                <a:gd name="connsiteY3" fmla="*/ 3347875 h 6400136"/>
                <a:gd name="connsiteX4" fmla="*/ 5325661 w 7781729"/>
                <a:gd name="connsiteY4" fmla="*/ 2237410 h 6400136"/>
                <a:gd name="connsiteX5" fmla="*/ 3479810 w 7781729"/>
                <a:gd name="connsiteY5" fmla="*/ 1901566 h 6400136"/>
                <a:gd name="connsiteX6" fmla="*/ 787709 w 7781729"/>
                <a:gd name="connsiteY6" fmla="*/ 1980458 h 6400136"/>
                <a:gd name="connsiteX7" fmla="*/ 1063766 w 7781729"/>
                <a:gd name="connsiteY7" fmla="*/ 1773760 h 6400136"/>
                <a:gd name="connsiteX0" fmla="*/ 1647368 w 8365331"/>
                <a:gd name="connsiteY0" fmla="*/ 1773760 h 6400136"/>
                <a:gd name="connsiteX1" fmla="*/ 4167796 w 8365331"/>
                <a:gd name="connsiteY1" fmla="*/ 2096136 h 6400136"/>
                <a:gd name="connsiteX2" fmla="*/ 7280865 w 8365331"/>
                <a:gd name="connsiteY2" fmla="*/ 1486537 h 6400136"/>
                <a:gd name="connsiteX3" fmla="*/ 7781729 w 8365331"/>
                <a:gd name="connsiteY3" fmla="*/ 3347875 h 6400136"/>
                <a:gd name="connsiteX4" fmla="*/ 5909263 w 8365331"/>
                <a:gd name="connsiteY4" fmla="*/ 2237410 h 6400136"/>
                <a:gd name="connsiteX5" fmla="*/ 4063412 w 8365331"/>
                <a:gd name="connsiteY5" fmla="*/ 1901566 h 6400136"/>
                <a:gd name="connsiteX6" fmla="*/ 1371311 w 8365331"/>
                <a:gd name="connsiteY6" fmla="*/ 1980458 h 6400136"/>
                <a:gd name="connsiteX7" fmla="*/ 1647368 w 8365331"/>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73760 h 6400136"/>
                <a:gd name="connsiteX1" fmla="*/ 4259684 w 8457219"/>
                <a:gd name="connsiteY1" fmla="*/ 2096136 h 6400136"/>
                <a:gd name="connsiteX2" fmla="*/ 7372753 w 8457219"/>
                <a:gd name="connsiteY2" fmla="*/ 1486537 h 6400136"/>
                <a:gd name="connsiteX3" fmla="*/ 7873617 w 8457219"/>
                <a:gd name="connsiteY3" fmla="*/ 3347875 h 6400136"/>
                <a:gd name="connsiteX4" fmla="*/ 6001151 w 8457219"/>
                <a:gd name="connsiteY4" fmla="*/ 2237410 h 6400136"/>
                <a:gd name="connsiteX5" fmla="*/ 4155300 w 8457219"/>
                <a:gd name="connsiteY5" fmla="*/ 1901566 h 6400136"/>
                <a:gd name="connsiteX6" fmla="*/ 1463199 w 8457219"/>
                <a:gd name="connsiteY6" fmla="*/ 1980458 h 6400136"/>
                <a:gd name="connsiteX7" fmla="*/ 1739256 w 8457219"/>
                <a:gd name="connsiteY7" fmla="*/ 1773760 h 6400136"/>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739256 w 8457219"/>
                <a:gd name="connsiteY0" fmla="*/ 1761496 h 6387872"/>
                <a:gd name="connsiteX1" fmla="*/ 4259684 w 8457219"/>
                <a:gd name="connsiteY1" fmla="*/ 2083872 h 6387872"/>
                <a:gd name="connsiteX2" fmla="*/ 7372753 w 8457219"/>
                <a:gd name="connsiteY2" fmla="*/ 1474273 h 6387872"/>
                <a:gd name="connsiteX3" fmla="*/ 7873617 w 8457219"/>
                <a:gd name="connsiteY3" fmla="*/ 3335611 h 6387872"/>
                <a:gd name="connsiteX4" fmla="*/ 6001151 w 8457219"/>
                <a:gd name="connsiteY4" fmla="*/ 2225146 h 6387872"/>
                <a:gd name="connsiteX5" fmla="*/ 4155300 w 8457219"/>
                <a:gd name="connsiteY5" fmla="*/ 1889302 h 6387872"/>
                <a:gd name="connsiteX6" fmla="*/ 1463199 w 8457219"/>
                <a:gd name="connsiteY6" fmla="*/ 1968194 h 6387872"/>
                <a:gd name="connsiteX7" fmla="*/ 1739256 w 8457219"/>
                <a:gd name="connsiteY7" fmla="*/ 1761496 h 6387872"/>
                <a:gd name="connsiteX0" fmla="*/ 1692008 w 8457219"/>
                <a:gd name="connsiteY0" fmla="*/ 1761496 h 6323541"/>
                <a:gd name="connsiteX1" fmla="*/ 4259684 w 8457219"/>
                <a:gd name="connsiteY1" fmla="*/ 2019541 h 6323541"/>
                <a:gd name="connsiteX2" fmla="*/ 7372753 w 8457219"/>
                <a:gd name="connsiteY2" fmla="*/ 1409942 h 6323541"/>
                <a:gd name="connsiteX3" fmla="*/ 7873617 w 8457219"/>
                <a:gd name="connsiteY3" fmla="*/ 3271280 h 6323541"/>
                <a:gd name="connsiteX4" fmla="*/ 6001151 w 8457219"/>
                <a:gd name="connsiteY4" fmla="*/ 2160815 h 6323541"/>
                <a:gd name="connsiteX5" fmla="*/ 4155300 w 8457219"/>
                <a:gd name="connsiteY5" fmla="*/ 1824971 h 6323541"/>
                <a:gd name="connsiteX6" fmla="*/ 1463199 w 8457219"/>
                <a:gd name="connsiteY6" fmla="*/ 1903863 h 6323541"/>
                <a:gd name="connsiteX7" fmla="*/ 1692008 w 8457219"/>
                <a:gd name="connsiteY7" fmla="*/ 1761496 h 6323541"/>
                <a:gd name="connsiteX0" fmla="*/ 1692008 w 8457219"/>
                <a:gd name="connsiteY0" fmla="*/ 2929074 h 7491119"/>
                <a:gd name="connsiteX1" fmla="*/ 4259684 w 8457219"/>
                <a:gd name="connsiteY1" fmla="*/ 3187119 h 7491119"/>
                <a:gd name="connsiteX2" fmla="*/ 7372753 w 8457219"/>
                <a:gd name="connsiteY2" fmla="*/ 2577520 h 7491119"/>
                <a:gd name="connsiteX3" fmla="*/ 7873617 w 8457219"/>
                <a:gd name="connsiteY3" fmla="*/ 4438858 h 7491119"/>
                <a:gd name="connsiteX4" fmla="*/ 6001151 w 8457219"/>
                <a:gd name="connsiteY4" fmla="*/ 3328393 h 7491119"/>
                <a:gd name="connsiteX5" fmla="*/ 4155300 w 8457219"/>
                <a:gd name="connsiteY5" fmla="*/ 2992549 h 7491119"/>
                <a:gd name="connsiteX6" fmla="*/ 1463199 w 8457219"/>
                <a:gd name="connsiteY6" fmla="*/ 3071441 h 7491119"/>
                <a:gd name="connsiteX7" fmla="*/ 1692008 w 8457219"/>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327466 w 8783534"/>
                <a:gd name="connsiteY4" fmla="*/ 3328393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4481615 w 8783534"/>
                <a:gd name="connsiteY5" fmla="*/ 2992549 h 7491119"/>
                <a:gd name="connsiteX6" fmla="*/ 1789514 w 8783534"/>
                <a:gd name="connsiteY6" fmla="*/ 3071441 h 7491119"/>
                <a:gd name="connsiteX7" fmla="*/ 2018323 w 8783534"/>
                <a:gd name="connsiteY7"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440566 w 8783534"/>
                <a:gd name="connsiteY4" fmla="*/ 3353002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4585999 w 8783534"/>
                <a:gd name="connsiteY1" fmla="*/ 3187119 h 7491119"/>
                <a:gd name="connsiteX2" fmla="*/ 7699068 w 8783534"/>
                <a:gd name="connsiteY2" fmla="*/ 2577520 h 7491119"/>
                <a:gd name="connsiteX3" fmla="*/ 8199932 w 8783534"/>
                <a:gd name="connsiteY3" fmla="*/ 4438858 h 7491119"/>
                <a:gd name="connsiteX4" fmla="*/ 6286612 w 8783534"/>
                <a:gd name="connsiteY4" fmla="*/ 3005048 h 7491119"/>
                <a:gd name="connsiteX5" fmla="*/ 1789514 w 8783534"/>
                <a:gd name="connsiteY5" fmla="*/ 3071441 h 7491119"/>
                <a:gd name="connsiteX6" fmla="*/ 2018323 w 8783534"/>
                <a:gd name="connsiteY6" fmla="*/ 2929074 h 7491119"/>
                <a:gd name="connsiteX0" fmla="*/ 2018323 w 8783534"/>
                <a:gd name="connsiteY0" fmla="*/ 2929074 h 7491119"/>
                <a:gd name="connsiteX1" fmla="*/ 7699068 w 8783534"/>
                <a:gd name="connsiteY1" fmla="*/ 2577520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6286612 w 8783534"/>
                <a:gd name="connsiteY3" fmla="*/ 3005048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3933876 w 8783534"/>
                <a:gd name="connsiteY3" fmla="*/ 3076777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491119"/>
                <a:gd name="connsiteX1" fmla="*/ 6391441 w 8783534"/>
                <a:gd name="connsiteY1" fmla="*/ 2370154 h 7491119"/>
                <a:gd name="connsiteX2" fmla="*/ 8199932 w 8783534"/>
                <a:gd name="connsiteY2" fmla="*/ 4438858 h 7491119"/>
                <a:gd name="connsiteX3" fmla="*/ 5245657 w 8783534"/>
                <a:gd name="connsiteY3" fmla="*/ 2521195 h 7491119"/>
                <a:gd name="connsiteX4" fmla="*/ 1789514 w 8783534"/>
                <a:gd name="connsiteY4" fmla="*/ 3071441 h 7491119"/>
                <a:gd name="connsiteX5" fmla="*/ 2018323 w 8783534"/>
                <a:gd name="connsiteY5" fmla="*/ 2929074 h 7491119"/>
                <a:gd name="connsiteX0" fmla="*/ 2018323 w 8783534"/>
                <a:gd name="connsiteY0" fmla="*/ 2929074 h 7007577"/>
                <a:gd name="connsiteX1" fmla="*/ 6391441 w 8783534"/>
                <a:gd name="connsiteY1" fmla="*/ 2370154 h 7007577"/>
                <a:gd name="connsiteX2" fmla="*/ 8199932 w 8783534"/>
                <a:gd name="connsiteY2" fmla="*/ 4438858 h 7007577"/>
                <a:gd name="connsiteX3" fmla="*/ 5245657 w 8783534"/>
                <a:gd name="connsiteY3" fmla="*/ 2521195 h 7007577"/>
                <a:gd name="connsiteX4" fmla="*/ 1789514 w 8783534"/>
                <a:gd name="connsiteY4" fmla="*/ 3071441 h 7007577"/>
                <a:gd name="connsiteX5" fmla="*/ 2018323 w 8783534"/>
                <a:gd name="connsiteY5" fmla="*/ 2929074 h 7007577"/>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088890"/>
                <a:gd name="connsiteX1" fmla="*/ 6391441 w 8199932"/>
                <a:gd name="connsiteY1" fmla="*/ 2370154 h 6088890"/>
                <a:gd name="connsiteX2" fmla="*/ 8199932 w 8199932"/>
                <a:gd name="connsiteY2" fmla="*/ 4438858 h 6088890"/>
                <a:gd name="connsiteX3" fmla="*/ 5245657 w 8199932"/>
                <a:gd name="connsiteY3" fmla="*/ 2521195 h 6088890"/>
                <a:gd name="connsiteX4" fmla="*/ 1789514 w 8199932"/>
                <a:gd name="connsiteY4" fmla="*/ 3071441 h 6088890"/>
                <a:gd name="connsiteX5" fmla="*/ 2018323 w 8199932"/>
                <a:gd name="connsiteY5" fmla="*/ 2929074 h 608889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 name="connsiteX0" fmla="*/ 2018323 w 8199932"/>
                <a:gd name="connsiteY0" fmla="*/ 2929074 h 6332480"/>
                <a:gd name="connsiteX1" fmla="*/ 6391441 w 8199932"/>
                <a:gd name="connsiteY1" fmla="*/ 2370154 h 6332480"/>
                <a:gd name="connsiteX2" fmla="*/ 8199932 w 8199932"/>
                <a:gd name="connsiteY2" fmla="*/ 4438858 h 6332480"/>
                <a:gd name="connsiteX3" fmla="*/ 5245657 w 8199932"/>
                <a:gd name="connsiteY3" fmla="*/ 2521195 h 6332480"/>
                <a:gd name="connsiteX4" fmla="*/ 1789514 w 8199932"/>
                <a:gd name="connsiteY4" fmla="*/ 3071441 h 6332480"/>
                <a:gd name="connsiteX5" fmla="*/ 2018323 w 8199932"/>
                <a:gd name="connsiteY5" fmla="*/ 2929074 h 633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99932" h="6332480">
                  <a:moveTo>
                    <a:pt x="2018323" y="2929074"/>
                  </a:moveTo>
                  <a:cubicBezTo>
                    <a:pt x="3003249" y="2846754"/>
                    <a:pt x="5361173" y="2118523"/>
                    <a:pt x="6391441" y="2370154"/>
                  </a:cubicBezTo>
                  <a:cubicBezTo>
                    <a:pt x="4898818" y="4308774"/>
                    <a:pt x="7624732" y="5885963"/>
                    <a:pt x="8199932" y="4438858"/>
                  </a:cubicBezTo>
                  <a:cubicBezTo>
                    <a:pt x="7518693" y="6332480"/>
                    <a:pt x="4790153" y="3688663"/>
                    <a:pt x="5245657" y="2521195"/>
                  </a:cubicBezTo>
                  <a:cubicBezTo>
                    <a:pt x="4165470" y="2430848"/>
                    <a:pt x="2526554" y="3142096"/>
                    <a:pt x="1789514" y="3071441"/>
                  </a:cubicBezTo>
                  <a:cubicBezTo>
                    <a:pt x="0" y="2987026"/>
                    <a:pt x="1550711" y="0"/>
                    <a:pt x="2018323" y="2929074"/>
                  </a:cubicBezTo>
                  <a:close/>
                </a:path>
              </a:pathLst>
            </a:custGeom>
            <a:gradFill flip="none" rotWithShape="1">
              <a:gsLst>
                <a:gs pos="0">
                  <a:schemeClr val="tx1">
                    <a:alpha val="25000"/>
                  </a:schemeClr>
                </a:gs>
                <a:gs pos="100000">
                  <a:schemeClr val="tx1">
                    <a:alpha val="10000"/>
                  </a:schemeClr>
                </a:gs>
              </a:gsLst>
              <a:lin ang="10800000" scaled="0"/>
              <a:tileRect/>
            </a:gradFill>
            <a:ln>
              <a:noFill/>
            </a:ln>
            <a:effectLst/>
            <a:scene3d>
              <a:camera prst="orthographicFront"/>
              <a:lightRig rig="balanced"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600" y="649941"/>
            <a:ext cx="3886200" cy="5486400"/>
          </a:xfrm>
        </p:spPr>
        <p:txBody>
          <a:bodyPr>
            <a:normAutofit/>
          </a:bodyPr>
          <a:lstStyle>
            <a:lvl1pPr>
              <a:defRPr sz="2200"/>
            </a:lvl1pPr>
            <a:lvl2pPr>
              <a:defRPr sz="22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86790-5237-4EDF-B334-CB515150DAE6}" type="slidenum">
              <a:rPr lang="en-GB" smtClean="0"/>
              <a:pPr/>
              <a:t>‹#›</a:t>
            </a:fld>
            <a:endParaRPr lang="en-GB"/>
          </a:p>
        </p:txBody>
      </p:sp>
      <p:sp>
        <p:nvSpPr>
          <p:cNvPr id="4" name="Text Placeholder 3"/>
          <p:cNvSpPr>
            <a:spLocks noGrp="1"/>
          </p:cNvSpPr>
          <p:nvPr>
            <p:ph type="body" sz="half" idx="2"/>
          </p:nvPr>
        </p:nvSpPr>
        <p:spPr>
          <a:xfrm>
            <a:off x="1815353" y="2516841"/>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815353" y="1526241"/>
            <a:ext cx="2514600" cy="914400"/>
          </a:xfrm>
        </p:spPr>
        <p:txBody>
          <a:bodyPr anchor="b">
            <a:normAutofit/>
          </a:bodyPr>
          <a:lstStyle>
            <a:lvl1pPr algn="l">
              <a:defRPr sz="2200" b="1"/>
            </a:lvl1pPr>
          </a:lstStyle>
          <a:p>
            <a:r>
              <a:rPr lang="en-US" smtClean="0"/>
              <a:t>Click to edit Master 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4666129" y="523718"/>
            <a:ext cx="4114800" cy="5728260"/>
          </a:xfrm>
          <a:custGeom>
            <a:avLst/>
            <a:gdLst>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0 h 5486400"/>
              <a:gd name="connsiteX1" fmla="*/ 3886200 w 3886200"/>
              <a:gd name="connsiteY1" fmla="*/ 0 h 5486400"/>
              <a:gd name="connsiteX2" fmla="*/ 3886200 w 3886200"/>
              <a:gd name="connsiteY2" fmla="*/ 5486400 h 5486400"/>
              <a:gd name="connsiteX3" fmla="*/ 0 w 3886200"/>
              <a:gd name="connsiteY3" fmla="*/ 5486400 h 5486400"/>
              <a:gd name="connsiteX4" fmla="*/ 0 w 3886200"/>
              <a:gd name="connsiteY4" fmla="*/ 0 h 5486400"/>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611906"/>
              <a:gd name="connsiteX1" fmla="*/ 3886200 w 3886200"/>
              <a:gd name="connsiteY1" fmla="*/ 125506 h 5611906"/>
              <a:gd name="connsiteX2" fmla="*/ 3886200 w 3886200"/>
              <a:gd name="connsiteY2" fmla="*/ 5611906 h 5611906"/>
              <a:gd name="connsiteX3" fmla="*/ 0 w 3886200"/>
              <a:gd name="connsiteY3" fmla="*/ 5611906 h 5611906"/>
              <a:gd name="connsiteX4" fmla="*/ 0 w 3886200"/>
              <a:gd name="connsiteY4" fmla="*/ 125506 h 5611906"/>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886200"/>
              <a:gd name="connsiteY0" fmla="*/ 125506 h 5728260"/>
              <a:gd name="connsiteX1" fmla="*/ 3886200 w 3886200"/>
              <a:gd name="connsiteY1" fmla="*/ 125506 h 5728260"/>
              <a:gd name="connsiteX2" fmla="*/ 3886200 w 3886200"/>
              <a:gd name="connsiteY2" fmla="*/ 5611906 h 5728260"/>
              <a:gd name="connsiteX3" fmla="*/ 0 w 3886200"/>
              <a:gd name="connsiteY3" fmla="*/ 5611906 h 5728260"/>
              <a:gd name="connsiteX4" fmla="*/ 0 w 3886200"/>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0 w 3980329"/>
              <a:gd name="connsiteY0" fmla="*/ 125506 h 5728260"/>
              <a:gd name="connsiteX1" fmla="*/ 3886200 w 3980329"/>
              <a:gd name="connsiteY1" fmla="*/ 125506 h 5728260"/>
              <a:gd name="connsiteX2" fmla="*/ 3886200 w 3980329"/>
              <a:gd name="connsiteY2" fmla="*/ 5611906 h 5728260"/>
              <a:gd name="connsiteX3" fmla="*/ 0 w 3980329"/>
              <a:gd name="connsiteY3" fmla="*/ 5611906 h 5728260"/>
              <a:gd name="connsiteX4" fmla="*/ 0 w 3980329"/>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 name="connsiteX0" fmla="*/ 134471 w 4114800"/>
              <a:gd name="connsiteY0" fmla="*/ 125506 h 5728260"/>
              <a:gd name="connsiteX1" fmla="*/ 4020671 w 4114800"/>
              <a:gd name="connsiteY1" fmla="*/ 125506 h 5728260"/>
              <a:gd name="connsiteX2" fmla="*/ 4020671 w 4114800"/>
              <a:gd name="connsiteY2" fmla="*/ 5611906 h 5728260"/>
              <a:gd name="connsiteX3" fmla="*/ 134471 w 4114800"/>
              <a:gd name="connsiteY3" fmla="*/ 5611906 h 5728260"/>
              <a:gd name="connsiteX4" fmla="*/ 134471 w 4114800"/>
              <a:gd name="connsiteY4" fmla="*/ 125506 h 5728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5728260">
                <a:moveTo>
                  <a:pt x="134471" y="125506"/>
                </a:moveTo>
                <a:cubicBezTo>
                  <a:pt x="1456765" y="327212"/>
                  <a:pt x="2770095" y="0"/>
                  <a:pt x="4020671" y="125506"/>
                </a:cubicBezTo>
                <a:cubicBezTo>
                  <a:pt x="4114800" y="1963271"/>
                  <a:pt x="3859306" y="3756212"/>
                  <a:pt x="4020671" y="5611906"/>
                </a:cubicBezTo>
                <a:cubicBezTo>
                  <a:pt x="2792506" y="5459319"/>
                  <a:pt x="1425389" y="5728260"/>
                  <a:pt x="134471" y="5611906"/>
                </a:cubicBezTo>
                <a:cubicBezTo>
                  <a:pt x="0" y="3818965"/>
                  <a:pt x="313765" y="1963271"/>
                  <a:pt x="134471" y="125506"/>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a:xfrm>
            <a:off x="1819656" y="1527048"/>
            <a:ext cx="2514600" cy="914400"/>
          </a:xfrm>
        </p:spPr>
        <p:txBody>
          <a:bodyPr anchor="b">
            <a:normAutofit/>
          </a:bodyPr>
          <a:lstStyle>
            <a:lvl1pPr algn="l">
              <a:defRPr sz="2200" b="1"/>
            </a:lvl1pPr>
          </a:lstStyle>
          <a:p>
            <a:r>
              <a:rPr lang="en-US" smtClean="0"/>
              <a:t>Click to edit Master title style</a:t>
            </a:r>
            <a:endParaRPr/>
          </a:p>
        </p:txBody>
      </p:sp>
      <p:sp>
        <p:nvSpPr>
          <p:cNvPr id="3" name="Picture Placeholder 2"/>
          <p:cNvSpPr>
            <a:spLocks noGrp="1"/>
          </p:cNvSpPr>
          <p:nvPr>
            <p:ph type="pic" idx="1"/>
          </p:nvPr>
        </p:nvSpPr>
        <p:spPr>
          <a:xfrm>
            <a:off x="4937760" y="786384"/>
            <a:ext cx="3611880" cy="5212080"/>
          </a:xfrm>
          <a:effectLst>
            <a:softEdge rad="31750"/>
          </a:effectLst>
        </p:spPr>
        <p:txBody>
          <a:bodyPr>
            <a:normAutofit/>
          </a:bodyPr>
          <a:lstStyle>
            <a:lvl1pPr marL="0" indent="0">
              <a:buNone/>
              <a:defRPr sz="2200">
                <a:solidFill>
                  <a:schemeClr val="bg1">
                    <a:lumMod val="9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819656" y="2514600"/>
            <a:ext cx="2514600" cy="27432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636493-25B6-4A25-AC72-EBA1879A37D1}" type="datetimeFigureOut">
              <a:rPr lang="en-GB" smtClean="0"/>
              <a:pPr/>
              <a:t>05/07/2013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886790-5237-4EDF-B334-CB515150DAE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199" y="76200"/>
            <a:ext cx="6803679" cy="13716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981200" y="1752600"/>
            <a:ext cx="6041679"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889279" y="6498874"/>
            <a:ext cx="2133600" cy="256032"/>
          </a:xfrm>
          <a:prstGeom prst="rect">
            <a:avLst/>
          </a:prstGeom>
        </p:spPr>
        <p:txBody>
          <a:bodyPr vert="horz" lIns="91440" tIns="45720" rIns="91440" bIns="0" rtlCol="0" anchor="ctr"/>
          <a:lstStyle>
            <a:lvl1pPr marL="0" algn="r" defTabSz="914400" rtl="0" eaLnBrk="1" latinLnBrk="0" hangingPunct="1">
              <a:defRPr sz="1000" b="1" kern="1200">
                <a:solidFill>
                  <a:schemeClr val="tx1">
                    <a:lumMod val="75000"/>
                    <a:lumOff val="25000"/>
                    <a:alpha val="40000"/>
                  </a:schemeClr>
                </a:solidFill>
                <a:latin typeface="+mj-lt"/>
                <a:ea typeface="+mn-ea"/>
                <a:cs typeface="+mn-cs"/>
              </a:defRPr>
            </a:lvl1pPr>
          </a:lstStyle>
          <a:p>
            <a:fld id="{C9636493-25B6-4A25-AC72-EBA1879A37D1}" type="datetimeFigureOut">
              <a:rPr lang="en-GB" smtClean="0"/>
              <a:pPr/>
              <a:t>05/07/2013</a:t>
            </a:fld>
            <a:endParaRPr lang="en-GB"/>
          </a:p>
        </p:txBody>
      </p:sp>
      <p:sp>
        <p:nvSpPr>
          <p:cNvPr id="5" name="Footer Placeholder 4"/>
          <p:cNvSpPr>
            <a:spLocks noGrp="1"/>
          </p:cNvSpPr>
          <p:nvPr>
            <p:ph type="ftr" sz="quarter" idx="3"/>
          </p:nvPr>
        </p:nvSpPr>
        <p:spPr>
          <a:xfrm>
            <a:off x="1981200" y="6499412"/>
            <a:ext cx="2895600" cy="255494"/>
          </a:xfrm>
          <a:prstGeom prst="rect">
            <a:avLst/>
          </a:prstGeom>
        </p:spPr>
        <p:txBody>
          <a:bodyPr vert="horz" lIns="91440" tIns="45720" rIns="91440" bIns="0" rtlCol="0" anchor="ctr"/>
          <a:lstStyle>
            <a:lvl1pPr marL="0" algn="l" defTabSz="914400" rtl="0" eaLnBrk="1" latinLnBrk="0" hangingPunct="1">
              <a:defRPr sz="1000" b="1" kern="1200">
                <a:solidFill>
                  <a:schemeClr val="tx1">
                    <a:lumMod val="75000"/>
                    <a:lumOff val="25000"/>
                    <a:alpha val="40000"/>
                  </a:schemeClr>
                </a:solidFill>
                <a:latin typeface="+mj-lt"/>
                <a:ea typeface="+mn-ea"/>
                <a:cs typeface="+mn-cs"/>
              </a:defRPr>
            </a:lvl1pPr>
          </a:lstStyle>
          <a:p>
            <a:endParaRPr lang="en-GB"/>
          </a:p>
        </p:txBody>
      </p:sp>
      <p:sp>
        <p:nvSpPr>
          <p:cNvPr id="6" name="Slide Number Placeholder 5"/>
          <p:cNvSpPr>
            <a:spLocks noGrp="1"/>
          </p:cNvSpPr>
          <p:nvPr>
            <p:ph type="sldNum" sz="quarter" idx="4"/>
          </p:nvPr>
        </p:nvSpPr>
        <p:spPr>
          <a:xfrm>
            <a:off x="8027894" y="6208059"/>
            <a:ext cx="1048872" cy="685800"/>
          </a:xfrm>
          <a:prstGeom prst="rect">
            <a:avLst/>
          </a:prstGeom>
        </p:spPr>
        <p:txBody>
          <a:bodyPr vert="horz" lIns="91440" tIns="45720" rIns="91440" bIns="0" rtlCol="0" anchor="ctr"/>
          <a:lstStyle>
            <a:lvl1pPr algn="r">
              <a:defRPr sz="2800" b="1">
                <a:solidFill>
                  <a:schemeClr val="tx1">
                    <a:lumMod val="75000"/>
                    <a:lumOff val="25000"/>
                    <a:alpha val="40000"/>
                  </a:schemeClr>
                </a:solidFill>
                <a:latin typeface="+mj-lt"/>
              </a:defRPr>
            </a:lvl1pPr>
          </a:lstStyle>
          <a:p>
            <a:fld id="{35886790-5237-4EDF-B334-CB515150DAE6}" type="slidenum">
              <a:rPr lang="en-GB" smtClean="0"/>
              <a:pPr/>
              <a:t>‹#›</a:t>
            </a:fld>
            <a:endParaRPr lang="en-GB"/>
          </a:p>
        </p:txBody>
      </p:sp>
      <p:sp>
        <p:nvSpPr>
          <p:cNvPr id="8" name="Freeform 7"/>
          <p:cNvSpPr/>
          <p:nvPr/>
        </p:nvSpPr>
        <p:spPr>
          <a:xfrm>
            <a:off x="-990600" y="76200"/>
            <a:ext cx="3340100" cy="6629400"/>
          </a:xfrm>
          <a:custGeom>
            <a:avLst/>
            <a:gdLst>
              <a:gd name="connsiteX0" fmla="*/ 0 w 2057400"/>
              <a:gd name="connsiteY0" fmla="*/ 3238500 h 6477000"/>
              <a:gd name="connsiteX1" fmla="*/ 48274 w 2057400"/>
              <a:gd name="connsiteY1" fmla="*/ 2258072 h 6477000"/>
              <a:gd name="connsiteX2" fmla="*/ 1028706 w 2057400"/>
              <a:gd name="connsiteY2" fmla="*/ 1 h 6477000"/>
              <a:gd name="connsiteX3" fmla="*/ 2009129 w 2057400"/>
              <a:gd name="connsiteY3" fmla="*/ 2258077 h 6477000"/>
              <a:gd name="connsiteX4" fmla="*/ 2057403 w 2057400"/>
              <a:gd name="connsiteY4" fmla="*/ 3238502 h 6477000"/>
              <a:gd name="connsiteX5" fmla="*/ 2009129 w 2057400"/>
              <a:gd name="connsiteY5" fmla="*/ 4218929 h 6477000"/>
              <a:gd name="connsiteX6" fmla="*/ 1028701 w 2057400"/>
              <a:gd name="connsiteY6" fmla="*/ 6477002 h 6477000"/>
              <a:gd name="connsiteX7" fmla="*/ 48277 w 2057400"/>
              <a:gd name="connsiteY7" fmla="*/ 4218927 h 6477000"/>
              <a:gd name="connsiteX8" fmla="*/ 3 w 2057400"/>
              <a:gd name="connsiteY8" fmla="*/ 3238501 h 6477000"/>
              <a:gd name="connsiteX9" fmla="*/ 0 w 2057400"/>
              <a:gd name="connsiteY9" fmla="*/ 3238500 h 6477000"/>
              <a:gd name="connsiteX0" fmla="*/ 0 w 2057403"/>
              <a:gd name="connsiteY0" fmla="*/ 3238507 h 6477012"/>
              <a:gd name="connsiteX1" fmla="*/ 48274 w 2057403"/>
              <a:gd name="connsiteY1" fmla="*/ 22580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0 w 2057403"/>
              <a:gd name="connsiteY0" fmla="*/ 3238507 h 6477012"/>
              <a:gd name="connsiteX1" fmla="*/ 886474 w 2057403"/>
              <a:gd name="connsiteY1" fmla="*/ 2562879 h 6477012"/>
              <a:gd name="connsiteX2" fmla="*/ 1028706 w 2057403"/>
              <a:gd name="connsiteY2" fmla="*/ 8 h 6477012"/>
              <a:gd name="connsiteX3" fmla="*/ 2009129 w 2057403"/>
              <a:gd name="connsiteY3" fmla="*/ 2258084 h 6477012"/>
              <a:gd name="connsiteX4" fmla="*/ 2057403 w 2057403"/>
              <a:gd name="connsiteY4" fmla="*/ 3238509 h 6477012"/>
              <a:gd name="connsiteX5" fmla="*/ 2009129 w 2057403"/>
              <a:gd name="connsiteY5" fmla="*/ 4218936 h 6477012"/>
              <a:gd name="connsiteX6" fmla="*/ 1028701 w 2057403"/>
              <a:gd name="connsiteY6" fmla="*/ 6477009 h 6477012"/>
              <a:gd name="connsiteX7" fmla="*/ 48277 w 2057403"/>
              <a:gd name="connsiteY7" fmla="*/ 4218934 h 6477012"/>
              <a:gd name="connsiteX8" fmla="*/ 3 w 2057403"/>
              <a:gd name="connsiteY8" fmla="*/ 3238508 h 6477012"/>
              <a:gd name="connsiteX9" fmla="*/ 0 w 2057403"/>
              <a:gd name="connsiteY9" fmla="*/ 3238507 h 6477012"/>
              <a:gd name="connsiteX0" fmla="*/ 593235 w 2650638"/>
              <a:gd name="connsiteY0" fmla="*/ 3238507 h 6477012"/>
              <a:gd name="connsiteX1" fmla="*/ 1479709 w 2650638"/>
              <a:gd name="connsiteY1" fmla="*/ 2562879 h 6477012"/>
              <a:gd name="connsiteX2" fmla="*/ 1621941 w 2650638"/>
              <a:gd name="connsiteY2" fmla="*/ 8 h 6477012"/>
              <a:gd name="connsiteX3" fmla="*/ 2602364 w 2650638"/>
              <a:gd name="connsiteY3" fmla="*/ 2258084 h 6477012"/>
              <a:gd name="connsiteX4" fmla="*/ 2650638 w 2650638"/>
              <a:gd name="connsiteY4" fmla="*/ 3238509 h 6477012"/>
              <a:gd name="connsiteX5" fmla="*/ 2602364 w 2650638"/>
              <a:gd name="connsiteY5" fmla="*/ 4218936 h 6477012"/>
              <a:gd name="connsiteX6" fmla="*/ 1621936 w 2650638"/>
              <a:gd name="connsiteY6" fmla="*/ 6477009 h 6477012"/>
              <a:gd name="connsiteX7" fmla="*/ 641512 w 2650638"/>
              <a:gd name="connsiteY7" fmla="*/ 4218934 h 6477012"/>
              <a:gd name="connsiteX8" fmla="*/ 593238 w 2650638"/>
              <a:gd name="connsiteY8" fmla="*/ 3238508 h 6477012"/>
              <a:gd name="connsiteX9" fmla="*/ 593235 w 2650638"/>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2650638 w 3406086"/>
              <a:gd name="connsiteY4" fmla="*/ 32385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12"/>
              <a:gd name="connsiteX1" fmla="*/ 1479709 w 3406086"/>
              <a:gd name="connsiteY1" fmla="*/ 2562879 h 6477012"/>
              <a:gd name="connsiteX2" fmla="*/ 1621941 w 3406086"/>
              <a:gd name="connsiteY2" fmla="*/ 8 h 6477012"/>
              <a:gd name="connsiteX3" fmla="*/ 2602364 w 3406086"/>
              <a:gd name="connsiteY3" fmla="*/ 2258084 h 6477012"/>
              <a:gd name="connsiteX4" fmla="*/ 1964838 w 3406086"/>
              <a:gd name="connsiteY4" fmla="*/ 2628909 h 6477012"/>
              <a:gd name="connsiteX5" fmla="*/ 2602364 w 3406086"/>
              <a:gd name="connsiteY5" fmla="*/ 4218936 h 6477012"/>
              <a:gd name="connsiteX6" fmla="*/ 1621936 w 3406086"/>
              <a:gd name="connsiteY6" fmla="*/ 6477009 h 6477012"/>
              <a:gd name="connsiteX7" fmla="*/ 641512 w 3406086"/>
              <a:gd name="connsiteY7" fmla="*/ 4218934 h 6477012"/>
              <a:gd name="connsiteX8" fmla="*/ 593238 w 3406086"/>
              <a:gd name="connsiteY8" fmla="*/ 3238508 h 6477012"/>
              <a:gd name="connsiteX9" fmla="*/ 593235 w 3406086"/>
              <a:gd name="connsiteY9" fmla="*/ 3238507 h 6477012"/>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5 w 3406086"/>
              <a:gd name="connsiteY0" fmla="*/ 3238507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8" fmla="*/ 593235 w 3406086"/>
              <a:gd name="connsiteY8" fmla="*/ 3238507 h 6477009"/>
              <a:gd name="connsiteX0" fmla="*/ 593238 w 3406086"/>
              <a:gd name="connsiteY0" fmla="*/ 3238508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7" fmla="*/ 593238 w 3406086"/>
              <a:gd name="connsiteY7" fmla="*/ 3238508 h 6477009"/>
              <a:gd name="connsiteX0" fmla="*/ 641512 w 3406086"/>
              <a:gd name="connsiteY0" fmla="*/ 42189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641512 w 3406086"/>
              <a:gd name="connsiteY6" fmla="*/ 42189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406086"/>
              <a:gd name="connsiteY0" fmla="*/ 2923534 h 6477009"/>
              <a:gd name="connsiteX1" fmla="*/ 1479709 w 3406086"/>
              <a:gd name="connsiteY1" fmla="*/ 2562879 h 6477009"/>
              <a:gd name="connsiteX2" fmla="*/ 1621941 w 3406086"/>
              <a:gd name="connsiteY2" fmla="*/ 8 h 6477009"/>
              <a:gd name="connsiteX3" fmla="*/ 2602364 w 3406086"/>
              <a:gd name="connsiteY3" fmla="*/ 2258084 h 6477009"/>
              <a:gd name="connsiteX4" fmla="*/ 1964838 w 3406086"/>
              <a:gd name="connsiteY4" fmla="*/ 2628909 h 6477009"/>
              <a:gd name="connsiteX5" fmla="*/ 1621936 w 3406086"/>
              <a:gd name="connsiteY5" fmla="*/ 6477009 h 6477009"/>
              <a:gd name="connsiteX6" fmla="*/ 1860712 w 3406086"/>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 name="connsiteX0" fmla="*/ 1860712 w 3317780"/>
              <a:gd name="connsiteY0" fmla="*/ 2923534 h 6477009"/>
              <a:gd name="connsiteX1" fmla="*/ 1479709 w 3317780"/>
              <a:gd name="connsiteY1" fmla="*/ 2562879 h 6477009"/>
              <a:gd name="connsiteX2" fmla="*/ 1621941 w 3317780"/>
              <a:gd name="connsiteY2" fmla="*/ 8 h 6477009"/>
              <a:gd name="connsiteX3" fmla="*/ 2602364 w 3317780"/>
              <a:gd name="connsiteY3" fmla="*/ 2258084 h 6477009"/>
              <a:gd name="connsiteX4" fmla="*/ 1964838 w 3317780"/>
              <a:gd name="connsiteY4" fmla="*/ 2628909 h 6477009"/>
              <a:gd name="connsiteX5" fmla="*/ 1621936 w 3317780"/>
              <a:gd name="connsiteY5" fmla="*/ 6477009 h 6477009"/>
              <a:gd name="connsiteX6" fmla="*/ 1860712 w 3317780"/>
              <a:gd name="connsiteY6" fmla="*/ 2923534 h 64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17780" h="6477009">
                <a:moveTo>
                  <a:pt x="1860712" y="2923534"/>
                </a:moveTo>
                <a:cubicBezTo>
                  <a:pt x="1944660" y="1493706"/>
                  <a:pt x="1492916" y="2558773"/>
                  <a:pt x="1479709" y="2562879"/>
                </a:cubicBezTo>
                <a:cubicBezTo>
                  <a:pt x="3317780" y="1849120"/>
                  <a:pt x="1173778" y="0"/>
                  <a:pt x="1621941" y="8"/>
                </a:cubicBezTo>
                <a:cubicBezTo>
                  <a:pt x="0" y="1257313"/>
                  <a:pt x="2466688" y="913421"/>
                  <a:pt x="2602364" y="2258084"/>
                </a:cubicBezTo>
                <a:cubicBezTo>
                  <a:pt x="2812155" y="1330547"/>
                  <a:pt x="2128243" y="1925755"/>
                  <a:pt x="1964838" y="2628909"/>
                </a:cubicBezTo>
                <a:cubicBezTo>
                  <a:pt x="1801433" y="3332063"/>
                  <a:pt x="1842490" y="6212005"/>
                  <a:pt x="1621936" y="6477009"/>
                </a:cubicBezTo>
                <a:cubicBezTo>
                  <a:pt x="1173776" y="6477006"/>
                  <a:pt x="3025088" y="1778999"/>
                  <a:pt x="1860712" y="2923534"/>
                </a:cubicBezTo>
                <a:close/>
              </a:path>
            </a:pathLst>
          </a:custGeom>
          <a:gradFill>
            <a:gsLst>
              <a:gs pos="25000">
                <a:schemeClr val="tx1"/>
              </a:gs>
              <a:gs pos="100000">
                <a:schemeClr val="tx1">
                  <a:lumMod val="75000"/>
                  <a:lumOff val="25000"/>
                </a:schemeClr>
              </a:gs>
            </a:gsLst>
            <a:lin ang="5400000" scaled="0"/>
          </a:gradFill>
          <a:ln>
            <a:noFill/>
          </a:ln>
          <a:effectLst>
            <a:outerShdw blurRad="76200" sx="102000" sy="102000" algn="ctr" rotWithShape="0">
              <a:schemeClr val="tx1">
                <a:lumMod val="75000"/>
                <a:lumOff val="25000"/>
                <a:alpha val="40000"/>
              </a:schemeClr>
            </a:outerShdw>
          </a:effectLst>
          <a:scene3d>
            <a:camera prst="orthographicFront"/>
            <a:lightRig rig="morning" dir="t"/>
          </a:scene3d>
          <a:sp3d>
            <a:bevelT w="25400" h="0"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gradFill>
            <a:gsLst>
              <a:gs pos="0">
                <a:schemeClr val="tx1">
                  <a:alpha val="90000"/>
                </a:schemeClr>
              </a:gs>
              <a:gs pos="50000">
                <a:schemeClr val="tx1">
                  <a:lumMod val="75000"/>
                  <a:lumOff val="25000"/>
                  <a:alpha val="90000"/>
                </a:schemeClr>
              </a:gs>
              <a:gs pos="100000">
                <a:schemeClr val="tx1">
                  <a:lumMod val="50000"/>
                  <a:lumOff val="50000"/>
                </a:schemeClr>
              </a:gs>
            </a:gsLst>
            <a:lin ang="5400000" scaled="0"/>
          </a:gradFill>
          <a:latin typeface="+mj-lt"/>
          <a:ea typeface="+mj-ea"/>
          <a:cs typeface="+mj-cs"/>
        </a:defRPr>
      </a:lvl1pPr>
    </p:titleStyle>
    <p:bodyStyle>
      <a:lvl1pPr marL="342900" indent="-342900" algn="l" defTabSz="914400" rtl="0" eaLnBrk="1" latinLnBrk="0" hangingPunct="1">
        <a:spcBef>
          <a:spcPts val="2000"/>
        </a:spcBef>
        <a:buClr>
          <a:schemeClr val="tx1"/>
        </a:buClr>
        <a:buSzPct val="80000"/>
        <a:buFont typeface="Wingdings" pitchFamily="2" charset="2"/>
        <a:buChar char="v"/>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1pPr>
      <a:lvl2pPr marL="577850" indent="-228600" algn="l" defTabSz="914400" rtl="0" eaLnBrk="1" latinLnBrk="0" hangingPunct="1">
        <a:spcBef>
          <a:spcPts val="1200"/>
        </a:spcBef>
        <a:buSzPct val="100000"/>
        <a:buFont typeface="Wingdings" pitchFamily="2" charset="2"/>
        <a:buChar char=""/>
        <a:defRPr sz="22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2pPr>
      <a:lvl3pPr marL="806450" indent="-228600" algn="l" defTabSz="914400" rtl="0" eaLnBrk="1" latinLnBrk="0" hangingPunct="1">
        <a:spcBef>
          <a:spcPts val="1200"/>
        </a:spcBef>
        <a:buClr>
          <a:schemeClr val="accent4"/>
        </a:buClr>
        <a:buSzPct val="100000"/>
        <a:buFont typeface="Wingdings" pitchFamily="2" charset="2"/>
        <a:buChar char="w"/>
        <a:defRPr sz="20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3pPr>
      <a:lvl4pPr marL="1035050" indent="-228600" algn="l" defTabSz="914400" rtl="0" eaLnBrk="1" latinLnBrk="0" hangingPunct="1">
        <a:spcBef>
          <a:spcPts val="1200"/>
        </a:spcBef>
        <a:buClr>
          <a:schemeClr val="accent2"/>
        </a:buClr>
        <a:buFont typeface="Wingdings" pitchFamily="2" charset="2"/>
        <a:buChar char=""/>
        <a:defRPr sz="18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4pPr>
      <a:lvl5pPr marL="1263650" indent="-228600" algn="l" defTabSz="914400" rtl="0" eaLnBrk="1" latinLnBrk="0" hangingPunct="1">
        <a:spcBef>
          <a:spcPts val="1200"/>
        </a:spcBef>
        <a:buClr>
          <a:schemeClr val="accent3"/>
        </a:buClr>
        <a:buSzPct val="100000"/>
        <a:buFont typeface="Wingdings" pitchFamily="2" charset="2"/>
        <a:buChar char="w"/>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5pPr>
      <a:lvl6pPr marL="1492250" indent="-228600" algn="l" defTabSz="914400" rtl="0" eaLnBrk="1" latinLnBrk="0" hangingPunct="1">
        <a:spcBef>
          <a:spcPts val="1200"/>
        </a:spcBef>
        <a:buClr>
          <a:schemeClr val="accent5"/>
        </a:buClr>
        <a:buFont typeface="Wingdings" pitchFamily="2" charset="2"/>
        <a:buChar char=""/>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6pPr>
      <a:lvl7pPr marL="1720850" indent="-228600" algn="l" defTabSz="914400" rtl="0" eaLnBrk="1" latinLnBrk="0" hangingPunct="1">
        <a:spcBef>
          <a:spcPts val="1200"/>
        </a:spcBef>
        <a:buClr>
          <a:schemeClr val="accent6"/>
        </a:buClr>
        <a:buFont typeface="Wingdings" pitchFamily="2" charset="2"/>
        <a:buChar char=""/>
        <a:defRPr sz="1600" kern="120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7pPr>
      <a:lvl8pPr marL="1949450" indent="-228600" algn="l" defTabSz="914400" rtl="0" eaLnBrk="1" latinLnBrk="0" hangingPunct="1">
        <a:spcBef>
          <a:spcPts val="1200"/>
        </a:spcBef>
        <a:buFont typeface="Wingdings" pitchFamily="2" charset="2"/>
        <a:buChar char=""/>
        <a:defRPr sz="1600" kern="12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8pPr>
      <a:lvl9pPr marL="2178050" indent="-228600" algn="l" defTabSz="914400" rtl="0" eaLnBrk="1" latinLnBrk="0" hangingPunct="1">
        <a:spcBef>
          <a:spcPts val="1200"/>
        </a:spcBef>
        <a:buFont typeface="Wingdings" pitchFamily="2" charset="2"/>
        <a:buChar char=""/>
        <a:defRPr sz="1600" kern="1200" baseline="0">
          <a:gradFill>
            <a:gsLst>
              <a:gs pos="0">
                <a:schemeClr val="tx1">
                  <a:alpha val="90000"/>
                </a:schemeClr>
              </a:gs>
              <a:gs pos="100000">
                <a:schemeClr val="tx1">
                  <a:lumMod val="75000"/>
                  <a:lumOff val="25000"/>
                  <a:alpha val="90000"/>
                </a:schemeClr>
              </a:gs>
            </a:gsLst>
            <a:lin ang="540000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emf"/><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4650" y="764704"/>
            <a:ext cx="5238750" cy="2435696"/>
          </a:xfrm>
        </p:spPr>
        <p:txBody>
          <a:bodyPr>
            <a:normAutofit fontScale="90000"/>
          </a:bodyPr>
          <a:lstStyle/>
          <a:p>
            <a:r>
              <a:rPr lang="en-TT" dirty="0" smtClean="0"/>
              <a:t>TOBAGO WORKSHOP ON EDUCATIONAL ASSESSMENT</a:t>
            </a:r>
            <a:br>
              <a:rPr lang="en-TT" dirty="0" smtClean="0"/>
            </a:br>
            <a:r>
              <a:rPr lang="en-TT" smtClean="0">
                <a:solidFill>
                  <a:srgbClr val="C00000"/>
                </a:solidFill>
              </a:rPr>
              <a:t>Day 2, </a:t>
            </a:r>
            <a:r>
              <a:rPr lang="en-TT" dirty="0" smtClean="0">
                <a:solidFill>
                  <a:srgbClr val="C00000"/>
                </a:solidFill>
              </a:rPr>
              <a:t>Session 1</a:t>
            </a:r>
            <a:endParaRPr lang="en-GB" dirty="0">
              <a:solidFill>
                <a:srgbClr val="C00000"/>
              </a:solidFill>
            </a:endParaRPr>
          </a:p>
        </p:txBody>
      </p:sp>
      <p:sp>
        <p:nvSpPr>
          <p:cNvPr id="3" name="Subtitle 2"/>
          <p:cNvSpPr>
            <a:spLocks noGrp="1"/>
          </p:cNvSpPr>
          <p:nvPr>
            <p:ph type="subTitle" idx="1"/>
          </p:nvPr>
        </p:nvSpPr>
        <p:spPr>
          <a:xfrm>
            <a:off x="3059832" y="3276600"/>
            <a:ext cx="5904656" cy="512440"/>
          </a:xfrm>
          <a:solidFill>
            <a:schemeClr val="accent1">
              <a:lumMod val="20000"/>
              <a:lumOff val="80000"/>
            </a:schemeClr>
          </a:solidFill>
        </p:spPr>
        <p:txBody>
          <a:bodyPr>
            <a:normAutofit/>
          </a:bodyPr>
          <a:lstStyle/>
          <a:p>
            <a:r>
              <a:rPr lang="en-TT" sz="2400" dirty="0" smtClean="0"/>
              <a:t>©</a:t>
            </a:r>
            <a:r>
              <a:rPr lang="en-TT" sz="2400" b="1" dirty="0" smtClean="0"/>
              <a:t>JEROME</a:t>
            </a:r>
            <a:r>
              <a:rPr lang="en-TT" sz="2400" dirty="0" smtClean="0"/>
              <a:t> </a:t>
            </a:r>
            <a:r>
              <a:rPr lang="en-TT" sz="2400" b="1" dirty="0" smtClean="0"/>
              <a:t>DE LISLE, </a:t>
            </a:r>
            <a:r>
              <a:rPr lang="en-TT" sz="2400" b="1" dirty="0" err="1" smtClean="0"/>
              <a:t>REAIG</a:t>
            </a:r>
            <a:r>
              <a:rPr lang="en-TT" sz="2400" b="1" dirty="0" smtClean="0"/>
              <a:t>, 2013</a:t>
            </a:r>
            <a:endParaRPr lang="en-GB" sz="2400" b="1" dirty="0"/>
          </a:p>
        </p:txBody>
      </p:sp>
    </p:spTree>
    <p:extLst>
      <p:ext uri="{BB962C8B-B14F-4D97-AF65-F5344CB8AC3E}">
        <p14:creationId xmlns:p14="http://schemas.microsoft.com/office/powerpoint/2010/main" val="1579549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TT" dirty="0" smtClean="0"/>
              <a:t>National Assessments</a:t>
            </a:r>
            <a:endParaRPr lang="en-GB" dirty="0"/>
          </a:p>
        </p:txBody>
      </p:sp>
      <p:sp>
        <p:nvSpPr>
          <p:cNvPr id="5" name="Content Placeholder 4"/>
          <p:cNvSpPr>
            <a:spLocks noGrp="1"/>
          </p:cNvSpPr>
          <p:nvPr>
            <p:ph idx="1"/>
          </p:nvPr>
        </p:nvSpPr>
        <p:spPr>
          <a:xfrm>
            <a:off x="1981200" y="1412776"/>
            <a:ext cx="6041679" cy="5328592"/>
          </a:xfrm>
        </p:spPr>
        <p:txBody>
          <a:bodyPr>
            <a:normAutofit/>
          </a:bodyPr>
          <a:lstStyle/>
          <a:p>
            <a:r>
              <a:rPr lang="en-TT" sz="2800" dirty="0" smtClean="0"/>
              <a:t>Trinidad does not yet have a clearly defined national assessment or monitoring system although the current policy allows National Tests but not the </a:t>
            </a:r>
            <a:r>
              <a:rPr lang="en-TT" sz="2800" dirty="0" err="1" smtClean="0"/>
              <a:t>NCSE</a:t>
            </a:r>
            <a:r>
              <a:rPr lang="en-TT" sz="2800" dirty="0" smtClean="0"/>
              <a:t> to operate in this way. </a:t>
            </a:r>
          </a:p>
          <a:p>
            <a:r>
              <a:rPr lang="en-TT" sz="2800" dirty="0" smtClean="0"/>
              <a:t>The idea is to inform schools and policymakers about curriculum coverage and performance.</a:t>
            </a:r>
          </a:p>
          <a:p>
            <a:r>
              <a:rPr lang="en-TT" sz="2800" dirty="0" smtClean="0"/>
              <a:t>Survey data has only be collected by the </a:t>
            </a:r>
            <a:r>
              <a:rPr lang="en-TT" sz="2800" dirty="0" err="1" smtClean="0"/>
              <a:t>DERE</a:t>
            </a:r>
            <a:r>
              <a:rPr lang="en-TT" sz="2800" dirty="0" smtClean="0"/>
              <a:t> once</a:t>
            </a:r>
            <a:endParaRPr lang="en-GB" sz="2800" dirty="0"/>
          </a:p>
        </p:txBody>
      </p:sp>
    </p:spTree>
    <p:extLst>
      <p:ext uri="{BB962C8B-B14F-4D97-AF65-F5344CB8AC3E}">
        <p14:creationId xmlns:p14="http://schemas.microsoft.com/office/powerpoint/2010/main" val="1863533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763688" y="260648"/>
            <a:ext cx="6169496" cy="1152128"/>
          </a:xfrm>
          <a:solidFill>
            <a:schemeClr val="accent1">
              <a:lumMod val="20000"/>
              <a:lumOff val="80000"/>
            </a:schemeClr>
          </a:solidFill>
        </p:spPr>
        <p:txBody>
          <a:bodyPr>
            <a:normAutofit/>
          </a:bodyPr>
          <a:lstStyle/>
          <a:p>
            <a:pPr algn="ctr"/>
            <a:r>
              <a:rPr lang="en-US" sz="3200" dirty="0"/>
              <a:t>National Assessments – How it Started</a:t>
            </a:r>
          </a:p>
        </p:txBody>
      </p:sp>
      <p:sp>
        <p:nvSpPr>
          <p:cNvPr id="158724" name="Rectangle 4"/>
          <p:cNvSpPr>
            <a:spLocks noGrp="1" noChangeArrowheads="1"/>
          </p:cNvSpPr>
          <p:nvPr>
            <p:ph type="body" idx="1"/>
          </p:nvPr>
        </p:nvSpPr>
        <p:spPr>
          <a:xfrm>
            <a:off x="1763688" y="1484784"/>
            <a:ext cx="6313512" cy="5068416"/>
          </a:xfrm>
        </p:spPr>
        <p:txBody>
          <a:bodyPr/>
          <a:lstStyle/>
          <a:p>
            <a:r>
              <a:rPr lang="en-US" sz="3200" dirty="0"/>
              <a:t>The origins of this type of assessment is found in the declaration of </a:t>
            </a:r>
            <a:r>
              <a:rPr lang="en-US" sz="3200" dirty="0" err="1"/>
              <a:t>WCEFA</a:t>
            </a:r>
            <a:r>
              <a:rPr lang="en-US" sz="3200" dirty="0"/>
              <a:t> [World Conference on Education for All held in </a:t>
            </a:r>
            <a:r>
              <a:rPr lang="en-US" sz="3200" dirty="0" err="1"/>
              <a:t>Jomtien</a:t>
            </a:r>
            <a:r>
              <a:rPr lang="en-US" sz="3200" dirty="0"/>
              <a:t>, Thailand in March 1990] which specified the importance of measuring learning achievement.</a:t>
            </a:r>
          </a:p>
          <a:p>
            <a:endParaRPr lang="en-US" dirty="0"/>
          </a:p>
        </p:txBody>
      </p:sp>
    </p:spTree>
    <p:extLst>
      <p:ext uri="{BB962C8B-B14F-4D97-AF65-F5344CB8AC3E}">
        <p14:creationId xmlns:p14="http://schemas.microsoft.com/office/powerpoint/2010/main" val="28575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1691680" y="0"/>
            <a:ext cx="6385520" cy="1412776"/>
          </a:xfrm>
          <a:solidFill>
            <a:schemeClr val="accent1">
              <a:lumMod val="20000"/>
              <a:lumOff val="80000"/>
            </a:schemeClr>
          </a:solidFill>
        </p:spPr>
        <p:txBody>
          <a:bodyPr>
            <a:normAutofit/>
          </a:bodyPr>
          <a:lstStyle/>
          <a:p>
            <a:pPr algn="ctr"/>
            <a:r>
              <a:rPr lang="en-US" sz="3200" dirty="0"/>
              <a:t>National Assessments – How it got started</a:t>
            </a:r>
          </a:p>
        </p:txBody>
      </p:sp>
      <p:sp>
        <p:nvSpPr>
          <p:cNvPr id="163843" name="Rectangle 3"/>
          <p:cNvSpPr>
            <a:spLocks noGrp="1" noChangeArrowheads="1"/>
          </p:cNvSpPr>
          <p:nvPr>
            <p:ph type="body" idx="1"/>
          </p:nvPr>
        </p:nvSpPr>
        <p:spPr>
          <a:xfrm>
            <a:off x="1907704" y="1556792"/>
            <a:ext cx="6169496" cy="4996408"/>
          </a:xfrm>
        </p:spPr>
        <p:txBody>
          <a:bodyPr>
            <a:normAutofit/>
          </a:bodyPr>
          <a:lstStyle/>
          <a:p>
            <a:r>
              <a:rPr lang="en-US" sz="2800" dirty="0"/>
              <a:t>World Bank, UNESCO, UNICEF and </a:t>
            </a:r>
            <a:r>
              <a:rPr lang="en-US" sz="2800" dirty="0" err="1"/>
              <a:t>UNDP</a:t>
            </a:r>
            <a:r>
              <a:rPr lang="en-US" sz="2800" dirty="0"/>
              <a:t> with some 1500 people representing 155 governments, 33 intergovernmental bodies, and 125 non-governmental organizations (NGOs), institutes, and foundations.</a:t>
            </a:r>
          </a:p>
          <a:p>
            <a:r>
              <a:rPr lang="en-US" sz="2800" dirty="0"/>
              <a:t>The conference was organized in response to the widespread concern over the deterioration of education systems during the 1980s.</a:t>
            </a:r>
          </a:p>
          <a:p>
            <a:endParaRPr lang="en-US" sz="2800" dirty="0"/>
          </a:p>
        </p:txBody>
      </p:sp>
    </p:spTree>
    <p:extLst>
      <p:ext uri="{BB962C8B-B14F-4D97-AF65-F5344CB8AC3E}">
        <p14:creationId xmlns:p14="http://schemas.microsoft.com/office/powerpoint/2010/main" val="2960993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5" name="Picture 7" descr="MPj04070560000[1]"/>
          <p:cNvPicPr>
            <a:picLocks noChangeAspect="1" noChangeArrowheads="1"/>
          </p:cNvPicPr>
          <p:nvPr/>
        </p:nvPicPr>
        <p:blipFill>
          <a:blip r:embed="rId3" cstate="print"/>
          <a:srcRect/>
          <a:stretch>
            <a:fillRect/>
          </a:stretch>
        </p:blipFill>
        <p:spPr bwMode="auto">
          <a:xfrm>
            <a:off x="152400" y="0"/>
            <a:ext cx="8991600" cy="6858000"/>
          </a:xfrm>
          <a:prstGeom prst="rect">
            <a:avLst/>
          </a:prstGeom>
          <a:noFill/>
        </p:spPr>
      </p:pic>
      <p:pic>
        <p:nvPicPr>
          <p:cNvPr id="165892" name="Picture 4"/>
          <p:cNvPicPr>
            <a:picLocks noChangeAspect="1" noChangeArrowheads="1"/>
          </p:cNvPicPr>
          <p:nvPr/>
        </p:nvPicPr>
        <p:blipFill>
          <a:blip r:embed="rId4" cstate="print"/>
          <a:srcRect/>
          <a:stretch>
            <a:fillRect/>
          </a:stretch>
        </p:blipFill>
        <p:spPr bwMode="auto">
          <a:xfrm>
            <a:off x="179115" y="2145854"/>
            <a:ext cx="7489229" cy="4704928"/>
          </a:xfrm>
          <a:prstGeom prst="rect">
            <a:avLst/>
          </a:prstGeom>
          <a:solidFill>
            <a:srgbClr val="FFBCBC">
              <a:alpha val="52157"/>
            </a:srgbClr>
          </a:solidFill>
          <a:ln w="9525">
            <a:noFill/>
            <a:miter lim="800000"/>
            <a:headEnd/>
            <a:tailEnd/>
          </a:ln>
          <a:effectLst/>
        </p:spPr>
      </p:pic>
      <p:pic>
        <p:nvPicPr>
          <p:cNvPr id="165894" name="Picture 6"/>
          <p:cNvPicPr>
            <a:picLocks noChangeAspect="1" noChangeArrowheads="1"/>
          </p:cNvPicPr>
          <p:nvPr/>
        </p:nvPicPr>
        <p:blipFill>
          <a:blip r:embed="rId5" cstate="print"/>
          <a:srcRect/>
          <a:stretch>
            <a:fillRect/>
          </a:stretch>
        </p:blipFill>
        <p:spPr bwMode="auto">
          <a:xfrm>
            <a:off x="2843808" y="44624"/>
            <a:ext cx="6194772" cy="1872208"/>
          </a:xfrm>
          <a:prstGeom prst="rect">
            <a:avLst/>
          </a:prstGeom>
          <a:noFill/>
          <a:ln w="9525">
            <a:noFill/>
            <a:miter lim="800000"/>
            <a:headEnd/>
            <a:tailEnd/>
          </a:ln>
          <a:effectLst/>
        </p:spPr>
      </p:pic>
    </p:spTree>
    <p:extLst>
      <p:ext uri="{BB962C8B-B14F-4D97-AF65-F5344CB8AC3E}">
        <p14:creationId xmlns:p14="http://schemas.microsoft.com/office/powerpoint/2010/main" val="3320460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p:txBody>
          <a:bodyPr/>
          <a:lstStyle/>
          <a:p>
            <a:r>
              <a:rPr lang="en-US"/>
              <a:t>National Assessments</a:t>
            </a:r>
          </a:p>
        </p:txBody>
      </p:sp>
      <p:pic>
        <p:nvPicPr>
          <p:cNvPr id="118789" name="Picture 5"/>
          <p:cNvPicPr>
            <a:picLocks noChangeAspect="1" noChangeArrowheads="1"/>
          </p:cNvPicPr>
          <p:nvPr/>
        </p:nvPicPr>
        <p:blipFill>
          <a:blip r:embed="rId3" cstate="print"/>
          <a:srcRect/>
          <a:stretch>
            <a:fillRect/>
          </a:stretch>
        </p:blipFill>
        <p:spPr bwMode="auto">
          <a:xfrm>
            <a:off x="1691680" y="1352246"/>
            <a:ext cx="7128792" cy="5200954"/>
          </a:xfrm>
          <a:prstGeom prst="rect">
            <a:avLst/>
          </a:prstGeom>
          <a:noFill/>
          <a:ln w="9525">
            <a:noFill/>
            <a:miter lim="800000"/>
            <a:headEnd/>
            <a:tailEnd/>
          </a:ln>
          <a:effectLst/>
        </p:spPr>
      </p:pic>
    </p:spTree>
    <p:extLst>
      <p:ext uri="{BB962C8B-B14F-4D97-AF65-F5344CB8AC3E}">
        <p14:creationId xmlns:p14="http://schemas.microsoft.com/office/powerpoint/2010/main" val="722360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solidFill>
            <a:srgbClr val="FFBCBC"/>
          </a:solidFill>
        </p:spPr>
        <p:txBody>
          <a:bodyPr>
            <a:normAutofit fontScale="90000"/>
          </a:bodyPr>
          <a:lstStyle/>
          <a:p>
            <a:pPr algn="ctr"/>
            <a:r>
              <a:rPr lang="en-US"/>
              <a:t>Why National Assessments?</a:t>
            </a:r>
          </a:p>
        </p:txBody>
      </p:sp>
      <p:sp>
        <p:nvSpPr>
          <p:cNvPr id="167939" name="Rectangle 3"/>
          <p:cNvSpPr>
            <a:spLocks noGrp="1" noChangeArrowheads="1"/>
          </p:cNvSpPr>
          <p:nvPr>
            <p:ph type="body" idx="1"/>
          </p:nvPr>
        </p:nvSpPr>
        <p:spPr>
          <a:xfrm>
            <a:off x="1979712" y="1844824"/>
            <a:ext cx="6097488" cy="4708376"/>
          </a:xfrm>
        </p:spPr>
        <p:txBody>
          <a:bodyPr>
            <a:normAutofit/>
          </a:bodyPr>
          <a:lstStyle/>
          <a:p>
            <a:r>
              <a:rPr lang="en-US" sz="2800" b="0" dirty="0"/>
              <a:t>National assessment is an important key in </a:t>
            </a:r>
            <a:r>
              <a:rPr lang="en-US" sz="2800" b="0" i="1" dirty="0"/>
              <a:t>improving the quality of education </a:t>
            </a:r>
            <a:r>
              <a:rPr lang="en-US" sz="2800" b="0" dirty="0"/>
              <a:t>because of the need to obtain information about the level of student </a:t>
            </a:r>
            <a:r>
              <a:rPr lang="en-US" sz="2800" b="0" dirty="0" smtClean="0"/>
              <a:t>achievement in the syste</a:t>
            </a:r>
            <a:r>
              <a:rPr lang="en-US" sz="2800" dirty="0"/>
              <a:t>m</a:t>
            </a:r>
            <a:r>
              <a:rPr lang="en-US" sz="2800" b="0" dirty="0" smtClean="0"/>
              <a:t>.</a:t>
            </a:r>
            <a:endParaRPr lang="en-US" sz="2800" b="0" dirty="0"/>
          </a:p>
          <a:p>
            <a:r>
              <a:rPr lang="en-US" sz="2800" b="0" dirty="0"/>
              <a:t>Although there is now considerable interest in what students are actually learning, information about that learning is fairly </a:t>
            </a:r>
            <a:r>
              <a:rPr lang="en-US" sz="2800" b="0" dirty="0" smtClean="0"/>
              <a:t>rare, especially in the Caribbean.</a:t>
            </a:r>
            <a:endParaRPr lang="en-US" sz="2800" b="0" dirty="0"/>
          </a:p>
        </p:txBody>
      </p:sp>
    </p:spTree>
    <p:extLst>
      <p:ext uri="{BB962C8B-B14F-4D97-AF65-F5344CB8AC3E}">
        <p14:creationId xmlns:p14="http://schemas.microsoft.com/office/powerpoint/2010/main" val="2501181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267744" y="0"/>
            <a:ext cx="5809456" cy="1844824"/>
          </a:xfrm>
          <a:solidFill>
            <a:srgbClr val="FFBCBC"/>
          </a:solidFill>
        </p:spPr>
        <p:txBody>
          <a:bodyPr>
            <a:normAutofit/>
          </a:bodyPr>
          <a:lstStyle/>
          <a:p>
            <a:pPr algn="ctr"/>
            <a:r>
              <a:rPr lang="en-US" sz="3600" dirty="0"/>
              <a:t>Best practice for national assessments</a:t>
            </a:r>
          </a:p>
        </p:txBody>
      </p:sp>
      <p:sp>
        <p:nvSpPr>
          <p:cNvPr id="157699" name="Rectangle 3"/>
          <p:cNvSpPr>
            <a:spLocks noGrp="1" noChangeArrowheads="1"/>
          </p:cNvSpPr>
          <p:nvPr>
            <p:ph type="body" idx="1"/>
          </p:nvPr>
        </p:nvSpPr>
        <p:spPr>
          <a:xfrm>
            <a:off x="1691680" y="1844824"/>
            <a:ext cx="6385520" cy="4708376"/>
          </a:xfrm>
        </p:spPr>
        <p:txBody>
          <a:bodyPr>
            <a:normAutofit fontScale="92500"/>
          </a:bodyPr>
          <a:lstStyle/>
          <a:p>
            <a:r>
              <a:rPr lang="en-US" sz="2800" dirty="0" smtClean="0"/>
              <a:t>National Assessments</a:t>
            </a:r>
          </a:p>
          <a:p>
            <a:pPr lvl="1"/>
            <a:r>
              <a:rPr lang="en-US" sz="2800" dirty="0"/>
              <a:t>w</a:t>
            </a:r>
            <a:r>
              <a:rPr lang="en-US" sz="2800" dirty="0" smtClean="0"/>
              <a:t>ork </a:t>
            </a:r>
            <a:r>
              <a:rPr lang="en-US" sz="2800" dirty="0"/>
              <a:t>bests when the exam is low stakes and positioned at key points in the system.</a:t>
            </a:r>
          </a:p>
          <a:p>
            <a:pPr lvl="1"/>
            <a:r>
              <a:rPr lang="en-US" sz="2800" dirty="0"/>
              <a:t>Should use multiple assessment modes</a:t>
            </a:r>
          </a:p>
          <a:p>
            <a:pPr lvl="1"/>
            <a:r>
              <a:rPr lang="en-US" sz="2800" dirty="0"/>
              <a:t>Should use criterion or standards-referenced methods to determine achievement</a:t>
            </a:r>
          </a:p>
          <a:p>
            <a:pPr lvl="1"/>
            <a:r>
              <a:rPr lang="en-US" sz="2800" dirty="0"/>
              <a:t>Should not be used for other purposes such as diagnostic testing, certification, or school based assessment.</a:t>
            </a:r>
          </a:p>
          <a:p>
            <a:endParaRPr lang="en-US" sz="2800" dirty="0"/>
          </a:p>
        </p:txBody>
      </p:sp>
    </p:spTree>
    <p:extLst>
      <p:ext uri="{BB962C8B-B14F-4D97-AF65-F5344CB8AC3E}">
        <p14:creationId xmlns:p14="http://schemas.microsoft.com/office/powerpoint/2010/main" val="167463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835696" y="0"/>
            <a:ext cx="6241504" cy="1700808"/>
          </a:xfrm>
          <a:solidFill>
            <a:srgbClr val="FFBCBC"/>
          </a:solidFill>
        </p:spPr>
        <p:txBody>
          <a:bodyPr>
            <a:normAutofit/>
          </a:bodyPr>
          <a:lstStyle/>
          <a:p>
            <a:pPr algn="ctr"/>
            <a:r>
              <a:rPr lang="en-US" sz="3600" dirty="0"/>
              <a:t>A rationale for national assessments</a:t>
            </a:r>
          </a:p>
        </p:txBody>
      </p:sp>
      <p:sp>
        <p:nvSpPr>
          <p:cNvPr id="168963" name="Rectangle 3"/>
          <p:cNvSpPr>
            <a:spLocks noGrp="1" noChangeArrowheads="1"/>
          </p:cNvSpPr>
          <p:nvPr>
            <p:ph type="body" idx="1"/>
          </p:nvPr>
        </p:nvSpPr>
        <p:spPr>
          <a:xfrm>
            <a:off x="1979712" y="1772816"/>
            <a:ext cx="6097488" cy="4780384"/>
          </a:xfrm>
        </p:spPr>
        <p:txBody>
          <a:bodyPr>
            <a:normAutofit/>
          </a:bodyPr>
          <a:lstStyle/>
          <a:p>
            <a:r>
              <a:rPr lang="en-US" sz="2800" dirty="0"/>
              <a:t>Information from national assessments is needed to </a:t>
            </a:r>
          </a:p>
          <a:p>
            <a:r>
              <a:rPr lang="en-US" sz="2800" b="0" dirty="0">
                <a:solidFill>
                  <a:srgbClr val="990000"/>
                </a:solidFill>
              </a:rPr>
              <a:t>reach a judgment about the adequacy of achievements generated in the education system</a:t>
            </a:r>
          </a:p>
          <a:p>
            <a:r>
              <a:rPr lang="en-US" sz="2800" b="0" dirty="0">
                <a:solidFill>
                  <a:srgbClr val="990000"/>
                </a:solidFill>
              </a:rPr>
              <a:t>use as baseline data against which to measure progress in an educational reform </a:t>
            </a:r>
            <a:r>
              <a:rPr lang="en-US" sz="2800" b="0" dirty="0" err="1">
                <a:solidFill>
                  <a:srgbClr val="990000"/>
                </a:solidFill>
              </a:rPr>
              <a:t>programme</a:t>
            </a:r>
            <a:endParaRPr lang="en-US" sz="2800" b="0" dirty="0">
              <a:solidFill>
                <a:srgbClr val="990000"/>
              </a:solidFill>
            </a:endParaRPr>
          </a:p>
          <a:p>
            <a:r>
              <a:rPr lang="en-US" sz="2800" b="0" dirty="0">
                <a:solidFill>
                  <a:srgbClr val="990000"/>
                </a:solidFill>
              </a:rPr>
              <a:t>document demographic differences</a:t>
            </a:r>
            <a:r>
              <a:rPr lang="en-US" sz="2800" b="0" dirty="0"/>
              <a:t>.</a:t>
            </a:r>
          </a:p>
        </p:txBody>
      </p:sp>
    </p:spTree>
    <p:extLst>
      <p:ext uri="{BB962C8B-B14F-4D97-AF65-F5344CB8AC3E}">
        <p14:creationId xmlns:p14="http://schemas.microsoft.com/office/powerpoint/2010/main" val="4092733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Multiple Purposes for National Tests in </a:t>
            </a:r>
            <a:r>
              <a:rPr lang="en-TT" dirty="0" err="1" smtClean="0"/>
              <a:t>T&amp;T</a:t>
            </a:r>
            <a:endParaRPr lang="en-GB" dirty="0"/>
          </a:p>
        </p:txBody>
      </p:sp>
      <p:sp>
        <p:nvSpPr>
          <p:cNvPr id="3" name="Content Placeholder 2"/>
          <p:cNvSpPr>
            <a:spLocks noGrp="1"/>
          </p:cNvSpPr>
          <p:nvPr>
            <p:ph idx="1"/>
          </p:nvPr>
        </p:nvSpPr>
        <p:spPr>
          <a:xfrm>
            <a:off x="1981200" y="1484784"/>
            <a:ext cx="6407224" cy="5184576"/>
          </a:xfrm>
        </p:spPr>
        <p:txBody>
          <a:bodyPr>
            <a:normAutofit fontScale="77500" lnSpcReduction="20000"/>
          </a:bodyPr>
          <a:lstStyle/>
          <a:p>
            <a:r>
              <a:rPr lang="en-US" dirty="0"/>
              <a:t>National Test is administered at Standards 1-IV at the end of each academic year by the Division of Educational Research and Evaluation (</a:t>
            </a:r>
            <a:r>
              <a:rPr lang="en-US" dirty="0" err="1"/>
              <a:t>DERE</a:t>
            </a:r>
            <a:r>
              <a:rPr lang="en-US" dirty="0"/>
              <a:t>) in public and private primary schools in Trinidad and Tobago. The information from these tests is used for the following purposes:</a:t>
            </a:r>
            <a:endParaRPr lang="en-GB" dirty="0"/>
          </a:p>
          <a:p>
            <a:pPr lvl="1"/>
            <a:r>
              <a:rPr lang="en-US" dirty="0"/>
              <a:t>to gather information as feedback for decision making at the district and national level.</a:t>
            </a:r>
            <a:endParaRPr lang="en-GB" dirty="0"/>
          </a:p>
          <a:p>
            <a:pPr lvl="1"/>
            <a:r>
              <a:rPr lang="en-US" dirty="0"/>
              <a:t>to track students’ progress, across time, in the school.</a:t>
            </a:r>
            <a:endParaRPr lang="en-GB" dirty="0"/>
          </a:p>
          <a:p>
            <a:pPr lvl="1"/>
            <a:r>
              <a:rPr lang="en-US" dirty="0"/>
              <a:t>to compare students’ performance by school, educational district and nationally.</a:t>
            </a:r>
            <a:endParaRPr lang="en-GB" dirty="0"/>
          </a:p>
          <a:p>
            <a:pPr lvl="1"/>
            <a:r>
              <a:rPr lang="en-US" dirty="0"/>
              <a:t>to identify national norms.</a:t>
            </a:r>
            <a:endParaRPr lang="en-GB" dirty="0"/>
          </a:p>
          <a:p>
            <a:pPr lvl="1"/>
            <a:r>
              <a:rPr lang="en-US" dirty="0"/>
              <a:t>to point to aspects of teaching and learning that may require further investigation.</a:t>
            </a:r>
            <a:endParaRPr lang="en-GB" dirty="0"/>
          </a:p>
          <a:p>
            <a:pPr lvl="1"/>
            <a:r>
              <a:rPr lang="en-US" dirty="0"/>
              <a:t>to discriminate between essential and desirable levels of curriculum.</a:t>
            </a:r>
            <a:endParaRPr lang="en-GB" dirty="0"/>
          </a:p>
          <a:p>
            <a:pPr lvl="1"/>
            <a:r>
              <a:rPr lang="en-US" dirty="0"/>
              <a:t>to determine students’ strengths and weaknesses at the school, district and national levels. (Ministry of Education, 1997, p. 11).</a:t>
            </a:r>
            <a:endParaRPr lang="en-GB" dirty="0"/>
          </a:p>
          <a:p>
            <a:endParaRPr lang="en-GB" dirty="0"/>
          </a:p>
        </p:txBody>
      </p:sp>
    </p:spTree>
    <p:extLst>
      <p:ext uri="{BB962C8B-B14F-4D97-AF65-F5344CB8AC3E}">
        <p14:creationId xmlns:p14="http://schemas.microsoft.com/office/powerpoint/2010/main" val="3655237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Two forms of reporting</a:t>
            </a:r>
            <a:endParaRPr lang="en-GB" dirty="0"/>
          </a:p>
        </p:txBody>
      </p:sp>
      <p:sp>
        <p:nvSpPr>
          <p:cNvPr id="3" name="Content Placeholder 2"/>
          <p:cNvSpPr>
            <a:spLocks noGrp="1"/>
          </p:cNvSpPr>
          <p:nvPr>
            <p:ph idx="1"/>
          </p:nvPr>
        </p:nvSpPr>
        <p:spPr/>
        <p:txBody>
          <a:bodyPr/>
          <a:lstStyle/>
          <a:p>
            <a:r>
              <a:rPr lang="en-TT" dirty="0" smtClean="0"/>
              <a:t>Norm Referenced using standard scores (</a:t>
            </a:r>
            <a:r>
              <a:rPr lang="en-TT" dirty="0" err="1" smtClean="0"/>
              <a:t>NCE</a:t>
            </a:r>
            <a:r>
              <a:rPr lang="en-TT" dirty="0" smtClean="0"/>
              <a:t>) with a mean of 50.0</a:t>
            </a:r>
          </a:p>
          <a:p>
            <a:r>
              <a:rPr lang="en-TT" dirty="0" smtClean="0"/>
              <a:t>And standards referenced</a:t>
            </a:r>
          </a:p>
          <a:p>
            <a:r>
              <a:rPr lang="en-TT" dirty="0" smtClean="0"/>
              <a:t>System of three standards developed working with </a:t>
            </a:r>
            <a:r>
              <a:rPr lang="en-TT" dirty="0" err="1" smtClean="0"/>
              <a:t>DCD</a:t>
            </a:r>
            <a:r>
              <a:rPr lang="en-TT" dirty="0" smtClean="0"/>
              <a:t> and </a:t>
            </a:r>
            <a:r>
              <a:rPr lang="en-TT" dirty="0" err="1" smtClean="0"/>
              <a:t>DERE</a:t>
            </a:r>
            <a:endParaRPr lang="en-GB" dirty="0"/>
          </a:p>
        </p:txBody>
      </p:sp>
    </p:spTree>
    <p:extLst>
      <p:ext uri="{BB962C8B-B14F-4D97-AF65-F5344CB8AC3E}">
        <p14:creationId xmlns:p14="http://schemas.microsoft.com/office/powerpoint/2010/main" val="208238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116632"/>
            <a:ext cx="6803679" cy="1443608"/>
          </a:xfrm>
        </p:spPr>
        <p:txBody>
          <a:bodyPr>
            <a:normAutofit fontScale="90000"/>
          </a:bodyPr>
          <a:lstStyle/>
          <a:p>
            <a:pPr lvl="0" eaLnBrk="0" fontAlgn="base" hangingPunct="0">
              <a:spcAft>
                <a:spcPct val="0"/>
              </a:spcAft>
            </a:pPr>
            <a:r>
              <a:rPr lang="en-GB" dirty="0" smtClean="0">
                <a:solidFill>
                  <a:schemeClr val="tx1"/>
                </a:solidFill>
                <a:latin typeface="Times New Roman" pitchFamily="18" charset="0"/>
                <a:ea typeface="Calibri" pitchFamily="34" charset="0"/>
                <a:cs typeface="Times New Roman" pitchFamily="18" charset="0"/>
              </a:rPr>
              <a:t/>
            </a:r>
            <a:br>
              <a:rPr lang="en-GB" dirty="0" smtClean="0">
                <a:solidFill>
                  <a:schemeClr val="tx1"/>
                </a:solidFill>
                <a:latin typeface="Times New Roman" pitchFamily="18" charset="0"/>
                <a:ea typeface="Calibri" pitchFamily="34" charset="0"/>
                <a:cs typeface="Times New Roman" pitchFamily="18" charset="0"/>
              </a:rPr>
            </a:br>
            <a:r>
              <a:rPr lang="en-GB" dirty="0">
                <a:solidFill>
                  <a:schemeClr val="tx1"/>
                </a:solidFill>
                <a:latin typeface="Times New Roman" pitchFamily="18" charset="0"/>
                <a:ea typeface="Calibri" pitchFamily="34" charset="0"/>
                <a:cs typeface="Times New Roman" pitchFamily="18" charset="0"/>
              </a:rPr>
              <a:t/>
            </a:r>
            <a:br>
              <a:rPr lang="en-GB" dirty="0">
                <a:solidFill>
                  <a:schemeClr val="tx1"/>
                </a:solidFill>
                <a:latin typeface="Times New Roman" pitchFamily="18" charset="0"/>
                <a:ea typeface="Calibri" pitchFamily="34" charset="0"/>
                <a:cs typeface="Times New Roman" pitchFamily="18" charset="0"/>
              </a:rPr>
            </a:br>
            <a:r>
              <a:rPr lang="en-GB" sz="3600" dirty="0" smtClean="0">
                <a:solidFill>
                  <a:schemeClr val="tx1"/>
                </a:solidFill>
                <a:latin typeface="Times New Roman" pitchFamily="18" charset="0"/>
                <a:ea typeface="Calibri" pitchFamily="34" charset="0"/>
                <a:cs typeface="Times New Roman" pitchFamily="18" charset="0"/>
              </a:rPr>
              <a:t>DAY 2: NATIONAL LEARNING ASSESSMENTS &amp; PUBLIC EXAMINATIONS</a:t>
            </a:r>
            <a:r>
              <a:rPr lang="en-GB" sz="800" dirty="0">
                <a:solidFill>
                  <a:schemeClr val="tx1"/>
                </a:solidFill>
                <a:latin typeface="Arial" pitchFamily="34" charset="0"/>
                <a:cs typeface="Arial" pitchFamily="34" charset="0"/>
              </a:rPr>
              <a:t/>
            </a:r>
            <a:br>
              <a:rPr lang="en-GB" sz="800" dirty="0">
                <a:solidFill>
                  <a:schemeClr val="tx1"/>
                </a:solidFill>
                <a:latin typeface="Arial" pitchFamily="34" charset="0"/>
                <a:cs typeface="Arial" pitchFamily="34" charset="0"/>
              </a:rPr>
            </a:br>
            <a:r>
              <a:rPr lang="en-GB" sz="6000" dirty="0">
                <a:solidFill>
                  <a:schemeClr val="tx1"/>
                </a:solidFill>
                <a:latin typeface="Arial" pitchFamily="34" charset="0"/>
                <a:cs typeface="Arial" pitchFamily="34" charset="0"/>
              </a:rPr>
              <a:t/>
            </a:r>
            <a:br>
              <a:rPr lang="en-GB" sz="6000" dirty="0">
                <a:solidFill>
                  <a:schemeClr val="tx1"/>
                </a:solidFill>
                <a:latin typeface="Arial" pitchFamily="34" charset="0"/>
                <a:cs typeface="Arial" pitchFamily="34" charset="0"/>
              </a:rPr>
            </a:b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4821774"/>
              </p:ext>
            </p:extLst>
          </p:nvPr>
        </p:nvGraphicFramePr>
        <p:xfrm>
          <a:off x="2078911" y="1744822"/>
          <a:ext cx="6453529" cy="4660523"/>
        </p:xfrm>
        <a:graphic>
          <a:graphicData uri="http://schemas.openxmlformats.org/drawingml/2006/table">
            <a:tbl>
              <a:tblPr>
                <a:tableStyleId>{BC89EF96-8CEA-46FF-86C4-4CE0E7609802}</a:tableStyleId>
              </a:tblPr>
              <a:tblGrid>
                <a:gridCol w="6453529"/>
              </a:tblGrid>
              <a:tr h="546695">
                <a:tc>
                  <a:txBody>
                    <a:bodyPr/>
                    <a:lstStyle/>
                    <a:p>
                      <a:r>
                        <a:rPr lang="en-TT" sz="1800" b="1" dirty="0"/>
                        <a:t>PLENARY: ASSESSMENT OF LEARNING: LARGE SCALE ASSESSMENT</a:t>
                      </a:r>
                    </a:p>
                  </a:txBody>
                  <a:tcPr marL="0" marR="0" marT="0" marB="0">
                    <a:solidFill>
                      <a:schemeClr val="tx2">
                        <a:lumMod val="50000"/>
                        <a:lumOff val="50000"/>
                      </a:schemeClr>
                    </a:solidFill>
                  </a:tcPr>
                </a:tc>
              </a:tr>
              <a:tr h="820043">
                <a:tc>
                  <a:txBody>
                    <a:bodyPr/>
                    <a:lstStyle/>
                    <a:p>
                      <a:pPr marL="0" indent="0">
                        <a:buFont typeface="+mj-lt"/>
                        <a:buNone/>
                      </a:pPr>
                      <a:r>
                        <a:rPr lang="en-TT" sz="1800" dirty="0"/>
                        <a:t>TUTORIAL: </a:t>
                      </a:r>
                      <a:endParaRPr lang="en-TT" sz="1800" dirty="0" smtClean="0"/>
                    </a:p>
                    <a:p>
                      <a:pPr marL="342900" indent="-342900">
                        <a:buFont typeface="+mj-lt"/>
                        <a:buAutoNum type="arabicParenR"/>
                      </a:pPr>
                      <a:r>
                        <a:rPr lang="en-TT" sz="1800" dirty="0" smtClean="0"/>
                        <a:t>UNDERSTANDING </a:t>
                      </a:r>
                      <a:r>
                        <a:rPr lang="en-TT" sz="1800" dirty="0"/>
                        <a:t>AND USING NATIONAL TESTS IN AN EDUCATION </a:t>
                      </a:r>
                      <a:r>
                        <a:rPr lang="en-TT" sz="1800" dirty="0" smtClean="0"/>
                        <a:t>SYSTEM</a:t>
                      </a:r>
                    </a:p>
                    <a:p>
                      <a:pPr marL="342900" indent="-342900">
                        <a:buFont typeface="+mj-lt"/>
                        <a:buAutoNum type="arabicParenR"/>
                      </a:pPr>
                      <a:r>
                        <a:rPr lang="en-TT" sz="1800" dirty="0" smtClean="0"/>
                        <a:t>WHAT </a:t>
                      </a:r>
                      <a:r>
                        <a:rPr lang="en-TT" sz="1800" dirty="0"/>
                        <a:t>TO DO WITH THE DATA</a:t>
                      </a:r>
                    </a:p>
                  </a:txBody>
                  <a:tcPr marL="0" marR="0" marT="0" marB="0"/>
                </a:tc>
              </a:tr>
              <a:tr h="820043">
                <a:tc>
                  <a:txBody>
                    <a:bodyPr/>
                    <a:lstStyle/>
                    <a:p>
                      <a:r>
                        <a:rPr lang="en-TT" sz="1800" b="1" dirty="0"/>
                        <a:t>PLENARY: PUBLIC EXAMINATIONS IN THE CARIBBEAN-PERSISTENCE AMIDST CHANGING DESIGNS</a:t>
                      </a:r>
                    </a:p>
                  </a:txBody>
                  <a:tcPr marL="0" marR="0" marT="0" marB="0">
                    <a:solidFill>
                      <a:schemeClr val="tx2">
                        <a:lumMod val="50000"/>
                        <a:lumOff val="50000"/>
                      </a:schemeClr>
                    </a:solidFill>
                  </a:tcPr>
                </a:tc>
              </a:tr>
              <a:tr h="1366738">
                <a:tc>
                  <a:txBody>
                    <a:bodyPr/>
                    <a:lstStyle/>
                    <a:p>
                      <a:r>
                        <a:rPr lang="en-TT" sz="1800" dirty="0"/>
                        <a:t>TUTORIALS: </a:t>
                      </a:r>
                      <a:endParaRPr lang="en-TT" sz="1800" dirty="0" smtClean="0"/>
                    </a:p>
                    <a:p>
                      <a:pPr marL="342900" indent="-342900">
                        <a:buFont typeface="+mj-lt"/>
                        <a:buAutoNum type="arabicParenR"/>
                      </a:pPr>
                      <a:r>
                        <a:rPr lang="en-TT" sz="1800" dirty="0" smtClean="0"/>
                        <a:t>DISCUSSING </a:t>
                      </a:r>
                      <a:r>
                        <a:rPr lang="en-TT" sz="1800" dirty="0"/>
                        <a:t>THE ROLE AND IMPACT OF THE SEA/CAC</a:t>
                      </a:r>
                    </a:p>
                    <a:p>
                      <a:pPr marL="342900" indent="-342900">
                        <a:buFont typeface="+mj-lt"/>
                        <a:buAutoNum type="arabicParenR"/>
                      </a:pPr>
                      <a:r>
                        <a:rPr lang="en-TT" sz="1800" dirty="0"/>
                        <a:t>IDENTIFYING HOW TO WORK WITH MULTI-USE ASSESSMENTS</a:t>
                      </a:r>
                    </a:p>
                    <a:p>
                      <a:pPr marL="342900" indent="-342900">
                        <a:buFont typeface="+mj-lt"/>
                        <a:buAutoNum type="arabicParenR"/>
                      </a:pPr>
                      <a:r>
                        <a:rPr lang="en-TT" sz="1800" dirty="0"/>
                        <a:t>BEST PRACTICE IN THE CAC</a:t>
                      </a:r>
                    </a:p>
                  </a:txBody>
                  <a:tcPr marL="0" marR="0" marT="0" marB="0"/>
                </a:tc>
              </a:tr>
              <a:tr h="820043">
                <a:tc>
                  <a:txBody>
                    <a:bodyPr/>
                    <a:lstStyle/>
                    <a:p>
                      <a:r>
                        <a:rPr lang="en-TT" sz="1800" dirty="0"/>
                        <a:t>VOLUNTARY AFTER WORKSHOP SESSION: USING DATA FROM LARGE-SCALE ASSESSMENTS TO FOSTER SCHOOL IMPROVEMENT</a:t>
                      </a:r>
                    </a:p>
                  </a:txBody>
                  <a:tcPr marL="0" marR="0" marT="0" marB="0"/>
                </a:tc>
              </a:tr>
            </a:tbl>
          </a:graphicData>
        </a:graphic>
      </p:graphicFrame>
      <p:sp>
        <p:nvSpPr>
          <p:cNvPr id="4" name="Isosceles Triangle 3"/>
          <p:cNvSpPr/>
          <p:nvPr/>
        </p:nvSpPr>
        <p:spPr>
          <a:xfrm rot="5400000">
            <a:off x="1696480" y="1736812"/>
            <a:ext cx="432048" cy="5040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9283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Performance Standards &amp; Definitions</a:t>
            </a:r>
            <a:endParaRPr lang="en-GB" dirty="0"/>
          </a:p>
        </p:txBody>
      </p:sp>
      <p:sp>
        <p:nvSpPr>
          <p:cNvPr id="3" name="Content Placeholder 2"/>
          <p:cNvSpPr>
            <a:spLocks noGrp="1"/>
          </p:cNvSpPr>
          <p:nvPr>
            <p:ph idx="1"/>
          </p:nvPr>
        </p:nvSpPr>
        <p:spPr>
          <a:xfrm>
            <a:off x="1981200" y="1484784"/>
            <a:ext cx="6407224" cy="5040560"/>
          </a:xfrm>
        </p:spPr>
        <p:txBody>
          <a:bodyPr>
            <a:normAutofit fontScale="77500" lnSpcReduction="20000"/>
          </a:bodyPr>
          <a:lstStyle/>
          <a:p>
            <a:pPr marL="0" lvl="0" indent="0">
              <a:spcBef>
                <a:spcPts val="0"/>
              </a:spcBef>
              <a:buNone/>
            </a:pPr>
            <a:r>
              <a:rPr lang="en-US" b="1" i="1" dirty="0">
                <a:solidFill>
                  <a:srgbClr val="FF0000"/>
                </a:solidFill>
              </a:rPr>
              <a:t>Exceeds the Standard (Level 4</a:t>
            </a:r>
            <a:r>
              <a:rPr lang="en-US" b="1" i="1" dirty="0" smtClean="0">
                <a:solidFill>
                  <a:srgbClr val="FF0000"/>
                </a:solidFill>
              </a:rPr>
              <a:t>)</a:t>
            </a:r>
            <a:r>
              <a:rPr lang="en-US" b="1" i="1" dirty="0">
                <a:solidFill>
                  <a:srgbClr val="FF0000"/>
                </a:solidFill>
              </a:rPr>
              <a:t> </a:t>
            </a:r>
            <a:endParaRPr lang="en-GB" dirty="0">
              <a:solidFill>
                <a:srgbClr val="FF0000"/>
              </a:solidFill>
            </a:endParaRPr>
          </a:p>
          <a:p>
            <a:pPr>
              <a:spcBef>
                <a:spcPts val="0"/>
              </a:spcBef>
            </a:pPr>
            <a:r>
              <a:rPr lang="en-US" dirty="0"/>
              <a:t>The student exceeds the overall standard of work required at this level. This is superior academic performance. The student consistently displays an in-depth understanding of the work with an exemplary display of the skills required in all areas</a:t>
            </a:r>
            <a:r>
              <a:rPr lang="en-US" dirty="0" smtClean="0"/>
              <a:t>.</a:t>
            </a:r>
            <a:r>
              <a:rPr lang="en-US" dirty="0"/>
              <a:t> </a:t>
            </a:r>
            <a:endParaRPr lang="en-GB" dirty="0"/>
          </a:p>
          <a:p>
            <a:pPr marL="0" lvl="0" indent="0">
              <a:spcBef>
                <a:spcPts val="0"/>
              </a:spcBef>
              <a:buNone/>
            </a:pPr>
            <a:r>
              <a:rPr lang="en-US" b="1" i="1" dirty="0">
                <a:solidFill>
                  <a:srgbClr val="FF0000"/>
                </a:solidFill>
              </a:rPr>
              <a:t>Meets the Standard (Level 3)</a:t>
            </a:r>
            <a:endParaRPr lang="en-GB" dirty="0">
              <a:solidFill>
                <a:srgbClr val="FF0000"/>
              </a:solidFill>
            </a:endParaRPr>
          </a:p>
          <a:p>
            <a:pPr>
              <a:spcBef>
                <a:spcPts val="0"/>
              </a:spcBef>
            </a:pPr>
            <a:r>
              <a:rPr lang="en-US" dirty="0"/>
              <a:t>The student meets the overall standard of work required at this level. This is satisfactory academic performance with a solid understanding and adequate display of the skills required</a:t>
            </a:r>
            <a:r>
              <a:rPr lang="en-US" dirty="0" smtClean="0"/>
              <a:t>.</a:t>
            </a:r>
            <a:endParaRPr lang="en-GB" dirty="0"/>
          </a:p>
          <a:p>
            <a:pPr marL="0" lvl="0" indent="0">
              <a:spcBef>
                <a:spcPts val="0"/>
              </a:spcBef>
              <a:buNone/>
            </a:pPr>
            <a:r>
              <a:rPr lang="en-US" b="1" i="1" dirty="0">
                <a:solidFill>
                  <a:srgbClr val="FF0000"/>
                </a:solidFill>
              </a:rPr>
              <a:t>Nearly Meets the Standard </a:t>
            </a:r>
            <a:r>
              <a:rPr lang="en-US" b="1" i="1" dirty="0"/>
              <a:t>(</a:t>
            </a:r>
            <a:r>
              <a:rPr lang="en-US" b="1" i="1" dirty="0">
                <a:solidFill>
                  <a:srgbClr val="FF0000"/>
                </a:solidFill>
              </a:rPr>
              <a:t>Level 2)</a:t>
            </a:r>
            <a:endParaRPr lang="en-GB" dirty="0">
              <a:solidFill>
                <a:srgbClr val="FF0000"/>
              </a:solidFill>
            </a:endParaRPr>
          </a:p>
          <a:p>
            <a:pPr>
              <a:spcBef>
                <a:spcPts val="0"/>
              </a:spcBef>
            </a:pPr>
            <a:r>
              <a:rPr lang="en-US" dirty="0"/>
              <a:t>The student nearly meets the overall standard of work required at this level. This is marginal academic performance and includes work that approaches, but falls short of meeting satisfactory performance. The performance indicates a partial understanding and a limited display of the skills required</a:t>
            </a:r>
            <a:r>
              <a:rPr lang="en-US" dirty="0" smtClean="0"/>
              <a:t>.</a:t>
            </a:r>
            <a:r>
              <a:rPr lang="en-US" dirty="0"/>
              <a:t> </a:t>
            </a:r>
            <a:endParaRPr lang="en-US" dirty="0" smtClean="0"/>
          </a:p>
          <a:p>
            <a:pPr>
              <a:spcBef>
                <a:spcPts val="0"/>
              </a:spcBef>
            </a:pPr>
            <a:endParaRPr lang="en-GB" dirty="0"/>
          </a:p>
          <a:p>
            <a:pPr marL="0" lvl="0" indent="0">
              <a:spcBef>
                <a:spcPts val="0"/>
              </a:spcBef>
              <a:buNone/>
            </a:pPr>
            <a:r>
              <a:rPr lang="en-US" b="1" i="1" dirty="0">
                <a:solidFill>
                  <a:srgbClr val="0070C0"/>
                </a:solidFill>
              </a:rPr>
              <a:t>Well Below the Standard (Level 1</a:t>
            </a:r>
            <a:r>
              <a:rPr lang="en-US" b="1" i="1" dirty="0" smtClean="0">
                <a:solidFill>
                  <a:srgbClr val="0070C0"/>
                </a:solidFill>
              </a:rPr>
              <a:t>)</a:t>
            </a:r>
            <a:r>
              <a:rPr lang="en-US" b="1" i="1" dirty="0">
                <a:solidFill>
                  <a:srgbClr val="0070C0"/>
                </a:solidFill>
              </a:rPr>
              <a:t> </a:t>
            </a:r>
            <a:endParaRPr lang="en-GB" dirty="0">
              <a:solidFill>
                <a:srgbClr val="0070C0"/>
              </a:solidFill>
            </a:endParaRPr>
          </a:p>
          <a:p>
            <a:pPr>
              <a:spcBef>
                <a:spcPts val="0"/>
              </a:spcBef>
            </a:pPr>
            <a:r>
              <a:rPr lang="en-US" dirty="0">
                <a:solidFill>
                  <a:srgbClr val="0070C0"/>
                </a:solidFill>
              </a:rPr>
              <a:t>The student performs well below the standard of work required at this level. This is inadequate academic performance indicating little understanding and minimal display of skills required. There is a major need for additional instructional opportunities, remedial assistance and/or increased student commitment to academics in order to achieve at Level 3</a:t>
            </a:r>
            <a:r>
              <a:rPr lang="en-US" dirty="0" smtClean="0">
                <a:solidFill>
                  <a:srgbClr val="0070C0"/>
                </a:solidFill>
              </a:rPr>
              <a:t>.</a:t>
            </a:r>
            <a:endParaRPr lang="en-GB" dirty="0">
              <a:solidFill>
                <a:srgbClr val="0070C0"/>
              </a:solidFill>
            </a:endParaRPr>
          </a:p>
        </p:txBody>
      </p:sp>
    </p:spTree>
    <p:extLst>
      <p:ext uri="{BB962C8B-B14F-4D97-AF65-F5344CB8AC3E}">
        <p14:creationId xmlns:p14="http://schemas.microsoft.com/office/powerpoint/2010/main" val="3712457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673281" cy="1371600"/>
          </a:xfrm>
        </p:spPr>
        <p:txBody>
          <a:bodyPr>
            <a:normAutofit/>
          </a:bodyPr>
          <a:lstStyle/>
          <a:p>
            <a:r>
              <a:rPr lang="en-TT" sz="3200" dirty="0" smtClean="0"/>
              <a:t>Standards represent variations in students performances on test</a:t>
            </a:r>
            <a:endParaRPr lang="en-GB" sz="3200" dirty="0"/>
          </a:p>
        </p:txBody>
      </p:sp>
      <p:pic>
        <p:nvPicPr>
          <p:cNvPr id="4" name="Picture 3" descr="accountability statement"/>
          <p:cNvPicPr/>
          <p:nvPr/>
        </p:nvPicPr>
        <p:blipFill>
          <a:blip r:embed="rId3">
            <a:lum bright="-20000" contrast="20000"/>
            <a:grayscl/>
          </a:blip>
          <a:srcRect l="8348" t="3072" r="11287" b="71643"/>
          <a:stretch>
            <a:fillRect/>
          </a:stretch>
        </p:blipFill>
        <p:spPr bwMode="auto">
          <a:xfrm>
            <a:off x="1571942" y="1705610"/>
            <a:ext cx="6960498" cy="4531702"/>
          </a:xfrm>
          <a:prstGeom prst="rect">
            <a:avLst/>
          </a:prstGeom>
          <a:noFill/>
          <a:ln w="9525">
            <a:solidFill>
              <a:srgbClr val="000000"/>
            </a:solidFill>
            <a:miter lim="800000"/>
            <a:headEnd/>
            <a:tailEnd/>
          </a:ln>
        </p:spPr>
      </p:pic>
      <p:sp>
        <p:nvSpPr>
          <p:cNvPr id="5" name="Oval 4"/>
          <p:cNvSpPr/>
          <p:nvPr/>
        </p:nvSpPr>
        <p:spPr>
          <a:xfrm>
            <a:off x="7092280" y="1201554"/>
            <a:ext cx="176368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dirty="0" err="1" smtClean="0"/>
              <a:t>WBS</a:t>
            </a:r>
            <a:endParaRPr lang="en-GB" dirty="0"/>
          </a:p>
        </p:txBody>
      </p:sp>
    </p:spTree>
    <p:extLst>
      <p:ext uri="{BB962C8B-B14F-4D97-AF65-F5344CB8AC3E}">
        <p14:creationId xmlns:p14="http://schemas.microsoft.com/office/powerpoint/2010/main" val="239385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
          <p:cNvPicPr/>
          <p:nvPr/>
        </p:nvPicPr>
        <p:blipFill>
          <a:blip r:embed="rId3"/>
          <a:srcRect/>
          <a:stretch>
            <a:fillRect/>
          </a:stretch>
        </p:blipFill>
        <p:spPr bwMode="auto">
          <a:xfrm>
            <a:off x="1763688" y="188640"/>
            <a:ext cx="7128792" cy="6552728"/>
          </a:xfrm>
          <a:prstGeom prst="rect">
            <a:avLst/>
          </a:prstGeom>
          <a:noFill/>
          <a:ln w="9525">
            <a:noFill/>
            <a:miter lim="800000"/>
            <a:headEnd/>
            <a:tailEnd/>
          </a:ln>
        </p:spPr>
      </p:pic>
      <p:sp>
        <p:nvSpPr>
          <p:cNvPr id="5" name="Oval 4"/>
          <p:cNvSpPr/>
          <p:nvPr/>
        </p:nvSpPr>
        <p:spPr>
          <a:xfrm>
            <a:off x="18628" y="4365104"/>
            <a:ext cx="1763688"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dirty="0" err="1" smtClean="0"/>
              <a:t>ES</a:t>
            </a:r>
            <a:endParaRPr lang="en-GB" dirty="0"/>
          </a:p>
        </p:txBody>
      </p:sp>
    </p:spTree>
    <p:extLst>
      <p:ext uri="{BB962C8B-B14F-4D97-AF65-F5344CB8AC3E}">
        <p14:creationId xmlns:p14="http://schemas.microsoft.com/office/powerpoint/2010/main" val="1067729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TT" dirty="0" smtClean="0"/>
              <a:t>Theory of Action for Trinidad National Tests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628800"/>
            <a:ext cx="5729288"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727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601273" cy="1371600"/>
          </a:xfrm>
        </p:spPr>
        <p:txBody>
          <a:bodyPr>
            <a:normAutofit/>
          </a:bodyPr>
          <a:lstStyle/>
          <a:p>
            <a:r>
              <a:rPr lang="en-TT" sz="3200" b="1" dirty="0" smtClean="0">
                <a:solidFill>
                  <a:srgbClr val="0070C0"/>
                </a:solidFill>
                <a:effectLst>
                  <a:outerShdw blurRad="38100" dist="38100" dir="2700000" algn="tl">
                    <a:srgbClr val="000000">
                      <a:alpha val="43137"/>
                    </a:srgbClr>
                  </a:outerShdw>
                </a:effectLst>
              </a:rPr>
              <a:t>How a School Performance System Operates </a:t>
            </a:r>
            <a:r>
              <a:rPr lang="en-TT" sz="3200" dirty="0" smtClean="0"/>
              <a:t>(</a:t>
            </a:r>
            <a:r>
              <a:rPr lang="en-GB" sz="3200" dirty="0" err="1" smtClean="0"/>
              <a:t>Verhaeghe</a:t>
            </a:r>
            <a:r>
              <a:rPr lang="en-GB" sz="3200" dirty="0" smtClean="0"/>
              <a:t> et al., 2009)</a:t>
            </a:r>
            <a:endParaRPr lang="en-GB" sz="3200" dirty="0"/>
          </a:p>
        </p:txBody>
      </p:sp>
      <p:pic>
        <p:nvPicPr>
          <p:cNvPr id="10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84784"/>
            <a:ext cx="7056784"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18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The Trinidad &amp; Tobago National Test System</a:t>
            </a:r>
            <a:endParaRPr lang="en-GB" dirty="0"/>
          </a:p>
        </p:txBody>
      </p:sp>
      <p:sp>
        <p:nvSpPr>
          <p:cNvPr id="3" name="Content Placeholder 2"/>
          <p:cNvSpPr>
            <a:spLocks noGrp="1"/>
          </p:cNvSpPr>
          <p:nvPr>
            <p:ph idx="1"/>
          </p:nvPr>
        </p:nvSpPr>
        <p:spPr/>
        <p:txBody>
          <a:bodyPr/>
          <a:lstStyle/>
          <a:p>
            <a:r>
              <a:rPr lang="en-TT" dirty="0" smtClean="0"/>
              <a:t>A variety of </a:t>
            </a:r>
            <a:r>
              <a:rPr lang="en-TT" b="1" dirty="0" smtClean="0"/>
              <a:t>data types </a:t>
            </a:r>
            <a:r>
              <a:rPr lang="en-TT" dirty="0" smtClean="0"/>
              <a:t>are provided to empower schools to better served its clients.</a:t>
            </a:r>
          </a:p>
          <a:p>
            <a:r>
              <a:rPr lang="en-TT" dirty="0" smtClean="0"/>
              <a:t>Includes single index indicators, graphical displays of distributions and graphs</a:t>
            </a:r>
          </a:p>
          <a:p>
            <a:r>
              <a:rPr lang="en-TT" dirty="0" smtClean="0"/>
              <a:t>Can be further enhanced by attaching to demographic data and continuous assessments. </a:t>
            </a:r>
            <a:endParaRPr lang="en-GB" dirty="0"/>
          </a:p>
        </p:txBody>
      </p:sp>
    </p:spTree>
    <p:extLst>
      <p:ext uri="{BB962C8B-B14F-4D97-AF65-F5344CB8AC3E}">
        <p14:creationId xmlns:p14="http://schemas.microsoft.com/office/powerpoint/2010/main" val="1007905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Interpreting National Test Data </a:t>
            </a:r>
            <a:endParaRPr lang="en-GB" dirty="0"/>
          </a:p>
        </p:txBody>
      </p:sp>
      <p:sp>
        <p:nvSpPr>
          <p:cNvPr id="3" name="Content Placeholder 2"/>
          <p:cNvSpPr>
            <a:spLocks noGrp="1"/>
          </p:cNvSpPr>
          <p:nvPr>
            <p:ph idx="1"/>
          </p:nvPr>
        </p:nvSpPr>
        <p:spPr>
          <a:xfrm>
            <a:off x="1981200" y="1752600"/>
            <a:ext cx="6407224" cy="4700736"/>
          </a:xfrm>
        </p:spPr>
        <p:txBody>
          <a:bodyPr>
            <a:normAutofit lnSpcReduction="10000"/>
          </a:bodyPr>
          <a:lstStyle/>
          <a:p>
            <a:r>
              <a:rPr lang="en-TT" dirty="0" smtClean="0"/>
              <a:t>Each data type requires understanding</a:t>
            </a:r>
          </a:p>
          <a:p>
            <a:pPr lvl="1"/>
            <a:r>
              <a:rPr lang="en-TT" dirty="0" smtClean="0"/>
              <a:t>A </a:t>
            </a:r>
            <a:r>
              <a:rPr lang="en-TT" u="sng" dirty="0" smtClean="0">
                <a:solidFill>
                  <a:srgbClr val="0070C0"/>
                </a:solidFill>
              </a:rPr>
              <a:t>single number accountability index </a:t>
            </a:r>
            <a:r>
              <a:rPr lang="en-TT" dirty="0" smtClean="0"/>
              <a:t>called the API designed to locate the school based on the proportions of students performing in the different levels.</a:t>
            </a:r>
          </a:p>
          <a:p>
            <a:pPr lvl="1"/>
            <a:r>
              <a:rPr lang="en-TT" dirty="0" smtClean="0"/>
              <a:t>A </a:t>
            </a:r>
            <a:r>
              <a:rPr lang="en-TT" u="sng" dirty="0" smtClean="0">
                <a:solidFill>
                  <a:srgbClr val="0070C0"/>
                </a:solidFill>
              </a:rPr>
              <a:t>simple value-added measure </a:t>
            </a:r>
            <a:r>
              <a:rPr lang="en-TT" dirty="0" smtClean="0"/>
              <a:t>based on the API scores over several years.</a:t>
            </a:r>
          </a:p>
          <a:p>
            <a:pPr lvl="1"/>
            <a:r>
              <a:rPr lang="en-TT" dirty="0" smtClean="0"/>
              <a:t>The </a:t>
            </a:r>
            <a:r>
              <a:rPr lang="en-TT" u="sng" dirty="0" smtClean="0">
                <a:solidFill>
                  <a:srgbClr val="0070C0"/>
                </a:solidFill>
              </a:rPr>
              <a:t>proportion of students at each level </a:t>
            </a:r>
            <a:r>
              <a:rPr lang="en-TT" dirty="0" smtClean="0"/>
              <a:t>for all listed subjects.</a:t>
            </a:r>
          </a:p>
          <a:p>
            <a:pPr lvl="1"/>
            <a:r>
              <a:rPr lang="en-TT" dirty="0" smtClean="0"/>
              <a:t>The </a:t>
            </a:r>
            <a:r>
              <a:rPr lang="en-TT" u="sng" dirty="0" smtClean="0">
                <a:solidFill>
                  <a:srgbClr val="0070C0"/>
                </a:solidFill>
              </a:rPr>
              <a:t>average performance of the cohort in the school </a:t>
            </a:r>
            <a:r>
              <a:rPr lang="en-TT" dirty="0" smtClean="0"/>
              <a:t>on the subjects and subjects strands reported by Norm Curve Equivalents (</a:t>
            </a:r>
            <a:r>
              <a:rPr lang="en-TT" dirty="0" err="1" smtClean="0"/>
              <a:t>NCE</a:t>
            </a:r>
            <a:r>
              <a:rPr lang="en-TT" dirty="0" smtClean="0"/>
              <a:t>)</a:t>
            </a:r>
            <a:endParaRPr lang="en-GB" dirty="0"/>
          </a:p>
        </p:txBody>
      </p:sp>
    </p:spTree>
    <p:extLst>
      <p:ext uri="{BB962C8B-B14F-4D97-AF65-F5344CB8AC3E}">
        <p14:creationId xmlns:p14="http://schemas.microsoft.com/office/powerpoint/2010/main" val="3181490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Accountability Index</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79613432"/>
              </p:ext>
            </p:extLst>
          </p:nvPr>
        </p:nvGraphicFramePr>
        <p:xfrm>
          <a:off x="1619672" y="1268760"/>
          <a:ext cx="7200799" cy="5390651"/>
        </p:xfrm>
        <a:graphic>
          <a:graphicData uri="http://schemas.openxmlformats.org/drawingml/2006/table">
            <a:tbl>
              <a:tblPr>
                <a:tableStyleId>{5C22544A-7EE6-4342-B048-85BDC9FD1C3A}</a:tableStyleId>
              </a:tblPr>
              <a:tblGrid>
                <a:gridCol w="1288564"/>
                <a:gridCol w="1894947"/>
                <a:gridCol w="4017288"/>
              </a:tblGrid>
              <a:tr h="391477">
                <a:tc>
                  <a:txBody>
                    <a:bodyPr/>
                    <a:lstStyle/>
                    <a:p>
                      <a:pPr algn="just">
                        <a:lnSpc>
                          <a:spcPct val="115000"/>
                        </a:lnSpc>
                        <a:spcAft>
                          <a:spcPts val="0"/>
                        </a:spcAft>
                      </a:pPr>
                      <a:r>
                        <a:rPr lang="en-US" sz="1800">
                          <a:effectLst/>
                        </a:rPr>
                        <a:t>Range API Scores</a:t>
                      </a:r>
                      <a:endParaRPr lang="en-GB" sz="18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n-US" sz="1800">
                          <a:effectLst/>
                        </a:rPr>
                        <a:t>LABEL</a:t>
                      </a:r>
                      <a:endParaRPr lang="en-GB" sz="18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n-US" sz="1800">
                          <a:effectLst/>
                        </a:rPr>
                        <a:t>DESCRIPTION</a:t>
                      </a:r>
                      <a:endParaRPr lang="en-GB" sz="1800">
                        <a:effectLst/>
                        <a:latin typeface="Times New Roman"/>
                        <a:ea typeface="Times New Roman"/>
                        <a:cs typeface="Times New Roman"/>
                      </a:endParaRPr>
                    </a:p>
                  </a:txBody>
                  <a:tcPr marL="68580" marR="68580" marT="0" marB="0"/>
                </a:tc>
              </a:tr>
              <a:tr h="896632">
                <a:tc>
                  <a:txBody>
                    <a:bodyPr/>
                    <a:lstStyle/>
                    <a:p>
                      <a:pPr algn="just">
                        <a:lnSpc>
                          <a:spcPct val="115000"/>
                        </a:lnSpc>
                        <a:spcAft>
                          <a:spcPts val="0"/>
                        </a:spcAft>
                      </a:pPr>
                      <a:r>
                        <a:rPr lang="en-US" sz="1800">
                          <a:effectLst/>
                        </a:rPr>
                        <a:t>401-560</a:t>
                      </a:r>
                      <a:endParaRPr lang="en-GB" sz="18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n-US" sz="1800">
                          <a:effectLst/>
                        </a:rPr>
                        <a:t>EXCELLING</a:t>
                      </a:r>
                      <a:endParaRPr lang="en-GB" sz="18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n-US" sz="1800">
                          <a:effectLst/>
                        </a:rPr>
                        <a:t>Extremely high proportions of students meeting or exceeding standards in both classes and areas of learning</a:t>
                      </a:r>
                      <a:endParaRPr lang="en-GB" sz="1800">
                        <a:effectLst/>
                        <a:latin typeface="Times New Roman"/>
                        <a:ea typeface="Times New Roman"/>
                        <a:cs typeface="Times New Roman"/>
                      </a:endParaRPr>
                    </a:p>
                  </a:txBody>
                  <a:tcPr marL="68580" marR="68580" marT="0" marB="0"/>
                </a:tc>
              </a:tr>
              <a:tr h="974099">
                <a:tc>
                  <a:txBody>
                    <a:bodyPr/>
                    <a:lstStyle/>
                    <a:p>
                      <a:pPr algn="just">
                        <a:lnSpc>
                          <a:spcPct val="115000"/>
                        </a:lnSpc>
                        <a:spcAft>
                          <a:spcPts val="0"/>
                        </a:spcAft>
                      </a:pPr>
                      <a:r>
                        <a:rPr lang="en-US" sz="1800">
                          <a:effectLst/>
                        </a:rPr>
                        <a:t>241-400</a:t>
                      </a:r>
                      <a:endParaRPr lang="en-GB" sz="18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n-US" sz="1800">
                          <a:effectLst/>
                        </a:rPr>
                        <a:t>MOSTLY EFFECTIVE</a:t>
                      </a:r>
                      <a:endParaRPr lang="en-GB" sz="18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n-US" sz="1800">
                          <a:effectLst/>
                        </a:rPr>
                        <a:t>Adequate to high proportions of students meeting or exceeding standards in both classes and areas of learning</a:t>
                      </a:r>
                      <a:endParaRPr lang="en-GB" sz="1800">
                        <a:effectLst/>
                        <a:latin typeface="Times New Roman"/>
                        <a:ea typeface="Times New Roman"/>
                        <a:cs typeface="Times New Roman"/>
                      </a:endParaRPr>
                    </a:p>
                  </a:txBody>
                  <a:tcPr marL="68580" marR="68580" marT="0" marB="0"/>
                </a:tc>
              </a:tr>
              <a:tr h="1505351">
                <a:tc>
                  <a:txBody>
                    <a:bodyPr/>
                    <a:lstStyle/>
                    <a:p>
                      <a:pPr algn="just">
                        <a:lnSpc>
                          <a:spcPct val="115000"/>
                        </a:lnSpc>
                        <a:spcAft>
                          <a:spcPts val="0"/>
                        </a:spcAft>
                      </a:pPr>
                      <a:r>
                        <a:rPr lang="en-US" sz="1800">
                          <a:effectLst/>
                        </a:rPr>
                        <a:t>81-240</a:t>
                      </a:r>
                      <a:endParaRPr lang="en-GB" sz="18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n-US" sz="1800">
                          <a:effectLst/>
                        </a:rPr>
                        <a:t>ACADEMIC WATCH</a:t>
                      </a:r>
                      <a:endParaRPr lang="en-GB" sz="18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n-US" sz="1800">
                          <a:effectLst/>
                        </a:rPr>
                        <a:t>Inadequate numbers of students meeting or exceeding standards in one or more classes or areas of learning.  Requires immediate attention to specific challenges faced by school.</a:t>
                      </a:r>
                      <a:endParaRPr lang="en-GB" sz="1800">
                        <a:effectLst/>
                        <a:latin typeface="Times New Roman"/>
                        <a:ea typeface="Times New Roman"/>
                        <a:cs typeface="Times New Roman"/>
                      </a:endParaRPr>
                    </a:p>
                  </a:txBody>
                  <a:tcPr marL="68580" marR="68580" marT="0" marB="0"/>
                </a:tc>
              </a:tr>
              <a:tr h="1200991">
                <a:tc>
                  <a:txBody>
                    <a:bodyPr/>
                    <a:lstStyle/>
                    <a:p>
                      <a:pPr algn="just">
                        <a:lnSpc>
                          <a:spcPct val="115000"/>
                        </a:lnSpc>
                        <a:spcAft>
                          <a:spcPts val="0"/>
                        </a:spcAft>
                      </a:pPr>
                      <a:r>
                        <a:rPr lang="en-US" sz="1800">
                          <a:effectLst/>
                        </a:rPr>
                        <a:t>&lt; 80</a:t>
                      </a:r>
                      <a:endParaRPr lang="en-GB" sz="18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n-US" sz="1800">
                          <a:effectLst/>
                        </a:rPr>
                        <a:t>ACADEMIC EMERGENCY</a:t>
                      </a:r>
                      <a:endParaRPr lang="en-GB" sz="1800">
                        <a:effectLst/>
                        <a:latin typeface="Times New Roman"/>
                        <a:ea typeface="Times New Roman"/>
                        <a:cs typeface="Times New Roman"/>
                      </a:endParaRPr>
                    </a:p>
                  </a:txBody>
                  <a:tcPr marL="68580" marR="68580" marT="0" marB="0"/>
                </a:tc>
                <a:tc>
                  <a:txBody>
                    <a:bodyPr/>
                    <a:lstStyle/>
                    <a:p>
                      <a:pPr algn="just">
                        <a:lnSpc>
                          <a:spcPct val="115000"/>
                        </a:lnSpc>
                        <a:spcAft>
                          <a:spcPts val="0"/>
                        </a:spcAft>
                      </a:pPr>
                      <a:r>
                        <a:rPr lang="en-US" sz="1800" dirty="0">
                          <a:effectLst/>
                        </a:rPr>
                        <a:t>Inadequate numbers of students meeting or exceeding in both classes and areas of learning.  Requires urgent and immediate intervention </a:t>
                      </a:r>
                      <a:endParaRPr lang="en-GB" sz="18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44121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API Calculation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887474340"/>
              </p:ext>
            </p:extLst>
          </p:nvPr>
        </p:nvGraphicFramePr>
        <p:xfrm>
          <a:off x="179511" y="1484784"/>
          <a:ext cx="8532968" cy="3096344"/>
        </p:xfrm>
        <a:graphic>
          <a:graphicData uri="http://schemas.openxmlformats.org/drawingml/2006/table">
            <a:tbl>
              <a:tblPr firstRow="1" firstCol="1" bandRow="1">
                <a:tableStyleId>{5C22544A-7EE6-4342-B048-85BDC9FD1C3A}</a:tableStyleId>
              </a:tblPr>
              <a:tblGrid>
                <a:gridCol w="1800201"/>
                <a:gridCol w="1080120"/>
                <a:gridCol w="1080120"/>
                <a:gridCol w="1224136"/>
                <a:gridCol w="1224136"/>
                <a:gridCol w="1008112"/>
                <a:gridCol w="1116143"/>
              </a:tblGrid>
              <a:tr h="637390">
                <a:tc>
                  <a:txBody>
                    <a:bodyPr/>
                    <a:lstStyle/>
                    <a:p>
                      <a:pPr algn="just">
                        <a:lnSpc>
                          <a:spcPct val="115000"/>
                        </a:lnSpc>
                        <a:spcAft>
                          <a:spcPts val="0"/>
                        </a:spcAft>
                      </a:pPr>
                      <a:r>
                        <a:rPr lang="en-US" sz="1800">
                          <a:effectLst/>
                        </a:rPr>
                        <a:t>Class</a:t>
                      </a:r>
                      <a:endParaRPr lang="en-GB" sz="18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800">
                          <a:effectLst/>
                        </a:rPr>
                        <a:t>Well Below</a:t>
                      </a:r>
                      <a:endParaRPr lang="en-GB" sz="18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800">
                          <a:effectLst/>
                        </a:rPr>
                        <a:t>Nearly Meets</a:t>
                      </a:r>
                      <a:endParaRPr lang="en-GB" sz="18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800">
                          <a:effectLst/>
                        </a:rPr>
                        <a:t>Meets</a:t>
                      </a:r>
                      <a:endParaRPr lang="en-GB" sz="18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800">
                          <a:effectLst/>
                        </a:rPr>
                        <a:t>Exceeds</a:t>
                      </a:r>
                      <a:endParaRPr lang="en-GB" sz="1800">
                        <a:effectLst/>
                        <a:latin typeface="Times New Roman"/>
                        <a:ea typeface="Times New Roman"/>
                        <a:cs typeface="Times New Roman"/>
                      </a:endParaRPr>
                    </a:p>
                  </a:txBody>
                  <a:tcPr marL="68580" marR="68580" marT="0" marB="0"/>
                </a:tc>
                <a:tc>
                  <a:txBody>
                    <a:bodyPr/>
                    <a:lstStyle/>
                    <a:p>
                      <a:pPr algn="ctr">
                        <a:lnSpc>
                          <a:spcPct val="115000"/>
                        </a:lnSpc>
                        <a:spcAft>
                          <a:spcPts val="0"/>
                        </a:spcAft>
                      </a:pPr>
                      <a:r>
                        <a:rPr lang="en-US" sz="1800">
                          <a:effectLst/>
                        </a:rPr>
                        <a:t>Sub</a:t>
                      </a:r>
                      <a:endParaRPr lang="en-GB" sz="1800">
                        <a:effectLst/>
                      </a:endParaRPr>
                    </a:p>
                    <a:p>
                      <a:pPr algn="ctr">
                        <a:lnSpc>
                          <a:spcPct val="115000"/>
                        </a:lnSpc>
                        <a:spcAft>
                          <a:spcPts val="0"/>
                        </a:spcAft>
                      </a:pPr>
                      <a:r>
                        <a:rPr lang="en-US" sz="1800">
                          <a:effectLst/>
                        </a:rPr>
                        <a:t>Total</a:t>
                      </a:r>
                      <a:endParaRPr lang="en-GB" sz="1800">
                        <a:effectLst/>
                        <a:latin typeface="Times New Roman"/>
                        <a:ea typeface="Times New Roman"/>
                        <a:cs typeface="Times New Roman"/>
                      </a:endParaRPr>
                    </a:p>
                  </a:txBody>
                  <a:tcPr marL="68580" marR="68580" marT="0" marB="0"/>
                </a:tc>
                <a:tc>
                  <a:txBody>
                    <a:bodyPr/>
                    <a:lstStyle/>
                    <a:p>
                      <a:pPr algn="ctr">
                        <a:lnSpc>
                          <a:spcPct val="200000"/>
                        </a:lnSpc>
                        <a:spcAft>
                          <a:spcPts val="0"/>
                        </a:spcAft>
                      </a:pPr>
                      <a:r>
                        <a:rPr lang="en-US" sz="1800">
                          <a:effectLst/>
                        </a:rPr>
                        <a:t>API </a:t>
                      </a:r>
                      <a:endParaRPr lang="en-GB" sz="1800">
                        <a:effectLst/>
                        <a:latin typeface="Times New Roman"/>
                        <a:ea typeface="Times New Roman"/>
                        <a:cs typeface="Times New Roman"/>
                      </a:endParaRPr>
                    </a:p>
                  </a:txBody>
                  <a:tcPr marL="68580" marR="68580" marT="0" marB="0"/>
                </a:tc>
              </a:tr>
              <a:tr h="597336">
                <a:tc>
                  <a:txBody>
                    <a:bodyPr/>
                    <a:lstStyle/>
                    <a:p>
                      <a:pPr algn="just">
                        <a:lnSpc>
                          <a:spcPct val="200000"/>
                        </a:lnSpc>
                        <a:spcAft>
                          <a:spcPts val="0"/>
                        </a:spcAft>
                      </a:pPr>
                      <a:r>
                        <a:rPr lang="en-US" sz="1800">
                          <a:effectLst/>
                        </a:rPr>
                        <a:t>Math Std 1</a:t>
                      </a:r>
                      <a:endParaRPr lang="en-GB" sz="1800">
                        <a:effectLst/>
                        <a:latin typeface="Times New Roman"/>
                        <a:ea typeface="Times New Roman"/>
                        <a:cs typeface="Times New Roman"/>
                      </a:endParaRPr>
                    </a:p>
                  </a:txBody>
                  <a:tcPr marL="68580" marR="68580" marT="0" marB="0"/>
                </a:tc>
                <a:tc>
                  <a:txBody>
                    <a:bodyPr/>
                    <a:lstStyle/>
                    <a:p>
                      <a:pPr algn="ctr">
                        <a:lnSpc>
                          <a:spcPct val="200000"/>
                        </a:lnSpc>
                        <a:spcAft>
                          <a:spcPts val="0"/>
                        </a:spcAft>
                      </a:pPr>
                      <a:r>
                        <a:rPr lang="en-US" sz="1800">
                          <a:effectLst/>
                        </a:rPr>
                        <a:t>20(.2)</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26(.6)</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40(1)</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14(1.4)</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79.2</a:t>
                      </a:r>
                      <a:endParaRPr lang="en-GB" sz="1800">
                        <a:effectLst/>
                        <a:latin typeface="Times New Roman"/>
                        <a:ea typeface="Times New Roman"/>
                        <a:cs typeface="Times New Roman"/>
                      </a:endParaRPr>
                    </a:p>
                  </a:txBody>
                  <a:tcPr marL="68580" marR="68580" marT="0" marB="0" anchor="ctr"/>
                </a:tc>
                <a:tc rowSpan="4">
                  <a:txBody>
                    <a:bodyPr/>
                    <a:lstStyle/>
                    <a:p>
                      <a:pPr algn="ctr">
                        <a:lnSpc>
                          <a:spcPct val="200000"/>
                        </a:lnSpc>
                        <a:spcAft>
                          <a:spcPts val="0"/>
                        </a:spcAft>
                      </a:pPr>
                      <a:r>
                        <a:rPr lang="en-US" sz="1800">
                          <a:effectLst/>
                        </a:rPr>
                        <a:t> </a:t>
                      </a:r>
                      <a:endParaRPr lang="en-GB" sz="1800">
                        <a:effectLst/>
                      </a:endParaRPr>
                    </a:p>
                    <a:p>
                      <a:pPr algn="ctr">
                        <a:lnSpc>
                          <a:spcPct val="115000"/>
                        </a:lnSpc>
                        <a:spcAft>
                          <a:spcPts val="0"/>
                        </a:spcAft>
                      </a:pPr>
                      <a:r>
                        <a:rPr lang="en-US" sz="1800">
                          <a:effectLst/>
                        </a:rPr>
                        <a:t> </a:t>
                      </a:r>
                      <a:endParaRPr lang="en-GB" sz="1800">
                        <a:effectLst/>
                      </a:endParaRPr>
                    </a:p>
                    <a:p>
                      <a:pPr algn="ctr">
                        <a:lnSpc>
                          <a:spcPct val="115000"/>
                        </a:lnSpc>
                        <a:spcAft>
                          <a:spcPts val="0"/>
                        </a:spcAft>
                      </a:pPr>
                      <a:r>
                        <a:rPr lang="en-US" sz="1800">
                          <a:effectLst/>
                        </a:rPr>
                        <a:t>302.6</a:t>
                      </a:r>
                      <a:endParaRPr lang="en-GB" sz="1800">
                        <a:effectLst/>
                        <a:latin typeface="Times New Roman"/>
                        <a:ea typeface="Times New Roman"/>
                        <a:cs typeface="Times New Roman"/>
                      </a:endParaRPr>
                    </a:p>
                  </a:txBody>
                  <a:tcPr marL="68580" marR="68580" marT="0" marB="0"/>
                </a:tc>
              </a:tr>
              <a:tr h="637482">
                <a:tc>
                  <a:txBody>
                    <a:bodyPr/>
                    <a:lstStyle/>
                    <a:p>
                      <a:pPr algn="just">
                        <a:lnSpc>
                          <a:spcPct val="200000"/>
                        </a:lnSpc>
                        <a:spcAft>
                          <a:spcPts val="0"/>
                        </a:spcAft>
                      </a:pPr>
                      <a:r>
                        <a:rPr lang="en-US" sz="1800">
                          <a:effectLst/>
                        </a:rPr>
                        <a:t>Language Std 1</a:t>
                      </a:r>
                      <a:endParaRPr lang="en-GB" sz="1800">
                        <a:effectLst/>
                        <a:latin typeface="Times New Roman"/>
                        <a:ea typeface="Times New Roman"/>
                        <a:cs typeface="Times New Roman"/>
                      </a:endParaRPr>
                    </a:p>
                  </a:txBody>
                  <a:tcPr marL="68580" marR="68580" marT="0" marB="0"/>
                </a:tc>
                <a:tc>
                  <a:txBody>
                    <a:bodyPr/>
                    <a:lstStyle/>
                    <a:p>
                      <a:pPr algn="ctr">
                        <a:lnSpc>
                          <a:spcPct val="200000"/>
                        </a:lnSpc>
                        <a:spcAft>
                          <a:spcPts val="0"/>
                        </a:spcAft>
                      </a:pPr>
                      <a:r>
                        <a:rPr lang="en-US" sz="1800">
                          <a:effectLst/>
                        </a:rPr>
                        <a:t>31(.2)</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26(.6)</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23(1)</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20(1.4)</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72.8</a:t>
                      </a:r>
                      <a:endParaRPr lang="en-GB" sz="1800">
                        <a:effectLst/>
                        <a:latin typeface="Times New Roman"/>
                        <a:ea typeface="Times New Roman"/>
                        <a:cs typeface="Times New Roman"/>
                      </a:endParaRPr>
                    </a:p>
                  </a:txBody>
                  <a:tcPr marL="68580" marR="68580" marT="0" marB="0" anchor="ctr"/>
                </a:tc>
                <a:tc vMerge="1">
                  <a:txBody>
                    <a:bodyPr/>
                    <a:lstStyle/>
                    <a:p>
                      <a:endParaRPr lang="en-GB"/>
                    </a:p>
                  </a:txBody>
                  <a:tcPr/>
                </a:tc>
              </a:tr>
              <a:tr h="582502">
                <a:tc>
                  <a:txBody>
                    <a:bodyPr/>
                    <a:lstStyle/>
                    <a:p>
                      <a:pPr algn="just">
                        <a:lnSpc>
                          <a:spcPct val="200000"/>
                        </a:lnSpc>
                        <a:spcAft>
                          <a:spcPts val="0"/>
                        </a:spcAft>
                      </a:pPr>
                      <a:r>
                        <a:rPr lang="en-US" sz="1800">
                          <a:effectLst/>
                        </a:rPr>
                        <a:t>Math Std 3</a:t>
                      </a:r>
                      <a:endParaRPr lang="en-GB" sz="1800">
                        <a:effectLst/>
                        <a:latin typeface="Times New Roman"/>
                        <a:ea typeface="Times New Roman"/>
                        <a:cs typeface="Times New Roman"/>
                      </a:endParaRPr>
                    </a:p>
                  </a:txBody>
                  <a:tcPr marL="68580" marR="68580" marT="0" marB="0"/>
                </a:tc>
                <a:tc>
                  <a:txBody>
                    <a:bodyPr/>
                    <a:lstStyle/>
                    <a:p>
                      <a:pPr algn="ctr">
                        <a:lnSpc>
                          <a:spcPct val="200000"/>
                        </a:lnSpc>
                        <a:spcAft>
                          <a:spcPts val="0"/>
                        </a:spcAft>
                      </a:pPr>
                      <a:r>
                        <a:rPr lang="en-US" sz="1800">
                          <a:effectLst/>
                        </a:rPr>
                        <a:t>27(.2)</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24(.6)</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33(1)</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16(1.4)</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70.2</a:t>
                      </a:r>
                      <a:endParaRPr lang="en-GB" sz="1800">
                        <a:effectLst/>
                        <a:latin typeface="Times New Roman"/>
                        <a:ea typeface="Times New Roman"/>
                        <a:cs typeface="Times New Roman"/>
                      </a:endParaRPr>
                    </a:p>
                  </a:txBody>
                  <a:tcPr marL="68580" marR="68580" marT="0" marB="0" anchor="ctr"/>
                </a:tc>
                <a:tc vMerge="1">
                  <a:txBody>
                    <a:bodyPr/>
                    <a:lstStyle/>
                    <a:p>
                      <a:endParaRPr lang="en-GB"/>
                    </a:p>
                  </a:txBody>
                  <a:tcPr/>
                </a:tc>
              </a:tr>
              <a:tr h="641634">
                <a:tc>
                  <a:txBody>
                    <a:bodyPr/>
                    <a:lstStyle/>
                    <a:p>
                      <a:pPr algn="just">
                        <a:lnSpc>
                          <a:spcPct val="200000"/>
                        </a:lnSpc>
                        <a:spcAft>
                          <a:spcPts val="0"/>
                        </a:spcAft>
                      </a:pPr>
                      <a:r>
                        <a:rPr lang="en-US" sz="1800">
                          <a:effectLst/>
                        </a:rPr>
                        <a:t>Language Std 3</a:t>
                      </a:r>
                      <a:endParaRPr lang="en-GB" sz="1800">
                        <a:effectLst/>
                        <a:latin typeface="Times New Roman"/>
                        <a:ea typeface="Times New Roman"/>
                        <a:cs typeface="Times New Roman"/>
                      </a:endParaRPr>
                    </a:p>
                  </a:txBody>
                  <a:tcPr marL="68580" marR="68580" marT="0" marB="0"/>
                </a:tc>
                <a:tc>
                  <a:txBody>
                    <a:bodyPr/>
                    <a:lstStyle/>
                    <a:p>
                      <a:pPr algn="ctr">
                        <a:lnSpc>
                          <a:spcPct val="200000"/>
                        </a:lnSpc>
                        <a:spcAft>
                          <a:spcPts val="0"/>
                        </a:spcAft>
                      </a:pPr>
                      <a:r>
                        <a:rPr lang="en-US" sz="1800">
                          <a:effectLst/>
                        </a:rPr>
                        <a:t>27(.2)</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24(.6)</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20(1)</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a:effectLst/>
                        </a:rPr>
                        <a:t>29(1.4)</a:t>
                      </a:r>
                      <a:endParaRPr lang="en-GB" sz="1800">
                        <a:effectLst/>
                        <a:latin typeface="Times New Roman"/>
                        <a:ea typeface="Times New Roman"/>
                        <a:cs typeface="Times New Roman"/>
                      </a:endParaRPr>
                    </a:p>
                  </a:txBody>
                  <a:tcPr marL="68580" marR="68580" marT="0" marB="0" anchor="b"/>
                </a:tc>
                <a:tc>
                  <a:txBody>
                    <a:bodyPr/>
                    <a:lstStyle/>
                    <a:p>
                      <a:pPr algn="ctr">
                        <a:lnSpc>
                          <a:spcPct val="200000"/>
                        </a:lnSpc>
                        <a:spcAft>
                          <a:spcPts val="0"/>
                        </a:spcAft>
                      </a:pPr>
                      <a:r>
                        <a:rPr lang="en-US" sz="1800" dirty="0">
                          <a:effectLst/>
                        </a:rPr>
                        <a:t>80.4</a:t>
                      </a:r>
                      <a:endParaRPr lang="en-GB" sz="1800" dirty="0">
                        <a:effectLst/>
                        <a:latin typeface="Times New Roman"/>
                        <a:ea typeface="Times New Roman"/>
                        <a:cs typeface="Times New Roman"/>
                      </a:endParaRPr>
                    </a:p>
                  </a:txBody>
                  <a:tcPr marL="68580" marR="68580" marT="0" marB="0" anchor="ctr"/>
                </a:tc>
                <a:tc vMerge="1">
                  <a:txBody>
                    <a:bodyPr/>
                    <a:lstStyle/>
                    <a:p>
                      <a:endParaRPr lang="en-GB"/>
                    </a:p>
                  </a:txBody>
                  <a:tcPr/>
                </a:tc>
              </a:tr>
            </a:tbl>
          </a:graphicData>
        </a:graphic>
      </p:graphicFrame>
      <p:sp>
        <p:nvSpPr>
          <p:cNvPr id="5" name="Rectangle 1"/>
          <p:cNvSpPr>
            <a:spLocks noChangeArrowheads="1"/>
          </p:cNvSpPr>
          <p:nvPr/>
        </p:nvSpPr>
        <p:spPr bwMode="auto">
          <a:xfrm>
            <a:off x="2068513" y="2967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79417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Value-Added </a:t>
            </a:r>
            <a:r>
              <a:rPr lang="en-TT" dirty="0" smtClean="0">
                <a:solidFill>
                  <a:schemeClr val="tx1"/>
                </a:solidFill>
              </a:rPr>
              <a:t>Measure</a:t>
            </a:r>
            <a:r>
              <a:rPr lang="en-TT" dirty="0" smtClean="0">
                <a:solidFill>
                  <a:srgbClr val="0070C0"/>
                </a:solidFill>
              </a:rPr>
              <a:t> </a:t>
            </a:r>
            <a:br>
              <a:rPr lang="en-TT" dirty="0" smtClean="0">
                <a:solidFill>
                  <a:srgbClr val="0070C0"/>
                </a:solidFill>
              </a:rPr>
            </a:br>
            <a:r>
              <a:rPr lang="en-TT" dirty="0" smtClean="0">
                <a:solidFill>
                  <a:srgbClr val="0070C0"/>
                </a:solidFill>
              </a:rPr>
              <a:t>-Is my school progressing?</a:t>
            </a:r>
            <a:endParaRPr lang="en-GB" dirty="0">
              <a:solidFill>
                <a:srgbClr val="0070C0"/>
              </a:solidFill>
            </a:endParaRPr>
          </a:p>
        </p:txBody>
      </p:sp>
      <p:graphicFrame>
        <p:nvGraphicFramePr>
          <p:cNvPr id="4" name="Chart 3"/>
          <p:cNvGraphicFramePr>
            <a:graphicFrameLocks/>
          </p:cNvGraphicFramePr>
          <p:nvPr>
            <p:extLst>
              <p:ext uri="{D42A27DB-BD31-4B8C-83A1-F6EECF244321}">
                <p14:modId xmlns:p14="http://schemas.microsoft.com/office/powerpoint/2010/main" val="3785735059"/>
              </p:ext>
            </p:extLst>
          </p:nvPr>
        </p:nvGraphicFramePr>
        <p:xfrm>
          <a:off x="1475656" y="1700808"/>
          <a:ext cx="6552727"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6463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Focusing on assessment systems</a:t>
            </a:r>
            <a:endParaRPr lang="en-GB" dirty="0"/>
          </a:p>
        </p:txBody>
      </p:sp>
      <p:sp>
        <p:nvSpPr>
          <p:cNvPr id="3" name="Content Placeholder 2"/>
          <p:cNvSpPr>
            <a:spLocks noGrp="1"/>
          </p:cNvSpPr>
          <p:nvPr>
            <p:ph idx="1"/>
          </p:nvPr>
        </p:nvSpPr>
        <p:spPr>
          <a:xfrm>
            <a:off x="1981200" y="1556792"/>
            <a:ext cx="6479232" cy="4968552"/>
          </a:xfrm>
        </p:spPr>
        <p:txBody>
          <a:bodyPr>
            <a:normAutofit/>
          </a:bodyPr>
          <a:lstStyle/>
          <a:p>
            <a:r>
              <a:rPr lang="en-GB" sz="3200" dirty="0">
                <a:solidFill>
                  <a:srgbClr val="FF0000"/>
                </a:solidFill>
              </a:rPr>
              <a:t>An </a:t>
            </a:r>
            <a:r>
              <a:rPr lang="en-GB" sz="3200" i="1" dirty="0">
                <a:solidFill>
                  <a:srgbClr val="FF0000"/>
                </a:solidFill>
              </a:rPr>
              <a:t>assessment system </a:t>
            </a:r>
            <a:r>
              <a:rPr lang="en-GB" sz="3200" dirty="0">
                <a:solidFill>
                  <a:srgbClr val="FF0000"/>
                </a:solidFill>
              </a:rPr>
              <a:t>is a group of policies, structures, practices, and tools for generating and using information on student learning and achievement. </a:t>
            </a:r>
          </a:p>
          <a:p>
            <a:pPr lvl="1"/>
            <a:r>
              <a:rPr lang="en-TT" b="1" dirty="0"/>
              <a:t>Marguerite Clarke, World Bank, 2012</a:t>
            </a:r>
            <a:endParaRPr lang="en-GB" b="1" dirty="0"/>
          </a:p>
          <a:p>
            <a:r>
              <a:rPr lang="en-GB" dirty="0" smtClean="0"/>
              <a:t>Effective </a:t>
            </a:r>
            <a:r>
              <a:rPr lang="en-GB" dirty="0"/>
              <a:t>assessment systems are those that provide information of sufficient quality and quantity to meet stakeholder information and decision-making needs in support </a:t>
            </a:r>
            <a:r>
              <a:rPr lang="en-TT" dirty="0"/>
              <a:t>of improved education quality and student learning outcomes.</a:t>
            </a:r>
          </a:p>
          <a:p>
            <a:endParaRPr lang="en-GB" dirty="0"/>
          </a:p>
        </p:txBody>
      </p:sp>
    </p:spTree>
    <p:extLst>
      <p:ext uri="{BB962C8B-B14F-4D97-AF65-F5344CB8AC3E}">
        <p14:creationId xmlns:p14="http://schemas.microsoft.com/office/powerpoint/2010/main" val="32311588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047880768"/>
              </p:ext>
            </p:extLst>
          </p:nvPr>
        </p:nvGraphicFramePr>
        <p:xfrm>
          <a:off x="1835696" y="836712"/>
          <a:ext cx="6536541" cy="47393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520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bwMode="auto">
          <a:xfrm>
            <a:off x="1914207" y="0"/>
            <a:ext cx="6546225" cy="6858000"/>
          </a:xfrm>
          <a:prstGeom prst="rect">
            <a:avLst/>
          </a:prstGeom>
          <a:noFill/>
          <a:ln w="9525">
            <a:noFill/>
            <a:miter lim="800000"/>
            <a:headEnd/>
            <a:tailEnd/>
          </a:ln>
        </p:spPr>
      </p:pic>
    </p:spTree>
    <p:extLst>
      <p:ext uri="{BB962C8B-B14F-4D97-AF65-F5344CB8AC3E}">
        <p14:creationId xmlns:p14="http://schemas.microsoft.com/office/powerpoint/2010/main" val="3627471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66850"/>
            <a:ext cx="8659688" cy="469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9065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7097217" cy="1371600"/>
          </a:xfrm>
        </p:spPr>
        <p:txBody>
          <a:bodyPr>
            <a:normAutofit fontScale="90000"/>
          </a:bodyPr>
          <a:lstStyle/>
          <a:p>
            <a:r>
              <a:rPr lang="en-TT" dirty="0" smtClean="0"/>
              <a:t>Making Better Use of National Test Data as a Teacher</a:t>
            </a:r>
            <a:endParaRPr lang="en-GB" dirty="0"/>
          </a:p>
        </p:txBody>
      </p:sp>
      <p:sp>
        <p:nvSpPr>
          <p:cNvPr id="3" name="Content Placeholder 2"/>
          <p:cNvSpPr>
            <a:spLocks noGrp="1"/>
          </p:cNvSpPr>
          <p:nvPr>
            <p:ph idx="1"/>
          </p:nvPr>
        </p:nvSpPr>
        <p:spPr>
          <a:xfrm>
            <a:off x="1981200" y="1752600"/>
            <a:ext cx="6335216" cy="4844752"/>
          </a:xfrm>
        </p:spPr>
        <p:txBody>
          <a:bodyPr/>
          <a:lstStyle/>
          <a:p>
            <a:r>
              <a:rPr lang="en-TT" dirty="0" smtClean="0"/>
              <a:t>Work in a school improvement team, department or professional learning community to examine the cohort data.</a:t>
            </a:r>
          </a:p>
          <a:p>
            <a:r>
              <a:rPr lang="en-TT" dirty="0" smtClean="0"/>
              <a:t>Discuss and construct inferences from the data</a:t>
            </a:r>
          </a:p>
          <a:p>
            <a:r>
              <a:rPr lang="en-TT" dirty="0" smtClean="0"/>
              <a:t>Explore implications of inferences</a:t>
            </a:r>
          </a:p>
          <a:p>
            <a:r>
              <a:rPr lang="en-TT" dirty="0" smtClean="0"/>
              <a:t>Research actions that might address the issues. Privilege evidence-base interventions.</a:t>
            </a:r>
          </a:p>
          <a:p>
            <a:r>
              <a:rPr lang="en-TT" dirty="0" smtClean="0"/>
              <a:t>Select interventions from different subsystems-home, school, community, child.</a:t>
            </a:r>
            <a:endParaRPr lang="en-GB" dirty="0"/>
          </a:p>
        </p:txBody>
      </p:sp>
    </p:spTree>
    <p:extLst>
      <p:ext uri="{BB962C8B-B14F-4D97-AF65-F5344CB8AC3E}">
        <p14:creationId xmlns:p14="http://schemas.microsoft.com/office/powerpoint/2010/main" val="1297747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835696" y="76200"/>
            <a:ext cx="6187182" cy="1371600"/>
          </a:xfrm>
          <a:solidFill>
            <a:srgbClr val="FFBCBC"/>
          </a:solidFill>
        </p:spPr>
        <p:txBody>
          <a:bodyPr>
            <a:normAutofit fontScale="90000"/>
          </a:bodyPr>
          <a:lstStyle/>
          <a:p>
            <a:r>
              <a:rPr lang="en-US"/>
              <a:t>International Assessments</a:t>
            </a:r>
          </a:p>
        </p:txBody>
      </p:sp>
      <p:sp>
        <p:nvSpPr>
          <p:cNvPr id="169987" name="Rectangle 3"/>
          <p:cNvSpPr>
            <a:spLocks noGrp="1" noChangeArrowheads="1"/>
          </p:cNvSpPr>
          <p:nvPr>
            <p:ph type="body" idx="1"/>
          </p:nvPr>
        </p:nvSpPr>
        <p:spPr/>
        <p:txBody>
          <a:bodyPr>
            <a:normAutofit fontScale="92500" lnSpcReduction="20000"/>
          </a:bodyPr>
          <a:lstStyle/>
          <a:p>
            <a:r>
              <a:rPr lang="en-US" sz="3200" dirty="0"/>
              <a:t>International comparative assessments have their origin in the late 1950s, somewhat earlier than national assessments.</a:t>
            </a:r>
          </a:p>
          <a:p>
            <a:r>
              <a:rPr lang="en-US" sz="3200" dirty="0"/>
              <a:t>They grew out of a consciousness of the lack of internationally valid standards of achievement with which individual countries could compare the performance of their students.</a:t>
            </a:r>
          </a:p>
          <a:p>
            <a:endParaRPr lang="en-US" dirty="0"/>
          </a:p>
        </p:txBody>
      </p:sp>
    </p:spTree>
    <p:extLst>
      <p:ext uri="{BB962C8B-B14F-4D97-AF65-F5344CB8AC3E}">
        <p14:creationId xmlns:p14="http://schemas.microsoft.com/office/powerpoint/2010/main" val="343315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835696" y="0"/>
            <a:ext cx="6241504" cy="1143000"/>
          </a:xfrm>
          <a:solidFill>
            <a:srgbClr val="FFBCBC"/>
          </a:solidFill>
        </p:spPr>
        <p:txBody>
          <a:bodyPr/>
          <a:lstStyle/>
          <a:p>
            <a:pPr algn="ctr"/>
            <a:r>
              <a:rPr lang="en-US" sz="3200" dirty="0"/>
              <a:t>International Assessments-Administering Agencies</a:t>
            </a:r>
          </a:p>
        </p:txBody>
      </p:sp>
      <p:sp>
        <p:nvSpPr>
          <p:cNvPr id="171011" name="Rectangle 3"/>
          <p:cNvSpPr>
            <a:spLocks noGrp="1" noChangeArrowheads="1"/>
          </p:cNvSpPr>
          <p:nvPr>
            <p:ph type="body" idx="1"/>
          </p:nvPr>
        </p:nvSpPr>
        <p:spPr>
          <a:xfrm>
            <a:off x="1835696" y="1295400"/>
            <a:ext cx="6241504" cy="5257800"/>
          </a:xfrm>
        </p:spPr>
        <p:txBody>
          <a:bodyPr>
            <a:normAutofit/>
          </a:bodyPr>
          <a:lstStyle/>
          <a:p>
            <a:r>
              <a:rPr lang="en-US" sz="3200" b="0" dirty="0"/>
              <a:t>Most international assessments have been carried out under the auspices of the International Association for the Evaluation of Educational Achievement (</a:t>
            </a:r>
            <a:r>
              <a:rPr lang="en-US" sz="3200" b="0" dirty="0" err="1"/>
              <a:t>IEA</a:t>
            </a:r>
            <a:r>
              <a:rPr lang="en-US" sz="3200" b="0" dirty="0"/>
              <a:t>).  This agency administers the </a:t>
            </a:r>
            <a:r>
              <a:rPr lang="en-US" sz="3200" b="0" dirty="0" err="1"/>
              <a:t>TIMSS</a:t>
            </a:r>
            <a:r>
              <a:rPr lang="en-US" sz="3200" b="0" dirty="0"/>
              <a:t> and </a:t>
            </a:r>
            <a:r>
              <a:rPr lang="en-US" sz="3200" b="0" dirty="0" err="1"/>
              <a:t>PIRLS</a:t>
            </a:r>
            <a:r>
              <a:rPr lang="en-US" sz="3200" b="0" dirty="0"/>
              <a:t>. In 1999, the OECD set up the </a:t>
            </a:r>
            <a:r>
              <a:rPr lang="en-US" sz="3200" b="0" dirty="0" err="1"/>
              <a:t>Programme</a:t>
            </a:r>
            <a:r>
              <a:rPr lang="en-US" sz="3200" b="0" dirty="0"/>
              <a:t> for </a:t>
            </a:r>
            <a:r>
              <a:rPr lang="en-US" sz="3200" dirty="0"/>
              <a:t>International</a:t>
            </a:r>
            <a:r>
              <a:rPr lang="en-US" sz="3200" b="0" dirty="0"/>
              <a:t> Student </a:t>
            </a:r>
            <a:r>
              <a:rPr lang="en-US" sz="3200" dirty="0"/>
              <a:t>Assessment</a:t>
            </a:r>
            <a:r>
              <a:rPr lang="en-US" sz="3200" b="0" dirty="0"/>
              <a:t> (PISA).</a:t>
            </a:r>
          </a:p>
        </p:txBody>
      </p:sp>
    </p:spTree>
    <p:extLst>
      <p:ext uri="{BB962C8B-B14F-4D97-AF65-F5344CB8AC3E}">
        <p14:creationId xmlns:p14="http://schemas.microsoft.com/office/powerpoint/2010/main" val="957910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Trinidad in International Assessments</a:t>
            </a:r>
            <a:endParaRPr lang="en-GB" dirty="0"/>
          </a:p>
        </p:txBody>
      </p:sp>
      <p:sp>
        <p:nvSpPr>
          <p:cNvPr id="3" name="Content Placeholder 2"/>
          <p:cNvSpPr>
            <a:spLocks noGrp="1"/>
          </p:cNvSpPr>
          <p:nvPr>
            <p:ph idx="1"/>
          </p:nvPr>
        </p:nvSpPr>
        <p:spPr>
          <a:xfrm>
            <a:off x="1981200" y="1752600"/>
            <a:ext cx="6479232" cy="4916760"/>
          </a:xfrm>
        </p:spPr>
        <p:txBody>
          <a:bodyPr/>
          <a:lstStyle/>
          <a:p>
            <a:r>
              <a:rPr lang="en-TT" dirty="0" smtClean="0"/>
              <a:t>Trinidad is the only Caribbean country now enrolled in international assessments. The use of international assessment data was clearly explained in the Vision 2020 plan.</a:t>
            </a:r>
          </a:p>
          <a:p>
            <a:r>
              <a:rPr lang="en-TT" dirty="0" smtClean="0"/>
              <a:t>Trinidad participated in the 2009 PISA (15 years wherever you are in the Secondary school) and 2006 and 2011 </a:t>
            </a:r>
            <a:r>
              <a:rPr lang="en-TT" dirty="0" err="1" smtClean="0"/>
              <a:t>PIRLS</a:t>
            </a:r>
            <a:r>
              <a:rPr lang="en-TT" dirty="0" smtClean="0"/>
              <a:t> (Age 9-10, Standard 3)</a:t>
            </a:r>
          </a:p>
          <a:p>
            <a:r>
              <a:rPr lang="en-TT" dirty="0" smtClean="0"/>
              <a:t>Despite enrolment, limited use has been made of data in policymaking.</a:t>
            </a:r>
          </a:p>
          <a:p>
            <a:r>
              <a:rPr lang="en-TT" dirty="0" smtClean="0"/>
              <a:t>Nevertheless, significant improvement from 2006 to 2011</a:t>
            </a:r>
            <a:endParaRPr lang="en-GB" dirty="0"/>
          </a:p>
        </p:txBody>
      </p:sp>
    </p:spTree>
    <p:extLst>
      <p:ext uri="{BB962C8B-B14F-4D97-AF65-F5344CB8AC3E}">
        <p14:creationId xmlns:p14="http://schemas.microsoft.com/office/powerpoint/2010/main" val="226141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76200"/>
            <a:ext cx="6803679" cy="1120552"/>
          </a:xfrm>
        </p:spPr>
        <p:txBody>
          <a:bodyPr>
            <a:normAutofit fontScale="90000"/>
          </a:bodyPr>
          <a:lstStyle/>
          <a:p>
            <a:r>
              <a:rPr lang="en-TT" dirty="0" smtClean="0"/>
              <a:t>Different Assessments, Different Purposes</a:t>
            </a:r>
            <a:endParaRPr lang="en-GB" dirty="0"/>
          </a:p>
        </p:txBody>
      </p:sp>
      <p:grpSp>
        <p:nvGrpSpPr>
          <p:cNvPr id="4" name="Group 3"/>
          <p:cNvGrpSpPr>
            <a:grpSpLocks/>
          </p:cNvGrpSpPr>
          <p:nvPr/>
        </p:nvGrpSpPr>
        <p:grpSpPr bwMode="auto">
          <a:xfrm>
            <a:off x="1691680" y="1268760"/>
            <a:ext cx="7041976" cy="5449613"/>
            <a:chOff x="96" y="432"/>
            <a:chExt cx="4800" cy="3408"/>
          </a:xfrm>
        </p:grpSpPr>
        <p:sp>
          <p:nvSpPr>
            <p:cNvPr id="5" name="AutoShape 4"/>
            <p:cNvSpPr>
              <a:spLocks noChangeAspect="1" noChangeArrowheads="1" noTextEdit="1"/>
            </p:cNvSpPr>
            <p:nvPr/>
          </p:nvSpPr>
          <p:spPr bwMode="auto">
            <a:xfrm>
              <a:off x="96" y="432"/>
              <a:ext cx="4800" cy="3360"/>
            </a:xfrm>
            <a:prstGeom prst="rect">
              <a:avLst/>
            </a:prstGeom>
            <a:noFill/>
            <a:ln w="9525">
              <a:noFill/>
              <a:miter lim="800000"/>
              <a:headEnd/>
              <a:tailEnd/>
            </a:ln>
          </p:spPr>
          <p:txBody>
            <a:bodyPr/>
            <a:lstStyle/>
            <a:p>
              <a:endParaRPr lang="en-GB"/>
            </a:p>
          </p:txBody>
        </p:sp>
        <p:grpSp>
          <p:nvGrpSpPr>
            <p:cNvPr id="6" name="Group 5"/>
            <p:cNvGrpSpPr>
              <a:grpSpLocks/>
            </p:cNvGrpSpPr>
            <p:nvPr/>
          </p:nvGrpSpPr>
          <p:grpSpPr bwMode="auto">
            <a:xfrm>
              <a:off x="99" y="435"/>
              <a:ext cx="4784" cy="3342"/>
              <a:chOff x="195" y="483"/>
              <a:chExt cx="4784" cy="3342"/>
            </a:xfrm>
          </p:grpSpPr>
          <p:sp>
            <p:nvSpPr>
              <p:cNvPr id="56" name="Rectangle 6"/>
              <p:cNvSpPr>
                <a:spLocks noChangeArrowheads="1"/>
              </p:cNvSpPr>
              <p:nvPr/>
            </p:nvSpPr>
            <p:spPr bwMode="auto">
              <a:xfrm>
                <a:off x="195" y="483"/>
                <a:ext cx="4784" cy="3342"/>
              </a:xfrm>
              <a:prstGeom prst="rect">
                <a:avLst/>
              </a:prstGeom>
              <a:solidFill>
                <a:srgbClr val="FF3300"/>
              </a:solidFill>
              <a:ln w="9525">
                <a:noFill/>
                <a:miter lim="800000"/>
                <a:headEnd/>
                <a:tailEnd/>
              </a:ln>
            </p:spPr>
            <p:txBody>
              <a:bodyPr/>
              <a:lstStyle/>
              <a:p>
                <a:endParaRPr lang="en-GB"/>
              </a:p>
            </p:txBody>
          </p:sp>
          <p:sp>
            <p:nvSpPr>
              <p:cNvPr id="57" name="Rectangle 7"/>
              <p:cNvSpPr>
                <a:spLocks noChangeArrowheads="1"/>
              </p:cNvSpPr>
              <p:nvPr/>
            </p:nvSpPr>
            <p:spPr bwMode="auto">
              <a:xfrm>
                <a:off x="195" y="483"/>
                <a:ext cx="4784" cy="3342"/>
              </a:xfrm>
              <a:prstGeom prst="rect">
                <a:avLst/>
              </a:prstGeom>
              <a:noFill/>
              <a:ln w="11113" cap="rnd">
                <a:solidFill>
                  <a:srgbClr val="000000"/>
                </a:solidFill>
                <a:miter lim="800000"/>
                <a:headEnd/>
                <a:tailEnd/>
              </a:ln>
            </p:spPr>
            <p:txBody>
              <a:bodyPr/>
              <a:lstStyle/>
              <a:p>
                <a:endParaRPr lang="en-GB"/>
              </a:p>
            </p:txBody>
          </p:sp>
        </p:grpSp>
        <p:grpSp>
          <p:nvGrpSpPr>
            <p:cNvPr id="7" name="Group 8"/>
            <p:cNvGrpSpPr>
              <a:grpSpLocks/>
            </p:cNvGrpSpPr>
            <p:nvPr/>
          </p:nvGrpSpPr>
          <p:grpSpPr bwMode="auto">
            <a:xfrm>
              <a:off x="351" y="549"/>
              <a:ext cx="4129" cy="2322"/>
              <a:chOff x="447" y="597"/>
              <a:chExt cx="4129" cy="2322"/>
            </a:xfrm>
          </p:grpSpPr>
          <p:sp>
            <p:nvSpPr>
              <p:cNvPr id="54" name="Rectangle 9"/>
              <p:cNvSpPr>
                <a:spLocks noChangeArrowheads="1"/>
              </p:cNvSpPr>
              <p:nvPr/>
            </p:nvSpPr>
            <p:spPr bwMode="auto">
              <a:xfrm>
                <a:off x="447" y="597"/>
                <a:ext cx="4129" cy="2322"/>
              </a:xfrm>
              <a:prstGeom prst="rect">
                <a:avLst/>
              </a:prstGeom>
              <a:solidFill>
                <a:srgbClr val="FFEF66"/>
              </a:solidFill>
              <a:ln w="9525">
                <a:noFill/>
                <a:miter lim="800000"/>
                <a:headEnd/>
                <a:tailEnd/>
              </a:ln>
            </p:spPr>
            <p:txBody>
              <a:bodyPr/>
              <a:lstStyle/>
              <a:p>
                <a:endParaRPr lang="en-GB"/>
              </a:p>
            </p:txBody>
          </p:sp>
          <p:sp>
            <p:nvSpPr>
              <p:cNvPr id="55" name="Rectangle 10"/>
              <p:cNvSpPr>
                <a:spLocks noChangeArrowheads="1"/>
              </p:cNvSpPr>
              <p:nvPr/>
            </p:nvSpPr>
            <p:spPr bwMode="auto">
              <a:xfrm>
                <a:off x="447" y="597"/>
                <a:ext cx="4129" cy="2322"/>
              </a:xfrm>
              <a:prstGeom prst="rect">
                <a:avLst/>
              </a:prstGeom>
              <a:noFill/>
              <a:ln w="11113" cap="rnd">
                <a:solidFill>
                  <a:srgbClr val="000000"/>
                </a:solidFill>
                <a:miter lim="800000"/>
                <a:headEnd/>
                <a:tailEnd/>
              </a:ln>
            </p:spPr>
            <p:txBody>
              <a:bodyPr/>
              <a:lstStyle/>
              <a:p>
                <a:endParaRPr lang="en-GB"/>
              </a:p>
            </p:txBody>
          </p:sp>
        </p:grpSp>
        <p:grpSp>
          <p:nvGrpSpPr>
            <p:cNvPr id="8" name="Group 11"/>
            <p:cNvGrpSpPr>
              <a:grpSpLocks/>
            </p:cNvGrpSpPr>
            <p:nvPr/>
          </p:nvGrpSpPr>
          <p:grpSpPr bwMode="auto">
            <a:xfrm>
              <a:off x="1106" y="662"/>
              <a:ext cx="2719" cy="586"/>
              <a:chOff x="1202" y="710"/>
              <a:chExt cx="2719" cy="586"/>
            </a:xfrm>
          </p:grpSpPr>
          <p:sp>
            <p:nvSpPr>
              <p:cNvPr id="52" name="Rectangle 12"/>
              <p:cNvSpPr>
                <a:spLocks noChangeArrowheads="1"/>
              </p:cNvSpPr>
              <p:nvPr/>
            </p:nvSpPr>
            <p:spPr bwMode="auto">
              <a:xfrm>
                <a:off x="1202" y="710"/>
                <a:ext cx="2719" cy="586"/>
              </a:xfrm>
              <a:prstGeom prst="rect">
                <a:avLst/>
              </a:prstGeom>
              <a:solidFill>
                <a:srgbClr val="FFFFFF"/>
              </a:solidFill>
              <a:ln w="9525">
                <a:noFill/>
                <a:miter lim="800000"/>
                <a:headEnd/>
                <a:tailEnd/>
              </a:ln>
            </p:spPr>
            <p:txBody>
              <a:bodyPr/>
              <a:lstStyle/>
              <a:p>
                <a:endParaRPr lang="en-GB"/>
              </a:p>
            </p:txBody>
          </p:sp>
          <p:sp>
            <p:nvSpPr>
              <p:cNvPr id="53" name="Rectangle 13"/>
              <p:cNvSpPr>
                <a:spLocks noChangeArrowheads="1"/>
              </p:cNvSpPr>
              <p:nvPr/>
            </p:nvSpPr>
            <p:spPr bwMode="auto">
              <a:xfrm>
                <a:off x="1202" y="710"/>
                <a:ext cx="2719" cy="586"/>
              </a:xfrm>
              <a:prstGeom prst="rect">
                <a:avLst/>
              </a:prstGeom>
              <a:noFill/>
              <a:ln w="11113" cap="rnd">
                <a:solidFill>
                  <a:srgbClr val="FF0000"/>
                </a:solidFill>
                <a:miter lim="800000"/>
                <a:headEnd/>
                <a:tailEnd/>
              </a:ln>
            </p:spPr>
            <p:txBody>
              <a:bodyPr/>
              <a:lstStyle/>
              <a:p>
                <a:endParaRPr lang="en-GB"/>
              </a:p>
            </p:txBody>
          </p:sp>
        </p:grpSp>
        <p:sp>
          <p:nvSpPr>
            <p:cNvPr id="9" name="Rectangle 14"/>
            <p:cNvSpPr>
              <a:spLocks noChangeArrowheads="1"/>
            </p:cNvSpPr>
            <p:nvPr/>
          </p:nvSpPr>
          <p:spPr bwMode="auto">
            <a:xfrm>
              <a:off x="1411" y="674"/>
              <a:ext cx="2348"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CC"/>
                  </a:solidFill>
                  <a:latin typeface="Comic Sans MS" pitchFamily="66" charset="0"/>
                </a:rPr>
                <a:t>CLASSROOM ASSESSMENT</a:t>
              </a:r>
              <a:endParaRPr lang="en-US"/>
            </a:p>
          </p:txBody>
        </p:sp>
        <p:sp>
          <p:nvSpPr>
            <p:cNvPr id="10" name="Rectangle 15"/>
            <p:cNvSpPr>
              <a:spLocks noChangeArrowheads="1"/>
            </p:cNvSpPr>
            <p:nvPr/>
          </p:nvSpPr>
          <p:spPr bwMode="auto">
            <a:xfrm>
              <a:off x="1391" y="980"/>
              <a:ext cx="2390"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CC"/>
                  </a:solidFill>
                  <a:latin typeface="Comic Sans MS" pitchFamily="66" charset="0"/>
                </a:rPr>
                <a:t>To promote Student Learning</a:t>
              </a:r>
              <a:endParaRPr lang="en-US"/>
            </a:p>
          </p:txBody>
        </p:sp>
        <p:grpSp>
          <p:nvGrpSpPr>
            <p:cNvPr id="11" name="Group 16"/>
            <p:cNvGrpSpPr>
              <a:grpSpLocks/>
            </p:cNvGrpSpPr>
            <p:nvPr/>
          </p:nvGrpSpPr>
          <p:grpSpPr bwMode="auto">
            <a:xfrm>
              <a:off x="703" y="1398"/>
              <a:ext cx="3475" cy="587"/>
              <a:chOff x="799" y="1446"/>
              <a:chExt cx="3475" cy="587"/>
            </a:xfrm>
          </p:grpSpPr>
          <p:sp>
            <p:nvSpPr>
              <p:cNvPr id="50" name="Rectangle 17"/>
              <p:cNvSpPr>
                <a:spLocks noChangeArrowheads="1"/>
              </p:cNvSpPr>
              <p:nvPr/>
            </p:nvSpPr>
            <p:spPr bwMode="auto">
              <a:xfrm>
                <a:off x="799" y="1446"/>
                <a:ext cx="3475" cy="587"/>
              </a:xfrm>
              <a:prstGeom prst="rect">
                <a:avLst/>
              </a:prstGeom>
              <a:solidFill>
                <a:srgbClr val="B8AEB1"/>
              </a:solidFill>
              <a:ln w="9525">
                <a:noFill/>
                <a:miter lim="800000"/>
                <a:headEnd/>
                <a:tailEnd/>
              </a:ln>
            </p:spPr>
            <p:txBody>
              <a:bodyPr/>
              <a:lstStyle/>
              <a:p>
                <a:endParaRPr lang="en-GB"/>
              </a:p>
            </p:txBody>
          </p:sp>
          <p:sp>
            <p:nvSpPr>
              <p:cNvPr id="51" name="Rectangle 18"/>
              <p:cNvSpPr>
                <a:spLocks noChangeArrowheads="1"/>
              </p:cNvSpPr>
              <p:nvPr/>
            </p:nvSpPr>
            <p:spPr bwMode="auto">
              <a:xfrm>
                <a:off x="799" y="1446"/>
                <a:ext cx="3475" cy="587"/>
              </a:xfrm>
              <a:prstGeom prst="rect">
                <a:avLst/>
              </a:prstGeom>
              <a:noFill/>
              <a:ln w="11113" cap="rnd">
                <a:solidFill>
                  <a:srgbClr val="FF0000"/>
                </a:solidFill>
                <a:miter lim="800000"/>
                <a:headEnd/>
                <a:tailEnd/>
              </a:ln>
            </p:spPr>
            <p:txBody>
              <a:bodyPr/>
              <a:lstStyle/>
              <a:p>
                <a:endParaRPr lang="en-GB"/>
              </a:p>
            </p:txBody>
          </p:sp>
        </p:grpSp>
        <p:sp>
          <p:nvSpPr>
            <p:cNvPr id="12" name="Rectangle 19"/>
            <p:cNvSpPr>
              <a:spLocks noChangeArrowheads="1"/>
            </p:cNvSpPr>
            <p:nvPr/>
          </p:nvSpPr>
          <p:spPr bwMode="auto">
            <a:xfrm>
              <a:off x="1387" y="1411"/>
              <a:ext cx="2344"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NATIONAL ASSESSMENTS</a:t>
              </a:r>
              <a:endParaRPr lang="en-US"/>
            </a:p>
          </p:txBody>
        </p:sp>
        <p:sp>
          <p:nvSpPr>
            <p:cNvPr id="13" name="Rectangle 20"/>
            <p:cNvSpPr>
              <a:spLocks noChangeArrowheads="1"/>
            </p:cNvSpPr>
            <p:nvPr/>
          </p:nvSpPr>
          <p:spPr bwMode="auto">
            <a:xfrm>
              <a:off x="904" y="1717"/>
              <a:ext cx="3419"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To measure institutional &amp; System quality</a:t>
              </a:r>
              <a:endParaRPr lang="en-US"/>
            </a:p>
          </p:txBody>
        </p:sp>
        <p:grpSp>
          <p:nvGrpSpPr>
            <p:cNvPr id="14" name="Group 21"/>
            <p:cNvGrpSpPr>
              <a:grpSpLocks/>
            </p:cNvGrpSpPr>
            <p:nvPr/>
          </p:nvGrpSpPr>
          <p:grpSpPr bwMode="auto">
            <a:xfrm>
              <a:off x="804" y="2135"/>
              <a:ext cx="3475" cy="586"/>
              <a:chOff x="900" y="2183"/>
              <a:chExt cx="3475" cy="586"/>
            </a:xfrm>
          </p:grpSpPr>
          <p:sp>
            <p:nvSpPr>
              <p:cNvPr id="48" name="Rectangle 22"/>
              <p:cNvSpPr>
                <a:spLocks noChangeArrowheads="1"/>
              </p:cNvSpPr>
              <p:nvPr/>
            </p:nvSpPr>
            <p:spPr bwMode="auto">
              <a:xfrm>
                <a:off x="900" y="2183"/>
                <a:ext cx="3475" cy="586"/>
              </a:xfrm>
              <a:prstGeom prst="rect">
                <a:avLst/>
              </a:prstGeom>
              <a:solidFill>
                <a:srgbClr val="FFFFFF"/>
              </a:solidFill>
              <a:ln w="9525">
                <a:noFill/>
                <a:miter lim="800000"/>
                <a:headEnd/>
                <a:tailEnd/>
              </a:ln>
            </p:spPr>
            <p:txBody>
              <a:bodyPr/>
              <a:lstStyle/>
              <a:p>
                <a:endParaRPr lang="en-GB"/>
              </a:p>
            </p:txBody>
          </p:sp>
          <p:sp>
            <p:nvSpPr>
              <p:cNvPr id="49" name="Rectangle 23"/>
              <p:cNvSpPr>
                <a:spLocks noChangeArrowheads="1"/>
              </p:cNvSpPr>
              <p:nvPr/>
            </p:nvSpPr>
            <p:spPr bwMode="auto">
              <a:xfrm>
                <a:off x="900" y="2183"/>
                <a:ext cx="3475" cy="586"/>
              </a:xfrm>
              <a:prstGeom prst="rect">
                <a:avLst/>
              </a:prstGeom>
              <a:noFill/>
              <a:ln w="11113" cap="rnd">
                <a:solidFill>
                  <a:srgbClr val="FF0000"/>
                </a:solidFill>
                <a:miter lim="800000"/>
                <a:headEnd/>
                <a:tailEnd/>
              </a:ln>
            </p:spPr>
            <p:txBody>
              <a:bodyPr/>
              <a:lstStyle/>
              <a:p>
                <a:endParaRPr lang="en-GB"/>
              </a:p>
            </p:txBody>
          </p:sp>
        </p:grpSp>
        <p:sp>
          <p:nvSpPr>
            <p:cNvPr id="15" name="Rectangle 24"/>
            <p:cNvSpPr>
              <a:spLocks noChangeArrowheads="1"/>
            </p:cNvSpPr>
            <p:nvPr/>
          </p:nvSpPr>
          <p:spPr bwMode="auto">
            <a:xfrm>
              <a:off x="1587" y="2147"/>
              <a:ext cx="2127"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PUBLIC EXAMINATIONS</a:t>
              </a:r>
              <a:endParaRPr lang="en-US"/>
            </a:p>
          </p:txBody>
        </p:sp>
        <p:sp>
          <p:nvSpPr>
            <p:cNvPr id="16" name="Rectangle 25"/>
            <p:cNvSpPr>
              <a:spLocks noChangeArrowheads="1"/>
            </p:cNvSpPr>
            <p:nvPr/>
          </p:nvSpPr>
          <p:spPr bwMode="auto">
            <a:xfrm>
              <a:off x="1832" y="2453"/>
              <a:ext cx="1580"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To select &amp; certify</a:t>
              </a:r>
              <a:endParaRPr lang="en-US"/>
            </a:p>
          </p:txBody>
        </p:sp>
        <p:grpSp>
          <p:nvGrpSpPr>
            <p:cNvPr id="17" name="Group 26"/>
            <p:cNvGrpSpPr>
              <a:grpSpLocks/>
            </p:cNvGrpSpPr>
            <p:nvPr/>
          </p:nvGrpSpPr>
          <p:grpSpPr bwMode="auto">
            <a:xfrm>
              <a:off x="754" y="2984"/>
              <a:ext cx="3474" cy="587"/>
              <a:chOff x="850" y="3032"/>
              <a:chExt cx="3474" cy="587"/>
            </a:xfrm>
          </p:grpSpPr>
          <p:sp>
            <p:nvSpPr>
              <p:cNvPr id="46" name="Rectangle 27"/>
              <p:cNvSpPr>
                <a:spLocks noChangeArrowheads="1"/>
              </p:cNvSpPr>
              <p:nvPr/>
            </p:nvSpPr>
            <p:spPr bwMode="auto">
              <a:xfrm>
                <a:off x="850" y="3032"/>
                <a:ext cx="3474" cy="587"/>
              </a:xfrm>
              <a:prstGeom prst="rect">
                <a:avLst/>
              </a:prstGeom>
              <a:solidFill>
                <a:srgbClr val="FFFFFF"/>
              </a:solidFill>
              <a:ln w="9525">
                <a:noFill/>
                <a:miter lim="800000"/>
                <a:headEnd/>
                <a:tailEnd/>
              </a:ln>
            </p:spPr>
            <p:txBody>
              <a:bodyPr/>
              <a:lstStyle/>
              <a:p>
                <a:endParaRPr lang="en-GB"/>
              </a:p>
            </p:txBody>
          </p:sp>
          <p:sp>
            <p:nvSpPr>
              <p:cNvPr id="47" name="Rectangle 28"/>
              <p:cNvSpPr>
                <a:spLocks noChangeArrowheads="1"/>
              </p:cNvSpPr>
              <p:nvPr/>
            </p:nvSpPr>
            <p:spPr bwMode="auto">
              <a:xfrm>
                <a:off x="850" y="3032"/>
                <a:ext cx="3474" cy="587"/>
              </a:xfrm>
              <a:prstGeom prst="rect">
                <a:avLst/>
              </a:prstGeom>
              <a:noFill/>
              <a:ln w="11113" cap="rnd">
                <a:solidFill>
                  <a:srgbClr val="FF0000"/>
                </a:solidFill>
                <a:miter lim="800000"/>
                <a:headEnd/>
                <a:tailEnd/>
              </a:ln>
            </p:spPr>
            <p:txBody>
              <a:bodyPr/>
              <a:lstStyle/>
              <a:p>
                <a:endParaRPr lang="en-GB"/>
              </a:p>
            </p:txBody>
          </p:sp>
        </p:grpSp>
        <p:sp>
          <p:nvSpPr>
            <p:cNvPr id="18" name="Rectangle 29"/>
            <p:cNvSpPr>
              <a:spLocks noChangeArrowheads="1"/>
            </p:cNvSpPr>
            <p:nvPr/>
          </p:nvSpPr>
          <p:spPr bwMode="auto">
            <a:xfrm>
              <a:off x="1188" y="2997"/>
              <a:ext cx="2903"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INTERNATIONAL ASSESSMENTS</a:t>
              </a:r>
              <a:endParaRPr lang="en-US"/>
            </a:p>
          </p:txBody>
        </p:sp>
        <p:sp>
          <p:nvSpPr>
            <p:cNvPr id="19" name="Rectangle 30"/>
            <p:cNvSpPr>
              <a:spLocks noChangeArrowheads="1"/>
            </p:cNvSpPr>
            <p:nvPr/>
          </p:nvSpPr>
          <p:spPr bwMode="auto">
            <a:xfrm>
              <a:off x="1023" y="3303"/>
              <a:ext cx="3268" cy="202"/>
            </a:xfrm>
            <a:prstGeom prst="rect">
              <a:avLst/>
            </a:prstGeom>
            <a:noFill/>
            <a:ln w="9525">
              <a:noFill/>
              <a:miter lim="800000"/>
              <a:headEnd/>
              <a:tailEnd/>
            </a:ln>
          </p:spPr>
          <p:txBody>
            <a:bodyPr wrap="none" lIns="0" tIns="0" rIns="0" bIns="0">
              <a:spAutoFit/>
            </a:bodyPr>
            <a:lstStyle/>
            <a:p>
              <a:pPr eaLnBrk="0" hangingPunct="0"/>
              <a:r>
                <a:rPr lang="en-US" sz="2100" b="1">
                  <a:solidFill>
                    <a:srgbClr val="000000"/>
                  </a:solidFill>
                  <a:latin typeface="Comic Sans MS" pitchFamily="66" charset="0"/>
                </a:rPr>
                <a:t>To measure and compare system quality</a:t>
              </a:r>
              <a:endParaRPr lang="en-US"/>
            </a:p>
          </p:txBody>
        </p:sp>
        <p:grpSp>
          <p:nvGrpSpPr>
            <p:cNvPr id="20" name="Group 31"/>
            <p:cNvGrpSpPr>
              <a:grpSpLocks/>
            </p:cNvGrpSpPr>
            <p:nvPr/>
          </p:nvGrpSpPr>
          <p:grpSpPr bwMode="auto">
            <a:xfrm>
              <a:off x="99" y="435"/>
              <a:ext cx="4784" cy="3405"/>
              <a:chOff x="195" y="483"/>
              <a:chExt cx="4784" cy="3342"/>
            </a:xfrm>
          </p:grpSpPr>
          <p:sp>
            <p:nvSpPr>
              <p:cNvPr id="44" name="Rectangle 32"/>
              <p:cNvSpPr>
                <a:spLocks noChangeArrowheads="1"/>
              </p:cNvSpPr>
              <p:nvPr/>
            </p:nvSpPr>
            <p:spPr bwMode="auto">
              <a:xfrm>
                <a:off x="195" y="483"/>
                <a:ext cx="4784" cy="3342"/>
              </a:xfrm>
              <a:prstGeom prst="rect">
                <a:avLst/>
              </a:prstGeom>
              <a:solidFill>
                <a:srgbClr val="FF3300"/>
              </a:solidFill>
              <a:ln w="9525">
                <a:noFill/>
                <a:miter lim="800000"/>
                <a:headEnd/>
                <a:tailEnd/>
              </a:ln>
            </p:spPr>
            <p:txBody>
              <a:bodyPr/>
              <a:lstStyle/>
              <a:p>
                <a:endParaRPr lang="en-GB"/>
              </a:p>
            </p:txBody>
          </p:sp>
          <p:sp>
            <p:nvSpPr>
              <p:cNvPr id="45" name="Rectangle 33"/>
              <p:cNvSpPr>
                <a:spLocks noChangeArrowheads="1"/>
              </p:cNvSpPr>
              <p:nvPr/>
            </p:nvSpPr>
            <p:spPr bwMode="auto">
              <a:xfrm>
                <a:off x="195" y="483"/>
                <a:ext cx="4784" cy="3342"/>
              </a:xfrm>
              <a:prstGeom prst="rect">
                <a:avLst/>
              </a:prstGeom>
              <a:noFill/>
              <a:ln w="11113" cap="rnd">
                <a:solidFill>
                  <a:srgbClr val="000000"/>
                </a:solidFill>
                <a:miter lim="800000"/>
                <a:headEnd/>
                <a:tailEnd/>
              </a:ln>
            </p:spPr>
            <p:txBody>
              <a:bodyPr/>
              <a:lstStyle/>
              <a:p>
                <a:endParaRPr lang="en-GB"/>
              </a:p>
            </p:txBody>
          </p:sp>
        </p:grpSp>
        <p:grpSp>
          <p:nvGrpSpPr>
            <p:cNvPr id="21" name="Group 34"/>
            <p:cNvGrpSpPr>
              <a:grpSpLocks/>
            </p:cNvGrpSpPr>
            <p:nvPr/>
          </p:nvGrpSpPr>
          <p:grpSpPr bwMode="auto">
            <a:xfrm>
              <a:off x="351" y="549"/>
              <a:ext cx="4129" cy="2322"/>
              <a:chOff x="447" y="597"/>
              <a:chExt cx="4129" cy="2322"/>
            </a:xfrm>
          </p:grpSpPr>
          <p:sp>
            <p:nvSpPr>
              <p:cNvPr id="42" name="Rectangle 35"/>
              <p:cNvSpPr>
                <a:spLocks noChangeArrowheads="1"/>
              </p:cNvSpPr>
              <p:nvPr/>
            </p:nvSpPr>
            <p:spPr bwMode="auto">
              <a:xfrm>
                <a:off x="447" y="597"/>
                <a:ext cx="4129" cy="2322"/>
              </a:xfrm>
              <a:prstGeom prst="rect">
                <a:avLst/>
              </a:prstGeom>
              <a:solidFill>
                <a:srgbClr val="FFEF66"/>
              </a:solidFill>
              <a:ln w="9525">
                <a:noFill/>
                <a:miter lim="800000"/>
                <a:headEnd/>
                <a:tailEnd/>
              </a:ln>
            </p:spPr>
            <p:txBody>
              <a:bodyPr/>
              <a:lstStyle/>
              <a:p>
                <a:endParaRPr lang="en-GB"/>
              </a:p>
            </p:txBody>
          </p:sp>
          <p:sp>
            <p:nvSpPr>
              <p:cNvPr id="43" name="Rectangle 36"/>
              <p:cNvSpPr>
                <a:spLocks noChangeArrowheads="1"/>
              </p:cNvSpPr>
              <p:nvPr/>
            </p:nvSpPr>
            <p:spPr bwMode="auto">
              <a:xfrm>
                <a:off x="447" y="597"/>
                <a:ext cx="4129" cy="2322"/>
              </a:xfrm>
              <a:prstGeom prst="rect">
                <a:avLst/>
              </a:prstGeom>
              <a:noFill/>
              <a:ln w="11113" cap="rnd">
                <a:solidFill>
                  <a:srgbClr val="000000"/>
                </a:solidFill>
                <a:miter lim="800000"/>
                <a:headEnd/>
                <a:tailEnd/>
              </a:ln>
            </p:spPr>
            <p:txBody>
              <a:bodyPr/>
              <a:lstStyle/>
              <a:p>
                <a:endParaRPr lang="en-GB"/>
              </a:p>
            </p:txBody>
          </p:sp>
        </p:grpSp>
        <p:grpSp>
          <p:nvGrpSpPr>
            <p:cNvPr id="22" name="Group 37"/>
            <p:cNvGrpSpPr>
              <a:grpSpLocks/>
            </p:cNvGrpSpPr>
            <p:nvPr/>
          </p:nvGrpSpPr>
          <p:grpSpPr bwMode="auto">
            <a:xfrm>
              <a:off x="960" y="662"/>
              <a:ext cx="3063" cy="634"/>
              <a:chOff x="1202" y="710"/>
              <a:chExt cx="2907" cy="586"/>
            </a:xfrm>
          </p:grpSpPr>
          <p:sp>
            <p:nvSpPr>
              <p:cNvPr id="40" name="Rectangle 38"/>
              <p:cNvSpPr>
                <a:spLocks noChangeArrowheads="1"/>
              </p:cNvSpPr>
              <p:nvPr/>
            </p:nvSpPr>
            <p:spPr bwMode="auto">
              <a:xfrm>
                <a:off x="1202" y="710"/>
                <a:ext cx="2907" cy="586"/>
              </a:xfrm>
              <a:prstGeom prst="rect">
                <a:avLst/>
              </a:prstGeom>
              <a:solidFill>
                <a:srgbClr val="FFFFFF"/>
              </a:solidFill>
              <a:ln w="9525">
                <a:noFill/>
                <a:miter lim="800000"/>
                <a:headEnd/>
                <a:tailEnd/>
              </a:ln>
            </p:spPr>
            <p:txBody>
              <a:bodyPr/>
              <a:lstStyle/>
              <a:p>
                <a:endParaRPr lang="en-GB"/>
              </a:p>
            </p:txBody>
          </p:sp>
          <p:sp>
            <p:nvSpPr>
              <p:cNvPr id="41" name="Rectangle 39"/>
              <p:cNvSpPr>
                <a:spLocks noChangeArrowheads="1"/>
              </p:cNvSpPr>
              <p:nvPr/>
            </p:nvSpPr>
            <p:spPr bwMode="auto">
              <a:xfrm>
                <a:off x="1202" y="710"/>
                <a:ext cx="2907" cy="586"/>
              </a:xfrm>
              <a:prstGeom prst="rect">
                <a:avLst/>
              </a:prstGeom>
              <a:noFill/>
              <a:ln w="11113" cap="rnd">
                <a:solidFill>
                  <a:srgbClr val="FF0000"/>
                </a:solidFill>
                <a:miter lim="800000"/>
                <a:headEnd/>
                <a:tailEnd/>
              </a:ln>
            </p:spPr>
            <p:txBody>
              <a:bodyPr/>
              <a:lstStyle/>
              <a:p>
                <a:endParaRPr lang="en-GB"/>
              </a:p>
            </p:txBody>
          </p:sp>
        </p:grpSp>
        <p:sp>
          <p:nvSpPr>
            <p:cNvPr id="23" name="Rectangle 40"/>
            <p:cNvSpPr>
              <a:spLocks noChangeArrowheads="1"/>
            </p:cNvSpPr>
            <p:nvPr/>
          </p:nvSpPr>
          <p:spPr bwMode="auto">
            <a:xfrm>
              <a:off x="1411" y="674"/>
              <a:ext cx="2348" cy="202"/>
            </a:xfrm>
            <a:prstGeom prst="rect">
              <a:avLst/>
            </a:prstGeom>
            <a:noFill/>
            <a:ln w="9525">
              <a:noFill/>
              <a:miter lim="800000"/>
              <a:headEnd/>
              <a:tailEnd/>
            </a:ln>
          </p:spPr>
          <p:txBody>
            <a:bodyPr wrap="none" lIns="0" tIns="0" rIns="0" bIns="0">
              <a:spAutoFit/>
            </a:bodyPr>
            <a:lstStyle/>
            <a:p>
              <a:pPr eaLnBrk="0" hangingPunct="0"/>
              <a:r>
                <a:rPr lang="en-US" sz="2100" b="1" dirty="0">
                  <a:solidFill>
                    <a:srgbClr val="0000CC"/>
                  </a:solidFill>
                  <a:latin typeface="Comic Sans MS" pitchFamily="66" charset="0"/>
                </a:rPr>
                <a:t>CLASSROOM ASSESSMENT</a:t>
              </a:r>
              <a:endParaRPr lang="en-US" dirty="0"/>
            </a:p>
          </p:txBody>
        </p:sp>
        <p:sp>
          <p:nvSpPr>
            <p:cNvPr id="24" name="Rectangle 41"/>
            <p:cNvSpPr>
              <a:spLocks noChangeArrowheads="1"/>
            </p:cNvSpPr>
            <p:nvPr/>
          </p:nvSpPr>
          <p:spPr bwMode="auto">
            <a:xfrm>
              <a:off x="1152" y="864"/>
              <a:ext cx="2593" cy="385"/>
            </a:xfrm>
            <a:prstGeom prst="rect">
              <a:avLst/>
            </a:prstGeom>
            <a:noFill/>
            <a:ln w="9525">
              <a:noFill/>
              <a:miter lim="800000"/>
              <a:headEnd/>
              <a:tailEnd/>
            </a:ln>
          </p:spPr>
          <p:txBody>
            <a:bodyPr lIns="0" tIns="0" rIns="0" bIns="0">
              <a:spAutoFit/>
            </a:bodyPr>
            <a:lstStyle/>
            <a:p>
              <a:pPr algn="ctr" eaLnBrk="0" hangingPunct="0"/>
              <a:r>
                <a:rPr lang="en-US" sz="2000" b="1" dirty="0">
                  <a:latin typeface="Comic Sans MS" pitchFamily="66" charset="0"/>
                </a:rPr>
                <a:t>To promote &amp; measure</a:t>
              </a:r>
            </a:p>
            <a:p>
              <a:pPr algn="ctr" eaLnBrk="0" hangingPunct="0"/>
              <a:r>
                <a:rPr lang="en-US" sz="2000" b="1" dirty="0">
                  <a:latin typeface="Comic Sans MS" pitchFamily="66" charset="0"/>
                </a:rPr>
                <a:t>Student Learning</a:t>
              </a:r>
              <a:endParaRPr lang="en-US" sz="2000" dirty="0"/>
            </a:p>
          </p:txBody>
        </p:sp>
        <p:grpSp>
          <p:nvGrpSpPr>
            <p:cNvPr id="25" name="Group 42"/>
            <p:cNvGrpSpPr>
              <a:grpSpLocks/>
            </p:cNvGrpSpPr>
            <p:nvPr/>
          </p:nvGrpSpPr>
          <p:grpSpPr bwMode="auto">
            <a:xfrm>
              <a:off x="489" y="1398"/>
              <a:ext cx="3802" cy="655"/>
              <a:chOff x="585" y="1446"/>
              <a:chExt cx="3802" cy="655"/>
            </a:xfrm>
          </p:grpSpPr>
          <p:sp>
            <p:nvSpPr>
              <p:cNvPr id="38" name="Rectangle 43"/>
              <p:cNvSpPr>
                <a:spLocks noChangeArrowheads="1"/>
              </p:cNvSpPr>
              <p:nvPr/>
            </p:nvSpPr>
            <p:spPr bwMode="auto">
              <a:xfrm>
                <a:off x="585" y="1446"/>
                <a:ext cx="3802" cy="587"/>
              </a:xfrm>
              <a:prstGeom prst="rect">
                <a:avLst/>
              </a:prstGeom>
              <a:solidFill>
                <a:srgbClr val="B8AEB1"/>
              </a:solidFill>
              <a:ln w="9525">
                <a:noFill/>
                <a:miter lim="800000"/>
                <a:headEnd/>
                <a:tailEnd/>
              </a:ln>
            </p:spPr>
            <p:txBody>
              <a:bodyPr/>
              <a:lstStyle/>
              <a:p>
                <a:endParaRPr lang="en-GB"/>
              </a:p>
            </p:txBody>
          </p:sp>
          <p:sp>
            <p:nvSpPr>
              <p:cNvPr id="39" name="Rectangle 44"/>
              <p:cNvSpPr>
                <a:spLocks noChangeArrowheads="1"/>
              </p:cNvSpPr>
              <p:nvPr/>
            </p:nvSpPr>
            <p:spPr bwMode="auto">
              <a:xfrm>
                <a:off x="585" y="1446"/>
                <a:ext cx="3790" cy="655"/>
              </a:xfrm>
              <a:prstGeom prst="rect">
                <a:avLst/>
              </a:prstGeom>
              <a:noFill/>
              <a:ln w="11113" cap="rnd">
                <a:solidFill>
                  <a:srgbClr val="FF0000"/>
                </a:solidFill>
                <a:miter lim="800000"/>
                <a:headEnd/>
                <a:tailEnd/>
              </a:ln>
            </p:spPr>
            <p:txBody>
              <a:bodyPr/>
              <a:lstStyle/>
              <a:p>
                <a:endParaRPr lang="en-GB"/>
              </a:p>
            </p:txBody>
          </p:sp>
        </p:grpSp>
        <p:sp>
          <p:nvSpPr>
            <p:cNvPr id="26" name="Rectangle 45"/>
            <p:cNvSpPr>
              <a:spLocks noChangeArrowheads="1"/>
            </p:cNvSpPr>
            <p:nvPr/>
          </p:nvSpPr>
          <p:spPr bwMode="auto">
            <a:xfrm>
              <a:off x="1387" y="1411"/>
              <a:ext cx="2344" cy="202"/>
            </a:xfrm>
            <a:prstGeom prst="rect">
              <a:avLst/>
            </a:prstGeom>
            <a:noFill/>
            <a:ln w="9525">
              <a:noFill/>
              <a:miter lim="800000"/>
              <a:headEnd/>
              <a:tailEnd/>
            </a:ln>
          </p:spPr>
          <p:txBody>
            <a:bodyPr wrap="none" lIns="0" tIns="0" rIns="0" bIns="0">
              <a:spAutoFit/>
            </a:bodyPr>
            <a:lstStyle/>
            <a:p>
              <a:pPr eaLnBrk="0" hangingPunct="0"/>
              <a:r>
                <a:rPr lang="en-US" sz="2100" b="1">
                  <a:solidFill>
                    <a:srgbClr val="F8F8F8"/>
                  </a:solidFill>
                  <a:effectLst>
                    <a:outerShdw blurRad="38100" dist="38100" dir="2700000" algn="tl">
                      <a:srgbClr val="000000"/>
                    </a:outerShdw>
                  </a:effectLst>
                  <a:latin typeface="Comic Sans MS" pitchFamily="66" charset="0"/>
                </a:rPr>
                <a:t>NATIONAL ASSESSMENTS</a:t>
              </a:r>
              <a:endParaRPr lang="en-US">
                <a:solidFill>
                  <a:srgbClr val="F8F8F8"/>
                </a:solidFill>
                <a:effectLst>
                  <a:outerShdw blurRad="38100" dist="38100" dir="2700000" algn="tl">
                    <a:srgbClr val="000000"/>
                  </a:outerShdw>
                </a:effectLst>
              </a:endParaRPr>
            </a:p>
          </p:txBody>
        </p:sp>
        <p:sp>
          <p:nvSpPr>
            <p:cNvPr id="27" name="Rectangle 46"/>
            <p:cNvSpPr>
              <a:spLocks noChangeArrowheads="1"/>
            </p:cNvSpPr>
            <p:nvPr/>
          </p:nvSpPr>
          <p:spPr bwMode="auto">
            <a:xfrm>
              <a:off x="538" y="1680"/>
              <a:ext cx="3385" cy="202"/>
            </a:xfrm>
            <a:prstGeom prst="rect">
              <a:avLst/>
            </a:prstGeom>
            <a:noFill/>
            <a:ln w="9525">
              <a:noFill/>
              <a:miter lim="800000"/>
              <a:headEnd/>
              <a:tailEnd/>
            </a:ln>
          </p:spPr>
          <p:txBody>
            <a:bodyPr wrap="none" lIns="0" tIns="0" rIns="0" bIns="0">
              <a:spAutoFit/>
            </a:bodyPr>
            <a:lstStyle/>
            <a:p>
              <a:pPr eaLnBrk="0" hangingPunct="0"/>
              <a:r>
                <a:rPr lang="en-US" sz="2100" b="1" dirty="0">
                  <a:solidFill>
                    <a:srgbClr val="000000"/>
                  </a:solidFill>
                  <a:latin typeface="Comic Sans MS" pitchFamily="66" charset="0"/>
                </a:rPr>
                <a:t>To measure institutional &amp; system quality</a:t>
              </a:r>
              <a:endParaRPr lang="en-US" dirty="0"/>
            </a:p>
          </p:txBody>
        </p:sp>
        <p:grpSp>
          <p:nvGrpSpPr>
            <p:cNvPr id="28" name="Group 47"/>
            <p:cNvGrpSpPr>
              <a:grpSpLocks/>
            </p:cNvGrpSpPr>
            <p:nvPr/>
          </p:nvGrpSpPr>
          <p:grpSpPr bwMode="auto">
            <a:xfrm>
              <a:off x="804" y="2135"/>
              <a:ext cx="3487" cy="586"/>
              <a:chOff x="900" y="2183"/>
              <a:chExt cx="3487" cy="586"/>
            </a:xfrm>
          </p:grpSpPr>
          <p:sp>
            <p:nvSpPr>
              <p:cNvPr id="36" name="Rectangle 48"/>
              <p:cNvSpPr>
                <a:spLocks noChangeArrowheads="1"/>
              </p:cNvSpPr>
              <p:nvPr/>
            </p:nvSpPr>
            <p:spPr bwMode="auto">
              <a:xfrm>
                <a:off x="900" y="2183"/>
                <a:ext cx="3487" cy="586"/>
              </a:xfrm>
              <a:prstGeom prst="rect">
                <a:avLst/>
              </a:prstGeom>
              <a:solidFill>
                <a:srgbClr val="FFFFFF"/>
              </a:solidFill>
              <a:ln w="9525">
                <a:noFill/>
                <a:miter lim="800000"/>
                <a:headEnd/>
                <a:tailEnd/>
              </a:ln>
            </p:spPr>
            <p:txBody>
              <a:bodyPr/>
              <a:lstStyle/>
              <a:p>
                <a:endParaRPr lang="en-GB"/>
              </a:p>
            </p:txBody>
          </p:sp>
          <p:sp>
            <p:nvSpPr>
              <p:cNvPr id="37" name="Rectangle 49"/>
              <p:cNvSpPr>
                <a:spLocks noChangeArrowheads="1"/>
              </p:cNvSpPr>
              <p:nvPr/>
            </p:nvSpPr>
            <p:spPr bwMode="auto">
              <a:xfrm>
                <a:off x="900" y="2183"/>
                <a:ext cx="3475" cy="586"/>
              </a:xfrm>
              <a:prstGeom prst="rect">
                <a:avLst/>
              </a:prstGeom>
              <a:noFill/>
              <a:ln w="11113" cap="rnd">
                <a:solidFill>
                  <a:srgbClr val="FF0000"/>
                </a:solidFill>
                <a:miter lim="800000"/>
                <a:headEnd/>
                <a:tailEnd/>
              </a:ln>
            </p:spPr>
            <p:txBody>
              <a:bodyPr/>
              <a:lstStyle/>
              <a:p>
                <a:endParaRPr lang="en-GB"/>
              </a:p>
            </p:txBody>
          </p:sp>
        </p:grpSp>
        <p:sp>
          <p:nvSpPr>
            <p:cNvPr id="29" name="Rectangle 50"/>
            <p:cNvSpPr>
              <a:spLocks noChangeArrowheads="1"/>
            </p:cNvSpPr>
            <p:nvPr/>
          </p:nvSpPr>
          <p:spPr bwMode="auto">
            <a:xfrm>
              <a:off x="1440" y="2147"/>
              <a:ext cx="2483" cy="202"/>
            </a:xfrm>
            <a:prstGeom prst="rect">
              <a:avLst/>
            </a:prstGeom>
            <a:noFill/>
            <a:ln w="9525">
              <a:noFill/>
              <a:miter lim="800000"/>
              <a:headEnd/>
              <a:tailEnd/>
            </a:ln>
          </p:spPr>
          <p:txBody>
            <a:bodyPr wrap="square" lIns="0" tIns="0" rIns="0" bIns="0">
              <a:spAutoFit/>
            </a:bodyPr>
            <a:lstStyle/>
            <a:p>
              <a:pPr eaLnBrk="0" hangingPunct="0"/>
              <a:r>
                <a:rPr lang="en-US" sz="2100" b="1" dirty="0" smtClean="0">
                  <a:solidFill>
                    <a:srgbClr val="336699"/>
                  </a:solidFill>
                  <a:effectLst>
                    <a:outerShdw blurRad="38100" dist="38100" dir="2700000" algn="tl">
                      <a:srgbClr val="000000"/>
                    </a:outerShdw>
                  </a:effectLst>
                  <a:latin typeface="Comic Sans MS" pitchFamily="66" charset="0"/>
                </a:rPr>
                <a:t>PUBLIC EXAMINATIONS</a:t>
              </a:r>
              <a:endParaRPr lang="en-US" dirty="0">
                <a:solidFill>
                  <a:srgbClr val="336699"/>
                </a:solidFill>
                <a:effectLst>
                  <a:outerShdw blurRad="38100" dist="38100" dir="2700000" algn="tl">
                    <a:srgbClr val="000000"/>
                  </a:outerShdw>
                </a:effectLst>
              </a:endParaRPr>
            </a:p>
          </p:txBody>
        </p:sp>
        <p:sp>
          <p:nvSpPr>
            <p:cNvPr id="30" name="Rectangle 51"/>
            <p:cNvSpPr>
              <a:spLocks noChangeArrowheads="1"/>
            </p:cNvSpPr>
            <p:nvPr/>
          </p:nvSpPr>
          <p:spPr bwMode="auto">
            <a:xfrm>
              <a:off x="1680" y="2448"/>
              <a:ext cx="1580" cy="202"/>
            </a:xfrm>
            <a:prstGeom prst="rect">
              <a:avLst/>
            </a:prstGeom>
            <a:noFill/>
            <a:ln w="9525">
              <a:noFill/>
              <a:miter lim="800000"/>
              <a:headEnd/>
              <a:tailEnd/>
            </a:ln>
          </p:spPr>
          <p:txBody>
            <a:bodyPr wrap="none" lIns="0" tIns="0" rIns="0" bIns="0">
              <a:spAutoFit/>
            </a:bodyPr>
            <a:lstStyle/>
            <a:p>
              <a:pPr eaLnBrk="0" hangingPunct="0"/>
              <a:r>
                <a:rPr lang="en-US" sz="2100" b="1" dirty="0">
                  <a:solidFill>
                    <a:srgbClr val="000000"/>
                  </a:solidFill>
                  <a:latin typeface="Comic Sans MS" pitchFamily="66" charset="0"/>
                </a:rPr>
                <a:t>To select &amp; certify</a:t>
              </a:r>
              <a:endParaRPr lang="en-US" dirty="0"/>
            </a:p>
          </p:txBody>
        </p:sp>
        <p:grpSp>
          <p:nvGrpSpPr>
            <p:cNvPr id="31" name="Group 52"/>
            <p:cNvGrpSpPr>
              <a:grpSpLocks/>
            </p:cNvGrpSpPr>
            <p:nvPr/>
          </p:nvGrpSpPr>
          <p:grpSpPr bwMode="auto">
            <a:xfrm>
              <a:off x="576" y="2984"/>
              <a:ext cx="3792" cy="712"/>
              <a:chOff x="850" y="3032"/>
              <a:chExt cx="3474" cy="587"/>
            </a:xfrm>
          </p:grpSpPr>
          <p:sp>
            <p:nvSpPr>
              <p:cNvPr id="34" name="Rectangle 53"/>
              <p:cNvSpPr>
                <a:spLocks noChangeArrowheads="1"/>
              </p:cNvSpPr>
              <p:nvPr/>
            </p:nvSpPr>
            <p:spPr bwMode="auto">
              <a:xfrm>
                <a:off x="850" y="3032"/>
                <a:ext cx="3474" cy="587"/>
              </a:xfrm>
              <a:prstGeom prst="rect">
                <a:avLst/>
              </a:prstGeom>
              <a:solidFill>
                <a:srgbClr val="FFFFFF"/>
              </a:solidFill>
              <a:ln w="9525">
                <a:noFill/>
                <a:miter lim="800000"/>
                <a:headEnd/>
                <a:tailEnd/>
              </a:ln>
            </p:spPr>
            <p:txBody>
              <a:bodyPr/>
              <a:lstStyle/>
              <a:p>
                <a:endParaRPr lang="en-GB"/>
              </a:p>
            </p:txBody>
          </p:sp>
          <p:sp>
            <p:nvSpPr>
              <p:cNvPr id="35" name="Rectangle 54"/>
              <p:cNvSpPr>
                <a:spLocks noChangeArrowheads="1"/>
              </p:cNvSpPr>
              <p:nvPr/>
            </p:nvSpPr>
            <p:spPr bwMode="auto">
              <a:xfrm>
                <a:off x="850" y="3032"/>
                <a:ext cx="3474" cy="587"/>
              </a:xfrm>
              <a:prstGeom prst="rect">
                <a:avLst/>
              </a:prstGeom>
              <a:noFill/>
              <a:ln w="11113" cap="rnd">
                <a:solidFill>
                  <a:srgbClr val="FF0000"/>
                </a:solidFill>
                <a:miter lim="800000"/>
                <a:headEnd/>
                <a:tailEnd/>
              </a:ln>
            </p:spPr>
            <p:txBody>
              <a:bodyPr/>
              <a:lstStyle/>
              <a:p>
                <a:endParaRPr lang="en-GB"/>
              </a:p>
            </p:txBody>
          </p:sp>
        </p:grpSp>
        <p:sp>
          <p:nvSpPr>
            <p:cNvPr id="32" name="Rectangle 55"/>
            <p:cNvSpPr>
              <a:spLocks noChangeArrowheads="1"/>
            </p:cNvSpPr>
            <p:nvPr/>
          </p:nvSpPr>
          <p:spPr bwMode="auto">
            <a:xfrm>
              <a:off x="960" y="2997"/>
              <a:ext cx="3331" cy="202"/>
            </a:xfrm>
            <a:prstGeom prst="rect">
              <a:avLst/>
            </a:prstGeom>
            <a:noFill/>
            <a:ln w="9525">
              <a:noFill/>
              <a:miter lim="800000"/>
              <a:headEnd/>
              <a:tailEnd/>
            </a:ln>
          </p:spPr>
          <p:txBody>
            <a:bodyPr wrap="square" lIns="0" tIns="0" rIns="0" bIns="0">
              <a:spAutoFit/>
            </a:bodyPr>
            <a:lstStyle/>
            <a:p>
              <a:pPr eaLnBrk="0" hangingPunct="0"/>
              <a:r>
                <a:rPr lang="en-US" sz="2100" b="1" dirty="0">
                  <a:solidFill>
                    <a:srgbClr val="336699"/>
                  </a:solidFill>
                  <a:effectLst>
                    <a:outerShdw blurRad="38100" dist="38100" dir="2700000" algn="tl">
                      <a:srgbClr val="000000"/>
                    </a:outerShdw>
                  </a:effectLst>
                  <a:latin typeface="Comic Sans MS" pitchFamily="66" charset="0"/>
                </a:rPr>
                <a:t>INTERNATIONAL ASSESSMENTS</a:t>
              </a:r>
              <a:endParaRPr lang="en-US" dirty="0">
                <a:solidFill>
                  <a:srgbClr val="336699"/>
                </a:solidFill>
                <a:effectLst>
                  <a:outerShdw blurRad="38100" dist="38100" dir="2700000" algn="tl">
                    <a:srgbClr val="000000"/>
                  </a:outerShdw>
                </a:effectLst>
              </a:endParaRPr>
            </a:p>
          </p:txBody>
        </p:sp>
        <p:sp>
          <p:nvSpPr>
            <p:cNvPr id="33" name="Rectangle 56"/>
            <p:cNvSpPr>
              <a:spLocks noChangeArrowheads="1"/>
            </p:cNvSpPr>
            <p:nvPr/>
          </p:nvSpPr>
          <p:spPr bwMode="auto">
            <a:xfrm>
              <a:off x="804" y="3216"/>
              <a:ext cx="3424" cy="404"/>
            </a:xfrm>
            <a:prstGeom prst="rect">
              <a:avLst/>
            </a:prstGeom>
            <a:noFill/>
            <a:ln w="9525">
              <a:noFill/>
              <a:miter lim="800000"/>
              <a:headEnd/>
              <a:tailEnd/>
            </a:ln>
          </p:spPr>
          <p:txBody>
            <a:bodyPr wrap="square" lIns="0" tIns="0" rIns="0" bIns="0">
              <a:spAutoFit/>
            </a:bodyPr>
            <a:lstStyle/>
            <a:p>
              <a:pPr eaLnBrk="0" hangingPunct="0"/>
              <a:r>
                <a:rPr lang="en-US" sz="2100" b="1" dirty="0">
                  <a:solidFill>
                    <a:srgbClr val="000000"/>
                  </a:solidFill>
                  <a:latin typeface="Comic Sans MS" pitchFamily="66" charset="0"/>
                </a:rPr>
                <a:t>To measure and compare system </a:t>
              </a:r>
            </a:p>
            <a:p>
              <a:pPr eaLnBrk="0" hangingPunct="0"/>
              <a:r>
                <a:rPr lang="en-US" sz="2100" b="1" dirty="0">
                  <a:solidFill>
                    <a:srgbClr val="000000"/>
                  </a:solidFill>
                  <a:latin typeface="Comic Sans MS" pitchFamily="66" charset="0"/>
                </a:rPr>
                <a:t>quality across nations</a:t>
              </a:r>
              <a:endParaRPr lang="en-US" dirty="0"/>
            </a:p>
          </p:txBody>
        </p:sp>
      </p:grpSp>
    </p:spTree>
    <p:extLst>
      <p:ext uri="{BB962C8B-B14F-4D97-AF65-F5344CB8AC3E}">
        <p14:creationId xmlns:p14="http://schemas.microsoft.com/office/powerpoint/2010/main" val="218970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Definitions</a:t>
            </a:r>
            <a:endParaRPr lang="en-GB" dirty="0"/>
          </a:p>
        </p:txBody>
      </p:sp>
      <p:sp>
        <p:nvSpPr>
          <p:cNvPr id="3" name="Content Placeholder 2"/>
          <p:cNvSpPr>
            <a:spLocks noGrp="1"/>
          </p:cNvSpPr>
          <p:nvPr>
            <p:ph idx="1"/>
          </p:nvPr>
        </p:nvSpPr>
        <p:spPr>
          <a:xfrm>
            <a:off x="1981200" y="1340768"/>
            <a:ext cx="6479232" cy="5256584"/>
          </a:xfrm>
        </p:spPr>
        <p:txBody>
          <a:bodyPr>
            <a:normAutofit lnSpcReduction="10000"/>
          </a:bodyPr>
          <a:lstStyle/>
          <a:p>
            <a:r>
              <a:rPr lang="en-US" u="sng" dirty="0"/>
              <a:t>Public examinations </a:t>
            </a:r>
            <a:r>
              <a:rPr lang="en-US" dirty="0"/>
              <a:t>are high-stakes assessments used for selection, certification, or qualification. (traditionally at 11+, 16+, &amp; 18+).</a:t>
            </a:r>
          </a:p>
          <a:p>
            <a:r>
              <a:rPr lang="en-US" u="sng" dirty="0"/>
              <a:t>Classroom assessment</a:t>
            </a:r>
            <a:r>
              <a:rPr lang="en-US" dirty="0"/>
              <a:t> includes all the assessment and measurement strategies (formative &amp; Summative (Assessment of, as and for learning) used by the teacher within the classroom.</a:t>
            </a:r>
          </a:p>
          <a:p>
            <a:r>
              <a:rPr lang="en-US" u="sng" dirty="0"/>
              <a:t>National </a:t>
            </a:r>
            <a:r>
              <a:rPr lang="en-US" u="sng" dirty="0" smtClean="0"/>
              <a:t>assessments of Educational Achievement (National Learning Assessments) </a:t>
            </a:r>
            <a:r>
              <a:rPr lang="en-US" dirty="0"/>
              <a:t>are large scale assessments used for monitoring a nation al system or parts of that system.</a:t>
            </a:r>
          </a:p>
          <a:p>
            <a:r>
              <a:rPr lang="en-US" u="sng" dirty="0"/>
              <a:t>International assessments </a:t>
            </a:r>
            <a:r>
              <a:rPr lang="en-US" dirty="0"/>
              <a:t>are large scale assessments used for comparing performance across several nation systems or within a region.</a:t>
            </a:r>
            <a:endParaRPr lang="en-GB" dirty="0"/>
          </a:p>
          <a:p>
            <a:endParaRPr lang="en-GB" dirty="0"/>
          </a:p>
        </p:txBody>
      </p:sp>
    </p:spTree>
    <p:extLst>
      <p:ext uri="{BB962C8B-B14F-4D97-AF65-F5344CB8AC3E}">
        <p14:creationId xmlns:p14="http://schemas.microsoft.com/office/powerpoint/2010/main" val="3671086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Examples</a:t>
            </a:r>
            <a:endParaRPr lang="en-GB" dirty="0"/>
          </a:p>
        </p:txBody>
      </p:sp>
      <p:sp>
        <p:nvSpPr>
          <p:cNvPr id="3" name="Content Placeholder 2"/>
          <p:cNvSpPr>
            <a:spLocks noGrp="1"/>
          </p:cNvSpPr>
          <p:nvPr>
            <p:ph idx="1"/>
          </p:nvPr>
        </p:nvSpPr>
        <p:spPr/>
        <p:txBody>
          <a:bodyPr>
            <a:normAutofit/>
          </a:bodyPr>
          <a:lstStyle/>
          <a:p>
            <a:r>
              <a:rPr lang="en-TT" sz="3200" dirty="0" smtClean="0"/>
              <a:t>Public Examinations- </a:t>
            </a:r>
            <a:r>
              <a:rPr lang="en-TT" sz="3200" b="1" dirty="0" smtClean="0">
                <a:effectLst>
                  <a:outerShdw blurRad="38100" dist="38100" dir="2700000" algn="tl">
                    <a:srgbClr val="000000">
                      <a:alpha val="43137"/>
                    </a:srgbClr>
                  </a:outerShdw>
                </a:effectLst>
              </a:rPr>
              <a:t>SEA, CAC, </a:t>
            </a:r>
            <a:r>
              <a:rPr lang="en-TT" sz="3200" b="1" dirty="0" err="1" smtClean="0">
                <a:effectLst>
                  <a:outerShdw blurRad="38100" dist="38100" dir="2700000" algn="tl">
                    <a:srgbClr val="000000">
                      <a:alpha val="43137"/>
                    </a:srgbClr>
                  </a:outerShdw>
                </a:effectLst>
              </a:rPr>
              <a:t>CSEC</a:t>
            </a:r>
            <a:r>
              <a:rPr lang="en-TT" sz="3200" b="1" dirty="0" smtClean="0">
                <a:effectLst>
                  <a:outerShdw blurRad="38100" dist="38100" dir="2700000" algn="tl">
                    <a:srgbClr val="000000">
                      <a:alpha val="43137"/>
                    </a:srgbClr>
                  </a:outerShdw>
                </a:effectLst>
              </a:rPr>
              <a:t>, CAPE</a:t>
            </a:r>
          </a:p>
          <a:p>
            <a:r>
              <a:rPr lang="en-TT" sz="3200" dirty="0" smtClean="0"/>
              <a:t>International Assessments- </a:t>
            </a:r>
            <a:r>
              <a:rPr lang="en-TT" sz="3200" b="1" dirty="0" smtClean="0">
                <a:effectLst>
                  <a:outerShdw blurRad="38100" dist="38100" dir="2700000" algn="tl">
                    <a:srgbClr val="000000">
                      <a:alpha val="43137"/>
                    </a:srgbClr>
                  </a:outerShdw>
                </a:effectLst>
              </a:rPr>
              <a:t>PISA, </a:t>
            </a:r>
            <a:r>
              <a:rPr lang="en-TT" sz="3200" b="1" dirty="0" err="1" smtClean="0">
                <a:effectLst>
                  <a:outerShdw blurRad="38100" dist="38100" dir="2700000" algn="tl">
                    <a:srgbClr val="000000">
                      <a:alpha val="43137"/>
                    </a:srgbClr>
                  </a:outerShdw>
                </a:effectLst>
              </a:rPr>
              <a:t>PIRLS</a:t>
            </a:r>
            <a:endParaRPr lang="en-TT" sz="3200" b="1" dirty="0" smtClean="0">
              <a:effectLst>
                <a:outerShdw blurRad="38100" dist="38100" dir="2700000" algn="tl">
                  <a:srgbClr val="000000">
                    <a:alpha val="43137"/>
                  </a:srgbClr>
                </a:outerShdw>
              </a:effectLst>
            </a:endParaRPr>
          </a:p>
          <a:p>
            <a:r>
              <a:rPr lang="en-TT" sz="3200" dirty="0" smtClean="0"/>
              <a:t>National Assessments- </a:t>
            </a:r>
            <a:r>
              <a:rPr lang="en-TT" sz="3200" b="1" dirty="0" smtClean="0">
                <a:effectLst>
                  <a:outerShdw blurRad="38100" dist="38100" dir="2700000" algn="tl">
                    <a:srgbClr val="000000">
                      <a:alpha val="43137"/>
                    </a:srgbClr>
                  </a:outerShdw>
                </a:effectLst>
              </a:rPr>
              <a:t>National Tests,  </a:t>
            </a:r>
            <a:r>
              <a:rPr lang="en-TT" sz="3200" b="1" dirty="0" err="1" smtClean="0">
                <a:effectLst>
                  <a:outerShdw blurRad="38100" dist="38100" dir="2700000" algn="tl">
                    <a:srgbClr val="000000">
                      <a:alpha val="43137"/>
                    </a:srgbClr>
                  </a:outerShdw>
                </a:effectLst>
              </a:rPr>
              <a:t>NCSE</a:t>
            </a:r>
            <a:endParaRPr lang="en-TT" sz="3200" b="1" dirty="0" smtClean="0">
              <a:effectLst>
                <a:outerShdw blurRad="38100" dist="38100" dir="2700000" algn="tl">
                  <a:srgbClr val="000000">
                    <a:alpha val="43137"/>
                  </a:srgbClr>
                </a:outerShdw>
              </a:effectLst>
            </a:endParaRPr>
          </a:p>
          <a:p>
            <a:r>
              <a:rPr lang="en-TT" sz="3200" dirty="0" smtClean="0"/>
              <a:t>Classroom Assessment- </a:t>
            </a:r>
            <a:r>
              <a:rPr lang="en-TT" sz="3200" b="1" dirty="0" smtClean="0">
                <a:effectLst>
                  <a:outerShdw blurRad="38100" dist="38100" dir="2700000" algn="tl">
                    <a:srgbClr val="000000">
                      <a:alpha val="43137"/>
                    </a:srgbClr>
                  </a:outerShdw>
                </a:effectLst>
              </a:rPr>
              <a:t>CAP</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938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The process of assessing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7372434"/>
              </p:ext>
            </p:extLst>
          </p:nvPr>
        </p:nvGraphicFramePr>
        <p:xfrm>
          <a:off x="1475656" y="1752600"/>
          <a:ext cx="72008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6876256" y="1196752"/>
            <a:ext cx="1728192"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dirty="0" smtClean="0"/>
              <a:t>Monitoring</a:t>
            </a:r>
          </a:p>
          <a:p>
            <a:pPr algn="ctr"/>
            <a:r>
              <a:rPr lang="en-TT" dirty="0" smtClean="0"/>
              <a:t>Accountability</a:t>
            </a:r>
          </a:p>
          <a:p>
            <a:pPr algn="ctr"/>
            <a:r>
              <a:rPr lang="en-TT" dirty="0" smtClean="0"/>
              <a:t>Benchmarking</a:t>
            </a:r>
            <a:endParaRPr lang="en-GB" dirty="0"/>
          </a:p>
        </p:txBody>
      </p:sp>
    </p:spTree>
    <p:extLst>
      <p:ext uri="{BB962C8B-B14F-4D97-AF65-F5344CB8AC3E}">
        <p14:creationId xmlns:p14="http://schemas.microsoft.com/office/powerpoint/2010/main" val="2537516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A Matter for Reflection</a:t>
            </a:r>
            <a:endParaRPr lang="en-GB" dirty="0"/>
          </a:p>
        </p:txBody>
      </p:sp>
      <p:sp>
        <p:nvSpPr>
          <p:cNvPr id="3" name="Content Placeholder 2"/>
          <p:cNvSpPr>
            <a:spLocks noGrp="1"/>
          </p:cNvSpPr>
          <p:nvPr>
            <p:ph idx="1"/>
          </p:nvPr>
        </p:nvSpPr>
        <p:spPr>
          <a:xfrm>
            <a:off x="1981200" y="1340768"/>
            <a:ext cx="6041679" cy="5328592"/>
          </a:xfrm>
        </p:spPr>
        <p:txBody>
          <a:bodyPr/>
          <a:lstStyle/>
          <a:p>
            <a:r>
              <a:rPr lang="en-TT" dirty="0" smtClean="0"/>
              <a:t>There are multiple sources of evidence in the system and teachers must be judicious in selecting the evidence they used for data-informed instruction.</a:t>
            </a:r>
          </a:p>
          <a:p>
            <a:r>
              <a:rPr lang="en-TT" dirty="0" smtClean="0"/>
              <a:t>The best type of evidence for everyday and placement decisions in the school is classroom assessment data, which provides multiple samples of performance. </a:t>
            </a:r>
          </a:p>
          <a:p>
            <a:r>
              <a:rPr lang="en-TT" dirty="0" smtClean="0"/>
              <a:t>However, this quality of evidence is also dependent upon the teachers’ assessment literacy and skill.</a:t>
            </a:r>
            <a:endParaRPr lang="en-GB" dirty="0"/>
          </a:p>
        </p:txBody>
      </p:sp>
    </p:spTree>
    <p:extLst>
      <p:ext uri="{BB962C8B-B14F-4D97-AF65-F5344CB8AC3E}">
        <p14:creationId xmlns:p14="http://schemas.microsoft.com/office/powerpoint/2010/main" val="2352568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TT" dirty="0" smtClean="0"/>
              <a:t>Using data from large scale assessment</a:t>
            </a:r>
            <a:endParaRPr lang="en-GB" dirty="0"/>
          </a:p>
        </p:txBody>
      </p:sp>
      <p:sp>
        <p:nvSpPr>
          <p:cNvPr id="3" name="Content Placeholder 2"/>
          <p:cNvSpPr>
            <a:spLocks noGrp="1"/>
          </p:cNvSpPr>
          <p:nvPr>
            <p:ph idx="1"/>
          </p:nvPr>
        </p:nvSpPr>
        <p:spPr/>
        <p:txBody>
          <a:bodyPr>
            <a:normAutofit lnSpcReduction="10000"/>
          </a:bodyPr>
          <a:lstStyle/>
          <a:p>
            <a:r>
              <a:rPr lang="en-TT" dirty="0" smtClean="0"/>
              <a:t>Use should be related to the original purpose of the assessment.</a:t>
            </a:r>
          </a:p>
          <a:p>
            <a:r>
              <a:rPr lang="en-TT" dirty="0" smtClean="0"/>
              <a:t>Large scale data is not useful for individual decisions because of the nature of the sample (number of items and number of administrations).</a:t>
            </a:r>
          </a:p>
          <a:p>
            <a:r>
              <a:rPr lang="en-TT" dirty="0" smtClean="0"/>
              <a:t>Large scale data is useful however for making several institutional and group decisions. For example, what were some weaknesses in the Standard Three Language Arts National Tests? How can the school improve its teaching-learning-assessment system to enhance performance in the SEA/CAC?</a:t>
            </a:r>
            <a:endParaRPr lang="en-GB" dirty="0"/>
          </a:p>
        </p:txBody>
      </p:sp>
    </p:spTree>
    <p:extLst>
      <p:ext uri="{BB962C8B-B14F-4D97-AF65-F5344CB8AC3E}">
        <p14:creationId xmlns:p14="http://schemas.microsoft.com/office/powerpoint/2010/main" val="29044992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ymphony">
  <a:themeElements>
    <a:clrScheme name="Symphony">
      <a:dk1>
        <a:sysClr val="windowText" lastClr="000000"/>
      </a:dk1>
      <a:lt1>
        <a:sysClr val="window" lastClr="FFFFFF"/>
      </a:lt1>
      <a:dk2>
        <a:srgbClr val="241F00"/>
      </a:dk2>
      <a:lt2>
        <a:srgbClr val="E5E9F7"/>
      </a:lt2>
      <a:accent1>
        <a:srgbClr val="AE0000"/>
      </a:accent1>
      <a:accent2>
        <a:srgbClr val="63457F"/>
      </a:accent2>
      <a:accent3>
        <a:srgbClr val="255775"/>
      </a:accent3>
      <a:accent4>
        <a:srgbClr val="A47C0C"/>
      </a:accent4>
      <a:accent5>
        <a:srgbClr val="39378D"/>
      </a:accent5>
      <a:accent6>
        <a:srgbClr val="680039"/>
      </a:accent6>
      <a:hlink>
        <a:srgbClr val="0000FF"/>
      </a:hlink>
      <a:folHlink>
        <a:srgbClr val="800080"/>
      </a:folHlink>
    </a:clrScheme>
    <a:fontScheme name="Symphony">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aramond"/>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ymphony">
      <a:fillStyleLst>
        <a:solidFill>
          <a:schemeClr val="phClr"/>
        </a:solidFill>
        <a:gradFill rotWithShape="1">
          <a:gsLst>
            <a:gs pos="0">
              <a:schemeClr val="phClr">
                <a:tint val="100000"/>
                <a:shade val="90000"/>
                <a:satMod val="175000"/>
              </a:schemeClr>
            </a:gs>
            <a:gs pos="100000">
              <a:schemeClr val="phClr">
                <a:tint val="75000"/>
                <a:satMod val="250000"/>
              </a:schemeClr>
            </a:gs>
          </a:gsLst>
          <a:lin ang="5400000" scaled="1"/>
        </a:gradFill>
        <a:gradFill rotWithShape="1">
          <a:gsLst>
            <a:gs pos="0">
              <a:schemeClr val="phClr">
                <a:shade val="50000"/>
                <a:satMod val="115000"/>
              </a:schemeClr>
            </a:gs>
            <a:gs pos="100000">
              <a:schemeClr val="phClr">
                <a:tint val="80000"/>
                <a:shade val="100000"/>
                <a:alpha val="85000"/>
                <a:satMod val="250000"/>
              </a:schemeClr>
            </a:gs>
          </a:gsLst>
          <a:lin ang="5400000" scaled="0"/>
        </a:gradFill>
      </a:fillStyleLst>
      <a:lnStyleLst>
        <a:ln w="6350" cap="flat" cmpd="sng" algn="ctr">
          <a:solidFill>
            <a:schemeClr val="phClr">
              <a:shade val="95000"/>
              <a:satMod val="115000"/>
            </a:schemeClr>
          </a:solidFill>
          <a:prstDash val="solid"/>
        </a:ln>
        <a:ln w="12700" cap="flat" cmpd="sng" algn="ctr">
          <a:solidFill>
            <a:schemeClr val="phClr">
              <a:shade val="90000"/>
              <a:satMod val="125000"/>
            </a:schemeClr>
          </a:solidFill>
          <a:prstDash val="solid"/>
        </a:ln>
        <a:ln w="25400" cap="flat" cmpd="sng" algn="ctr">
          <a:solidFill>
            <a:schemeClr val="phClr">
              <a:shade val="90000"/>
              <a:satMod val="135000"/>
            </a:schemeClr>
          </a:solidFill>
          <a:prstDash val="solid"/>
        </a:ln>
      </a:lnStyleLst>
      <a:effectStyleLst>
        <a:effectStyle>
          <a:effectLst/>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25400" h="0" prst="convex"/>
          </a:sp3d>
        </a:effectStyle>
        <a:effectStyle>
          <a:effectLst>
            <a:outerShdw blurRad="76200" dist="25400" dir="5400000" sx="102000" sy="102000" algn="ctr" rotWithShape="0">
              <a:srgbClr val="000000">
                <a:alpha val="40000"/>
              </a:srgbClr>
            </a:outerShdw>
          </a:effectLst>
          <a:scene3d>
            <a:camera prst="orthographicFront">
              <a:rot lat="0" lon="0" rev="0"/>
            </a:camera>
            <a:lightRig rig="morning" dir="t">
              <a:rot lat="0" lon="0" rev="4200000"/>
            </a:lightRig>
          </a:scene3d>
          <a:sp3d>
            <a:bevelT w="63500" h="25400" prst="convex"/>
          </a:sp3d>
        </a:effectStyle>
      </a:effectStyleLst>
      <a:bgFillStyleLst>
        <a:solidFill>
          <a:schemeClr val="phClr">
            <a:shade val="95000"/>
            <a:satMod val="115000"/>
          </a:schemeClr>
        </a:solidFill>
        <a:blipFill rotWithShape="1">
          <a:blip xmlns:r="http://schemas.openxmlformats.org/officeDocument/2006/relationships" r:embed="rId1">
            <a:duotone>
              <a:schemeClr val="phClr">
                <a:shade val="80000"/>
                <a:satMod val="250000"/>
              </a:schemeClr>
              <a:schemeClr val="phClr">
                <a:tint val="80000"/>
                <a:satMod val="200000"/>
              </a:schemeClr>
            </a:duotone>
          </a:blip>
          <a:stretch/>
        </a:blipFill>
        <a:blipFill rotWithShape="1">
          <a:blip xmlns:r="http://schemas.openxmlformats.org/officeDocument/2006/relationships" r:embed="rId2">
            <a:duotone>
              <a:schemeClr val="phClr">
                <a:shade val="50000"/>
                <a:satMod val="250000"/>
              </a:schemeClr>
              <a:schemeClr val="phClr">
                <a:tint val="80000"/>
                <a:satMod val="11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Symphony</Template>
  <TotalTime>1884</TotalTime>
  <Words>1648</Words>
  <Application>Microsoft Office PowerPoint</Application>
  <PresentationFormat>On-screen Show (4:3)</PresentationFormat>
  <Paragraphs>235</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Symphony</vt:lpstr>
      <vt:lpstr>TOBAGO WORKSHOP ON EDUCATIONAL ASSESSMENT Day 2, Session 1</vt:lpstr>
      <vt:lpstr>  DAY 2: NATIONAL LEARNING ASSESSMENTS &amp; PUBLIC EXAMINATIONS  </vt:lpstr>
      <vt:lpstr>Focusing on assessment systems</vt:lpstr>
      <vt:lpstr>Different Assessments, Different Purposes</vt:lpstr>
      <vt:lpstr>Definitions</vt:lpstr>
      <vt:lpstr>Examples</vt:lpstr>
      <vt:lpstr>The process of assessing</vt:lpstr>
      <vt:lpstr>A Matter for Reflection</vt:lpstr>
      <vt:lpstr>Using data from large scale assessment</vt:lpstr>
      <vt:lpstr>National Assessments</vt:lpstr>
      <vt:lpstr>National Assessments – How it Started</vt:lpstr>
      <vt:lpstr>National Assessments – How it got started</vt:lpstr>
      <vt:lpstr>PowerPoint Presentation</vt:lpstr>
      <vt:lpstr>National Assessments</vt:lpstr>
      <vt:lpstr>Why National Assessments?</vt:lpstr>
      <vt:lpstr>Best practice for national assessments</vt:lpstr>
      <vt:lpstr>A rationale for national assessments</vt:lpstr>
      <vt:lpstr>Multiple Purposes for National Tests in T&amp;T</vt:lpstr>
      <vt:lpstr>Two forms of reporting</vt:lpstr>
      <vt:lpstr>Performance Standards &amp; Definitions</vt:lpstr>
      <vt:lpstr>Standards represent variations in students performances on test</vt:lpstr>
      <vt:lpstr>PowerPoint Presentation</vt:lpstr>
      <vt:lpstr>Theory of Action for Trinidad National Tests</vt:lpstr>
      <vt:lpstr>How a School Performance System Operates (Verhaeghe et al., 2009)</vt:lpstr>
      <vt:lpstr>The Trinidad &amp; Tobago National Test System</vt:lpstr>
      <vt:lpstr>Interpreting National Test Data </vt:lpstr>
      <vt:lpstr>The Accountability Index</vt:lpstr>
      <vt:lpstr>API Calculation</vt:lpstr>
      <vt:lpstr>Value-Added Measure  -Is my school progressing?</vt:lpstr>
      <vt:lpstr>PowerPoint Presentation</vt:lpstr>
      <vt:lpstr>PowerPoint Presentation</vt:lpstr>
      <vt:lpstr>PowerPoint Presentation</vt:lpstr>
      <vt:lpstr>Making Better Use of National Test Data as a Teacher</vt:lpstr>
      <vt:lpstr>International Assessments</vt:lpstr>
      <vt:lpstr>International Assessments-Administering Agencies</vt:lpstr>
      <vt:lpstr>Trinidad in International Assessments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TOBAGO WORKSHOP ON EDUCATIONAL ASSESSMENT</dc:title>
  <dc:creator>Jerome De lisle</dc:creator>
  <cp:lastModifiedBy>Jerome De lisle</cp:lastModifiedBy>
  <cp:revision>33</cp:revision>
  <dcterms:created xsi:type="dcterms:W3CDTF">2013-06-28T01:58:07Z</dcterms:created>
  <dcterms:modified xsi:type="dcterms:W3CDTF">2013-07-06T14:54:10Z</dcterms:modified>
</cp:coreProperties>
</file>