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2" r:id="rId4"/>
    <p:sldId id="263" r:id="rId5"/>
    <p:sldId id="264" r:id="rId6"/>
    <p:sldId id="265" r:id="rId7"/>
    <p:sldId id="268" r:id="rId8"/>
    <p:sldId id="267" r:id="rId9"/>
    <p:sldId id="269" r:id="rId10"/>
    <p:sldId id="270" r:id="rId11"/>
    <p:sldId id="271" r:id="rId12"/>
    <p:sldId id="272" r:id="rId13"/>
    <p:sldId id="273" r:id="rId14"/>
    <p:sldId id="274" r:id="rId15"/>
    <p:sldId id="275" r:id="rId16"/>
    <p:sldId id="276" r:id="rId17"/>
    <p:sldId id="278" r:id="rId18"/>
    <p:sldId id="279" r:id="rId19"/>
    <p:sldId id="280" r:id="rId20"/>
    <p:sldId id="277" r:id="rId21"/>
    <p:sldId id="281" r:id="rId22"/>
    <p:sldId id="282"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rina"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9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BF8E30-BC8E-472F-A743-54ADBC5D2A37}" type="doc">
      <dgm:prSet loTypeId="urn:microsoft.com/office/officeart/2005/8/layout/hProcess9" loCatId="process" qsTypeId="urn:microsoft.com/office/officeart/2005/8/quickstyle/simple1" qsCatId="simple" csTypeId="urn:microsoft.com/office/officeart/2005/8/colors/accent1_2" csCatId="accent1" phldr="1"/>
      <dgm:spPr/>
    </dgm:pt>
    <dgm:pt modelId="{BCDD8F19-9039-4B49-94AA-BE1B809BEF50}">
      <dgm:prSet phldrT="[Text]"/>
      <dgm:spPr/>
      <dgm:t>
        <a:bodyPr/>
        <a:lstStyle/>
        <a:p>
          <a:r>
            <a:rPr lang="en-TT" dirty="0" smtClean="0"/>
            <a:t>Evidence</a:t>
          </a:r>
          <a:endParaRPr lang="en-GB" dirty="0"/>
        </a:p>
      </dgm:t>
    </dgm:pt>
    <dgm:pt modelId="{1E28F053-C336-4A99-A891-8EC70A0C9297}" type="parTrans" cxnId="{7FCB17A8-8781-4125-96C4-555A120BB45A}">
      <dgm:prSet/>
      <dgm:spPr/>
      <dgm:t>
        <a:bodyPr/>
        <a:lstStyle/>
        <a:p>
          <a:endParaRPr lang="en-GB"/>
        </a:p>
      </dgm:t>
    </dgm:pt>
    <dgm:pt modelId="{9957DF68-D660-405C-A7D9-89A096226A02}" type="sibTrans" cxnId="{7FCB17A8-8781-4125-96C4-555A120BB45A}">
      <dgm:prSet/>
      <dgm:spPr/>
      <dgm:t>
        <a:bodyPr/>
        <a:lstStyle/>
        <a:p>
          <a:endParaRPr lang="en-GB"/>
        </a:p>
      </dgm:t>
    </dgm:pt>
    <dgm:pt modelId="{7B3FA079-03DB-4F02-BBB2-97B164A5A90C}">
      <dgm:prSet phldrT="[Text]"/>
      <dgm:spPr/>
      <dgm:t>
        <a:bodyPr/>
        <a:lstStyle/>
        <a:p>
          <a:r>
            <a:rPr lang="en-TT" dirty="0" smtClean="0"/>
            <a:t>Judgment</a:t>
          </a:r>
          <a:endParaRPr lang="en-GB" dirty="0"/>
        </a:p>
      </dgm:t>
    </dgm:pt>
    <dgm:pt modelId="{16A9456B-7AEC-4ABB-A112-ECD586DD29E6}" type="parTrans" cxnId="{A33654BD-2FA4-4D16-989F-E57FC1EA18A3}">
      <dgm:prSet/>
      <dgm:spPr/>
      <dgm:t>
        <a:bodyPr/>
        <a:lstStyle/>
        <a:p>
          <a:endParaRPr lang="en-GB"/>
        </a:p>
      </dgm:t>
    </dgm:pt>
    <dgm:pt modelId="{CE649F67-31B7-4B2F-85AC-8E60EF817E40}" type="sibTrans" cxnId="{A33654BD-2FA4-4D16-989F-E57FC1EA18A3}">
      <dgm:prSet/>
      <dgm:spPr/>
      <dgm:t>
        <a:bodyPr/>
        <a:lstStyle/>
        <a:p>
          <a:endParaRPr lang="en-GB"/>
        </a:p>
      </dgm:t>
    </dgm:pt>
    <dgm:pt modelId="{478B77D2-C9EF-46F3-B763-DDBA18DF7876}">
      <dgm:prSet phldrT="[Text]"/>
      <dgm:spPr/>
      <dgm:t>
        <a:bodyPr/>
        <a:lstStyle/>
        <a:p>
          <a:r>
            <a:rPr lang="en-TT" dirty="0" smtClean="0"/>
            <a:t>Decision</a:t>
          </a:r>
          <a:endParaRPr lang="en-GB" dirty="0"/>
        </a:p>
      </dgm:t>
    </dgm:pt>
    <dgm:pt modelId="{9F2BC6C7-7AC5-4D03-A572-CE573B8C301A}" type="parTrans" cxnId="{C0591CC5-FF76-4FF8-9DE3-303C7C0E03D7}">
      <dgm:prSet/>
      <dgm:spPr/>
      <dgm:t>
        <a:bodyPr/>
        <a:lstStyle/>
        <a:p>
          <a:endParaRPr lang="en-GB"/>
        </a:p>
      </dgm:t>
    </dgm:pt>
    <dgm:pt modelId="{B7242ED5-F5D9-41AB-9766-97625B35A92F}" type="sibTrans" cxnId="{C0591CC5-FF76-4FF8-9DE3-303C7C0E03D7}">
      <dgm:prSet/>
      <dgm:spPr/>
      <dgm:t>
        <a:bodyPr/>
        <a:lstStyle/>
        <a:p>
          <a:endParaRPr lang="en-GB"/>
        </a:p>
      </dgm:t>
    </dgm:pt>
    <dgm:pt modelId="{A8802F79-3EE0-4373-9263-FE95C77AA593}">
      <dgm:prSet/>
      <dgm:spPr/>
      <dgm:t>
        <a:bodyPr/>
        <a:lstStyle/>
        <a:p>
          <a:r>
            <a:rPr lang="en-TT" dirty="0" smtClean="0"/>
            <a:t>Inference</a:t>
          </a:r>
          <a:endParaRPr lang="en-GB" dirty="0"/>
        </a:p>
      </dgm:t>
    </dgm:pt>
    <dgm:pt modelId="{0745AE92-34FC-4C3A-9EA1-6F9872A8B047}" type="parTrans" cxnId="{BACF5A9C-4DDF-47E7-BE5C-FCE590FB76A0}">
      <dgm:prSet/>
      <dgm:spPr/>
      <dgm:t>
        <a:bodyPr/>
        <a:lstStyle/>
        <a:p>
          <a:endParaRPr lang="en-GB"/>
        </a:p>
      </dgm:t>
    </dgm:pt>
    <dgm:pt modelId="{84529170-2017-4EB2-A5FF-29396740DEB5}" type="sibTrans" cxnId="{BACF5A9C-4DDF-47E7-BE5C-FCE590FB76A0}">
      <dgm:prSet/>
      <dgm:spPr/>
      <dgm:t>
        <a:bodyPr/>
        <a:lstStyle/>
        <a:p>
          <a:endParaRPr lang="en-GB"/>
        </a:p>
      </dgm:t>
    </dgm:pt>
    <dgm:pt modelId="{A78DC6E9-A876-47FA-9735-226B365DA996}" type="pres">
      <dgm:prSet presAssocID="{05BF8E30-BC8E-472F-A743-54ADBC5D2A37}" presName="CompostProcess" presStyleCnt="0">
        <dgm:presLayoutVars>
          <dgm:dir/>
          <dgm:resizeHandles val="exact"/>
        </dgm:presLayoutVars>
      </dgm:prSet>
      <dgm:spPr/>
    </dgm:pt>
    <dgm:pt modelId="{D2A27464-49B2-4C1F-BDC6-F3968CC58D09}" type="pres">
      <dgm:prSet presAssocID="{05BF8E30-BC8E-472F-A743-54ADBC5D2A37}" presName="arrow" presStyleLbl="bgShp" presStyleIdx="0" presStyleCnt="1"/>
      <dgm:spPr/>
    </dgm:pt>
    <dgm:pt modelId="{FE7F0C2A-7B08-4AB8-80C1-8627D4D84664}" type="pres">
      <dgm:prSet presAssocID="{05BF8E30-BC8E-472F-A743-54ADBC5D2A37}" presName="linearProcess" presStyleCnt="0"/>
      <dgm:spPr/>
    </dgm:pt>
    <dgm:pt modelId="{5CF0B694-E516-4739-BAF5-46B771188DA9}" type="pres">
      <dgm:prSet presAssocID="{BCDD8F19-9039-4B49-94AA-BE1B809BEF50}" presName="textNode" presStyleLbl="node1" presStyleIdx="0" presStyleCnt="4">
        <dgm:presLayoutVars>
          <dgm:bulletEnabled val="1"/>
        </dgm:presLayoutVars>
      </dgm:prSet>
      <dgm:spPr/>
      <dgm:t>
        <a:bodyPr/>
        <a:lstStyle/>
        <a:p>
          <a:endParaRPr lang="en-GB"/>
        </a:p>
      </dgm:t>
    </dgm:pt>
    <dgm:pt modelId="{00B95DAD-2050-4333-8159-6138055ADABC}" type="pres">
      <dgm:prSet presAssocID="{9957DF68-D660-405C-A7D9-89A096226A02}" presName="sibTrans" presStyleCnt="0"/>
      <dgm:spPr/>
    </dgm:pt>
    <dgm:pt modelId="{A973D0A9-352A-4A8B-BFF8-D7D19E78D5BA}" type="pres">
      <dgm:prSet presAssocID="{A8802F79-3EE0-4373-9263-FE95C77AA593}" presName="textNode" presStyleLbl="node1" presStyleIdx="1" presStyleCnt="4">
        <dgm:presLayoutVars>
          <dgm:bulletEnabled val="1"/>
        </dgm:presLayoutVars>
      </dgm:prSet>
      <dgm:spPr/>
      <dgm:t>
        <a:bodyPr/>
        <a:lstStyle/>
        <a:p>
          <a:endParaRPr lang="en-GB"/>
        </a:p>
      </dgm:t>
    </dgm:pt>
    <dgm:pt modelId="{AFCBEAB2-FED6-4B0B-A9A8-81DDDA43A6EB}" type="pres">
      <dgm:prSet presAssocID="{84529170-2017-4EB2-A5FF-29396740DEB5}" presName="sibTrans" presStyleCnt="0"/>
      <dgm:spPr/>
    </dgm:pt>
    <dgm:pt modelId="{E0A3A638-E82F-469D-9D11-18170B6FA2CA}" type="pres">
      <dgm:prSet presAssocID="{7B3FA079-03DB-4F02-BBB2-97B164A5A90C}" presName="textNode" presStyleLbl="node1" presStyleIdx="2" presStyleCnt="4">
        <dgm:presLayoutVars>
          <dgm:bulletEnabled val="1"/>
        </dgm:presLayoutVars>
      </dgm:prSet>
      <dgm:spPr/>
      <dgm:t>
        <a:bodyPr/>
        <a:lstStyle/>
        <a:p>
          <a:endParaRPr lang="en-GB"/>
        </a:p>
      </dgm:t>
    </dgm:pt>
    <dgm:pt modelId="{1D925DFA-885A-4191-8585-A4B127AAAF0D}" type="pres">
      <dgm:prSet presAssocID="{CE649F67-31B7-4B2F-85AC-8E60EF817E40}" presName="sibTrans" presStyleCnt="0"/>
      <dgm:spPr/>
    </dgm:pt>
    <dgm:pt modelId="{A0C272C3-F25A-4C03-9DC9-CA2EB301B277}" type="pres">
      <dgm:prSet presAssocID="{478B77D2-C9EF-46F3-B763-DDBA18DF7876}" presName="textNode" presStyleLbl="node1" presStyleIdx="3" presStyleCnt="4">
        <dgm:presLayoutVars>
          <dgm:bulletEnabled val="1"/>
        </dgm:presLayoutVars>
      </dgm:prSet>
      <dgm:spPr/>
      <dgm:t>
        <a:bodyPr/>
        <a:lstStyle/>
        <a:p>
          <a:endParaRPr lang="en-GB"/>
        </a:p>
      </dgm:t>
    </dgm:pt>
  </dgm:ptLst>
  <dgm:cxnLst>
    <dgm:cxn modelId="{7FCB17A8-8781-4125-96C4-555A120BB45A}" srcId="{05BF8E30-BC8E-472F-A743-54ADBC5D2A37}" destId="{BCDD8F19-9039-4B49-94AA-BE1B809BEF50}" srcOrd="0" destOrd="0" parTransId="{1E28F053-C336-4A99-A891-8EC70A0C9297}" sibTransId="{9957DF68-D660-405C-A7D9-89A096226A02}"/>
    <dgm:cxn modelId="{30F2AABE-EFE0-4F5A-ACF8-DAED3C9D4B33}" type="presOf" srcId="{7B3FA079-03DB-4F02-BBB2-97B164A5A90C}" destId="{E0A3A638-E82F-469D-9D11-18170B6FA2CA}" srcOrd="0" destOrd="0" presId="urn:microsoft.com/office/officeart/2005/8/layout/hProcess9"/>
    <dgm:cxn modelId="{BACF5A9C-4DDF-47E7-BE5C-FCE590FB76A0}" srcId="{05BF8E30-BC8E-472F-A743-54ADBC5D2A37}" destId="{A8802F79-3EE0-4373-9263-FE95C77AA593}" srcOrd="1" destOrd="0" parTransId="{0745AE92-34FC-4C3A-9EA1-6F9872A8B047}" sibTransId="{84529170-2017-4EB2-A5FF-29396740DEB5}"/>
    <dgm:cxn modelId="{A33654BD-2FA4-4D16-989F-E57FC1EA18A3}" srcId="{05BF8E30-BC8E-472F-A743-54ADBC5D2A37}" destId="{7B3FA079-03DB-4F02-BBB2-97B164A5A90C}" srcOrd="2" destOrd="0" parTransId="{16A9456B-7AEC-4ABB-A112-ECD586DD29E6}" sibTransId="{CE649F67-31B7-4B2F-85AC-8E60EF817E40}"/>
    <dgm:cxn modelId="{194F1E02-086C-4296-AC2D-BFAE209110A6}" type="presOf" srcId="{05BF8E30-BC8E-472F-A743-54ADBC5D2A37}" destId="{A78DC6E9-A876-47FA-9735-226B365DA996}" srcOrd="0" destOrd="0" presId="urn:microsoft.com/office/officeart/2005/8/layout/hProcess9"/>
    <dgm:cxn modelId="{DA31F7E4-19A4-46EE-B770-5A25646CEBB3}" type="presOf" srcId="{BCDD8F19-9039-4B49-94AA-BE1B809BEF50}" destId="{5CF0B694-E516-4739-BAF5-46B771188DA9}" srcOrd="0" destOrd="0" presId="urn:microsoft.com/office/officeart/2005/8/layout/hProcess9"/>
    <dgm:cxn modelId="{C0591CC5-FF76-4FF8-9DE3-303C7C0E03D7}" srcId="{05BF8E30-BC8E-472F-A743-54ADBC5D2A37}" destId="{478B77D2-C9EF-46F3-B763-DDBA18DF7876}" srcOrd="3" destOrd="0" parTransId="{9F2BC6C7-7AC5-4D03-A572-CE573B8C301A}" sibTransId="{B7242ED5-F5D9-41AB-9766-97625B35A92F}"/>
    <dgm:cxn modelId="{10853805-4912-4816-ACDD-066181FAA326}" type="presOf" srcId="{478B77D2-C9EF-46F3-B763-DDBA18DF7876}" destId="{A0C272C3-F25A-4C03-9DC9-CA2EB301B277}" srcOrd="0" destOrd="0" presId="urn:microsoft.com/office/officeart/2005/8/layout/hProcess9"/>
    <dgm:cxn modelId="{A98585B3-5DF1-441D-8A65-13FB5B815846}" type="presOf" srcId="{A8802F79-3EE0-4373-9263-FE95C77AA593}" destId="{A973D0A9-352A-4A8B-BFF8-D7D19E78D5BA}" srcOrd="0" destOrd="0" presId="urn:microsoft.com/office/officeart/2005/8/layout/hProcess9"/>
    <dgm:cxn modelId="{35C18753-F5A3-493D-9D93-25BBD1D0722A}" type="presParOf" srcId="{A78DC6E9-A876-47FA-9735-226B365DA996}" destId="{D2A27464-49B2-4C1F-BDC6-F3968CC58D09}" srcOrd="0" destOrd="0" presId="urn:microsoft.com/office/officeart/2005/8/layout/hProcess9"/>
    <dgm:cxn modelId="{F5DAB077-89F0-44C1-A9B1-0D97F95D780E}" type="presParOf" srcId="{A78DC6E9-A876-47FA-9735-226B365DA996}" destId="{FE7F0C2A-7B08-4AB8-80C1-8627D4D84664}" srcOrd="1" destOrd="0" presId="urn:microsoft.com/office/officeart/2005/8/layout/hProcess9"/>
    <dgm:cxn modelId="{0A1F0A19-735D-401C-B321-8ADD1AD52A48}" type="presParOf" srcId="{FE7F0C2A-7B08-4AB8-80C1-8627D4D84664}" destId="{5CF0B694-E516-4739-BAF5-46B771188DA9}" srcOrd="0" destOrd="0" presId="urn:microsoft.com/office/officeart/2005/8/layout/hProcess9"/>
    <dgm:cxn modelId="{DDD2A947-4689-4480-AB42-3287E33DBD50}" type="presParOf" srcId="{FE7F0C2A-7B08-4AB8-80C1-8627D4D84664}" destId="{00B95DAD-2050-4333-8159-6138055ADABC}" srcOrd="1" destOrd="0" presId="urn:microsoft.com/office/officeart/2005/8/layout/hProcess9"/>
    <dgm:cxn modelId="{79B6C0A2-2773-4A77-9837-519F37A03487}" type="presParOf" srcId="{FE7F0C2A-7B08-4AB8-80C1-8627D4D84664}" destId="{A973D0A9-352A-4A8B-BFF8-D7D19E78D5BA}" srcOrd="2" destOrd="0" presId="urn:microsoft.com/office/officeart/2005/8/layout/hProcess9"/>
    <dgm:cxn modelId="{8B7A422D-A9E2-4E1E-96E6-1FA9F4775350}" type="presParOf" srcId="{FE7F0C2A-7B08-4AB8-80C1-8627D4D84664}" destId="{AFCBEAB2-FED6-4B0B-A9A8-81DDDA43A6EB}" srcOrd="3" destOrd="0" presId="urn:microsoft.com/office/officeart/2005/8/layout/hProcess9"/>
    <dgm:cxn modelId="{9CD02FF5-E107-4FF1-A7B1-BA452D56BBA6}" type="presParOf" srcId="{FE7F0C2A-7B08-4AB8-80C1-8627D4D84664}" destId="{E0A3A638-E82F-469D-9D11-18170B6FA2CA}" srcOrd="4" destOrd="0" presId="urn:microsoft.com/office/officeart/2005/8/layout/hProcess9"/>
    <dgm:cxn modelId="{4CA378BE-DF06-4028-B377-A0FBC124BA41}" type="presParOf" srcId="{FE7F0C2A-7B08-4AB8-80C1-8627D4D84664}" destId="{1D925DFA-885A-4191-8585-A4B127AAAF0D}" srcOrd="5" destOrd="0" presId="urn:microsoft.com/office/officeart/2005/8/layout/hProcess9"/>
    <dgm:cxn modelId="{A6C455EA-0419-4DDB-AAD9-D446F48EC3E9}" type="presParOf" srcId="{FE7F0C2A-7B08-4AB8-80C1-8627D4D84664}" destId="{A0C272C3-F25A-4C03-9DC9-CA2EB301B27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D6F111-4A06-4CA7-9136-B64485240143}"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n-TT"/>
        </a:p>
      </dgm:t>
    </dgm:pt>
    <dgm:pt modelId="{3F0101E9-FC32-4629-BEE4-1B5C54CFDD23}">
      <dgm:prSet phldrT="[Text]"/>
      <dgm:spPr/>
      <dgm:t>
        <a:bodyPr/>
        <a:lstStyle/>
        <a:p>
          <a:r>
            <a:rPr lang="en-TT" b="1" dirty="0" smtClean="0"/>
            <a:t>WRITING PORTFOLIO</a:t>
          </a:r>
        </a:p>
        <a:p>
          <a:r>
            <a:rPr lang="en-TT" b="1" dirty="0" smtClean="0"/>
            <a:t>10% </a:t>
          </a:r>
          <a:endParaRPr lang="en-TT" b="1" dirty="0"/>
        </a:p>
      </dgm:t>
    </dgm:pt>
    <dgm:pt modelId="{2210AB56-5E55-4B5B-8CE5-D367DC930903}" type="parTrans" cxnId="{EA486483-B1A8-4126-AC73-F7384C2F4F6A}">
      <dgm:prSet/>
      <dgm:spPr/>
      <dgm:t>
        <a:bodyPr/>
        <a:lstStyle/>
        <a:p>
          <a:endParaRPr lang="en-TT"/>
        </a:p>
      </dgm:t>
    </dgm:pt>
    <dgm:pt modelId="{6A070654-1950-41A4-ACEA-B22B52DF8C66}" type="sibTrans" cxnId="{EA486483-B1A8-4126-AC73-F7384C2F4F6A}">
      <dgm:prSet/>
      <dgm:spPr/>
      <dgm:t>
        <a:bodyPr/>
        <a:lstStyle/>
        <a:p>
          <a:endParaRPr lang="en-TT"/>
        </a:p>
      </dgm:t>
    </dgm:pt>
    <dgm:pt modelId="{DE52A9D0-EF15-4C11-8DE6-C1D0C1D37E11}">
      <dgm:prSet phldrT="[Text]" custT="1"/>
      <dgm:spPr/>
      <dgm:t>
        <a:bodyPr/>
        <a:lstStyle/>
        <a:p>
          <a:r>
            <a:rPr lang="en-TT" sz="2800" dirty="0"/>
            <a:t>Terms 1-3</a:t>
          </a:r>
        </a:p>
      </dgm:t>
    </dgm:pt>
    <dgm:pt modelId="{26A99F06-236D-44C0-A96D-78E0E3489519}" type="parTrans" cxnId="{50C85538-C860-40F3-9E2B-1522852F2F98}">
      <dgm:prSet/>
      <dgm:spPr/>
      <dgm:t>
        <a:bodyPr/>
        <a:lstStyle/>
        <a:p>
          <a:endParaRPr lang="en-TT"/>
        </a:p>
      </dgm:t>
    </dgm:pt>
    <dgm:pt modelId="{A5465508-2602-4BC2-96A2-E46DFE587DA6}" type="sibTrans" cxnId="{50C85538-C860-40F3-9E2B-1522852F2F98}">
      <dgm:prSet/>
      <dgm:spPr/>
      <dgm:t>
        <a:bodyPr/>
        <a:lstStyle/>
        <a:p>
          <a:endParaRPr lang="en-TT"/>
        </a:p>
      </dgm:t>
    </dgm:pt>
    <dgm:pt modelId="{3B34098B-6B4A-4808-95AF-9FDE55275AAB}">
      <dgm:prSet phldrT="[Text]"/>
      <dgm:spPr/>
      <dgm:t>
        <a:bodyPr/>
        <a:lstStyle/>
        <a:p>
          <a:r>
            <a:rPr lang="en-TT" b="1" dirty="0" smtClean="0"/>
            <a:t>PRACTICE ASSESSMENTS</a:t>
          </a:r>
        </a:p>
        <a:p>
          <a:r>
            <a:rPr lang="en-TT" dirty="0" smtClean="0"/>
            <a:t>(</a:t>
          </a:r>
          <a:r>
            <a:rPr lang="en-TT" dirty="0"/>
            <a:t>score not added)</a:t>
          </a:r>
        </a:p>
      </dgm:t>
    </dgm:pt>
    <dgm:pt modelId="{794A649B-AF88-4A25-A1FC-6216B72379BC}" type="parTrans" cxnId="{DDC2E005-9D72-4D08-B32A-E18CFEF30392}">
      <dgm:prSet/>
      <dgm:spPr/>
      <dgm:t>
        <a:bodyPr/>
        <a:lstStyle/>
        <a:p>
          <a:endParaRPr lang="en-TT"/>
        </a:p>
      </dgm:t>
    </dgm:pt>
    <dgm:pt modelId="{1287C36B-80C7-4BB4-892E-430D673A7EEC}" type="sibTrans" cxnId="{DDC2E005-9D72-4D08-B32A-E18CFEF30392}">
      <dgm:prSet/>
      <dgm:spPr/>
      <dgm:t>
        <a:bodyPr/>
        <a:lstStyle/>
        <a:p>
          <a:endParaRPr lang="en-TT"/>
        </a:p>
      </dgm:t>
    </dgm:pt>
    <dgm:pt modelId="{C6520EA1-6A35-46F4-B4DD-AE5BDAFDA80A}">
      <dgm:prSet phldrT="[Text]"/>
      <dgm:spPr/>
      <dgm:t>
        <a:bodyPr/>
        <a:lstStyle/>
        <a:p>
          <a:r>
            <a:rPr lang="en-TT" b="1" dirty="0" smtClean="0"/>
            <a:t>Term 1</a:t>
          </a:r>
          <a:r>
            <a:rPr lang="en-TT" dirty="0" smtClean="0"/>
            <a:t>-  </a:t>
          </a:r>
          <a:r>
            <a:rPr lang="en-TT" dirty="0"/>
            <a:t>November</a:t>
          </a:r>
        </a:p>
      </dgm:t>
    </dgm:pt>
    <dgm:pt modelId="{50D4F61E-F0BB-4D3A-943B-73B021D9F2DF}" type="parTrans" cxnId="{3F89530D-9931-4B71-BECC-D25041CBB6BC}">
      <dgm:prSet/>
      <dgm:spPr/>
      <dgm:t>
        <a:bodyPr/>
        <a:lstStyle/>
        <a:p>
          <a:endParaRPr lang="en-TT"/>
        </a:p>
      </dgm:t>
    </dgm:pt>
    <dgm:pt modelId="{3A6C7832-10D0-45E2-90D2-E0F7E131F4CB}" type="sibTrans" cxnId="{3F89530D-9931-4B71-BECC-D25041CBB6BC}">
      <dgm:prSet/>
      <dgm:spPr/>
      <dgm:t>
        <a:bodyPr/>
        <a:lstStyle/>
        <a:p>
          <a:endParaRPr lang="en-TT"/>
        </a:p>
      </dgm:t>
    </dgm:pt>
    <dgm:pt modelId="{A83CE629-F0DD-4D06-BDE4-6DBC43C6F5CF}">
      <dgm:prSet phldrT="[Text]"/>
      <dgm:spPr/>
      <dgm:t>
        <a:bodyPr/>
        <a:lstStyle/>
        <a:p>
          <a:r>
            <a:rPr lang="en-TT" b="1" dirty="0" smtClean="0"/>
            <a:t>Term 2</a:t>
          </a:r>
          <a:r>
            <a:rPr lang="en-TT" dirty="0" smtClean="0"/>
            <a:t>-  </a:t>
          </a:r>
          <a:r>
            <a:rPr lang="en-TT" dirty="0"/>
            <a:t>January</a:t>
          </a:r>
        </a:p>
      </dgm:t>
    </dgm:pt>
    <dgm:pt modelId="{9104A45D-3245-41C0-B238-DB3FDCBBE89A}" type="parTrans" cxnId="{661D0E5C-BFE8-46FE-B4BE-2C2CB6F8054C}">
      <dgm:prSet/>
      <dgm:spPr/>
      <dgm:t>
        <a:bodyPr/>
        <a:lstStyle/>
        <a:p>
          <a:endParaRPr lang="en-TT"/>
        </a:p>
      </dgm:t>
    </dgm:pt>
    <dgm:pt modelId="{9D5C05EB-8B1E-4582-9DAF-478D9622850E}" type="sibTrans" cxnId="{661D0E5C-BFE8-46FE-B4BE-2C2CB6F8054C}">
      <dgm:prSet/>
      <dgm:spPr/>
      <dgm:t>
        <a:bodyPr/>
        <a:lstStyle/>
        <a:p>
          <a:endParaRPr lang="en-TT"/>
        </a:p>
      </dgm:t>
    </dgm:pt>
    <dgm:pt modelId="{375EBE13-F064-4CA3-9D02-883045E5E08B}">
      <dgm:prSet phldrT="[Text]"/>
      <dgm:spPr/>
      <dgm:t>
        <a:bodyPr/>
        <a:lstStyle/>
        <a:p>
          <a:r>
            <a:rPr lang="en-TT" b="1" dirty="0" smtClean="0"/>
            <a:t>FINAL ASSESSMENT</a:t>
          </a:r>
        </a:p>
        <a:p>
          <a:r>
            <a:rPr lang="en-TT" b="1" dirty="0" smtClean="0"/>
            <a:t>10%</a:t>
          </a:r>
        </a:p>
      </dgm:t>
    </dgm:pt>
    <dgm:pt modelId="{2201CE5B-752E-4850-9ACA-790763E2A9EF}" type="parTrans" cxnId="{5EBE49BF-6BBC-4A1D-B00C-935AC740719B}">
      <dgm:prSet/>
      <dgm:spPr/>
      <dgm:t>
        <a:bodyPr/>
        <a:lstStyle/>
        <a:p>
          <a:endParaRPr lang="en-TT"/>
        </a:p>
      </dgm:t>
    </dgm:pt>
    <dgm:pt modelId="{F02E0753-44F9-4D40-9968-A91E15DE5224}" type="sibTrans" cxnId="{5EBE49BF-6BBC-4A1D-B00C-935AC740719B}">
      <dgm:prSet/>
      <dgm:spPr/>
      <dgm:t>
        <a:bodyPr/>
        <a:lstStyle/>
        <a:p>
          <a:endParaRPr lang="en-TT"/>
        </a:p>
      </dgm:t>
    </dgm:pt>
    <dgm:pt modelId="{06F73E57-008B-4A77-8100-8A781D4FCE67}">
      <dgm:prSet phldrT="[Text]"/>
      <dgm:spPr/>
      <dgm:t>
        <a:bodyPr/>
        <a:lstStyle/>
        <a:p>
          <a:r>
            <a:rPr lang="en-TT" b="1" dirty="0" smtClean="0"/>
            <a:t>Term 3-</a:t>
          </a:r>
          <a:r>
            <a:rPr lang="en-TT" dirty="0" smtClean="0"/>
            <a:t> March</a:t>
          </a:r>
          <a:endParaRPr lang="en-TT" dirty="0"/>
        </a:p>
      </dgm:t>
    </dgm:pt>
    <dgm:pt modelId="{38F3825A-1381-4F51-9304-B88E4C7560C2}" type="parTrans" cxnId="{85B51EC5-98E4-4A25-8FD8-2AAB2EF60422}">
      <dgm:prSet/>
      <dgm:spPr/>
      <dgm:t>
        <a:bodyPr/>
        <a:lstStyle/>
        <a:p>
          <a:endParaRPr lang="en-TT"/>
        </a:p>
      </dgm:t>
    </dgm:pt>
    <dgm:pt modelId="{1505F94A-B285-4BF0-9D39-870D25594E5E}" type="sibTrans" cxnId="{85B51EC5-98E4-4A25-8FD8-2AAB2EF60422}">
      <dgm:prSet/>
      <dgm:spPr/>
      <dgm:t>
        <a:bodyPr/>
        <a:lstStyle/>
        <a:p>
          <a:endParaRPr lang="en-TT"/>
        </a:p>
      </dgm:t>
    </dgm:pt>
    <dgm:pt modelId="{8C2082D9-8529-4F10-A4A5-28457184B78D}" type="pres">
      <dgm:prSet presAssocID="{D7D6F111-4A06-4CA7-9136-B64485240143}" presName="Name0" presStyleCnt="0">
        <dgm:presLayoutVars>
          <dgm:dir/>
          <dgm:animLvl val="lvl"/>
          <dgm:resizeHandles val="exact"/>
        </dgm:presLayoutVars>
      </dgm:prSet>
      <dgm:spPr/>
      <dgm:t>
        <a:bodyPr/>
        <a:lstStyle/>
        <a:p>
          <a:endParaRPr lang="en-TT"/>
        </a:p>
      </dgm:t>
    </dgm:pt>
    <dgm:pt modelId="{1AF44547-E90F-4E03-9065-24D7B53B37ED}" type="pres">
      <dgm:prSet presAssocID="{D7D6F111-4A06-4CA7-9136-B64485240143}" presName="tSp" presStyleCnt="0"/>
      <dgm:spPr/>
      <dgm:t>
        <a:bodyPr/>
        <a:lstStyle/>
        <a:p>
          <a:endParaRPr lang="en-TT"/>
        </a:p>
      </dgm:t>
    </dgm:pt>
    <dgm:pt modelId="{AA629EB5-4435-4EF1-B51B-48AB70E4D1A8}" type="pres">
      <dgm:prSet presAssocID="{D7D6F111-4A06-4CA7-9136-B64485240143}" presName="bSp" presStyleCnt="0"/>
      <dgm:spPr/>
      <dgm:t>
        <a:bodyPr/>
        <a:lstStyle/>
        <a:p>
          <a:endParaRPr lang="en-TT"/>
        </a:p>
      </dgm:t>
    </dgm:pt>
    <dgm:pt modelId="{06CB76D7-1ABD-4D08-A747-B35B72B3765D}" type="pres">
      <dgm:prSet presAssocID="{D7D6F111-4A06-4CA7-9136-B64485240143}" presName="process" presStyleCnt="0"/>
      <dgm:spPr/>
      <dgm:t>
        <a:bodyPr/>
        <a:lstStyle/>
        <a:p>
          <a:endParaRPr lang="en-TT"/>
        </a:p>
      </dgm:t>
    </dgm:pt>
    <dgm:pt modelId="{AD9E16C5-80D2-4015-A306-B89B44BAECAA}" type="pres">
      <dgm:prSet presAssocID="{3F0101E9-FC32-4629-BEE4-1B5C54CFDD23}" presName="composite1" presStyleCnt="0"/>
      <dgm:spPr/>
      <dgm:t>
        <a:bodyPr/>
        <a:lstStyle/>
        <a:p>
          <a:endParaRPr lang="en-TT"/>
        </a:p>
      </dgm:t>
    </dgm:pt>
    <dgm:pt modelId="{D22E74DA-E872-496C-8434-883CD4238399}" type="pres">
      <dgm:prSet presAssocID="{3F0101E9-FC32-4629-BEE4-1B5C54CFDD23}" presName="dummyNode1" presStyleLbl="node1" presStyleIdx="0" presStyleCnt="3"/>
      <dgm:spPr/>
      <dgm:t>
        <a:bodyPr/>
        <a:lstStyle/>
        <a:p>
          <a:endParaRPr lang="en-TT"/>
        </a:p>
      </dgm:t>
    </dgm:pt>
    <dgm:pt modelId="{BC82AEF4-A211-4B1E-8A28-9A85281DF955}" type="pres">
      <dgm:prSet presAssocID="{3F0101E9-FC32-4629-BEE4-1B5C54CFDD23}" presName="childNode1" presStyleLbl="bgAcc1" presStyleIdx="0" presStyleCnt="3">
        <dgm:presLayoutVars>
          <dgm:bulletEnabled val="1"/>
        </dgm:presLayoutVars>
      </dgm:prSet>
      <dgm:spPr/>
      <dgm:t>
        <a:bodyPr/>
        <a:lstStyle/>
        <a:p>
          <a:endParaRPr lang="en-TT"/>
        </a:p>
      </dgm:t>
    </dgm:pt>
    <dgm:pt modelId="{3EACD0C5-4DB6-44C2-8E99-3A7413B10757}" type="pres">
      <dgm:prSet presAssocID="{3F0101E9-FC32-4629-BEE4-1B5C54CFDD23}" presName="childNode1tx" presStyleLbl="bgAcc1" presStyleIdx="0" presStyleCnt="3">
        <dgm:presLayoutVars>
          <dgm:bulletEnabled val="1"/>
        </dgm:presLayoutVars>
      </dgm:prSet>
      <dgm:spPr/>
      <dgm:t>
        <a:bodyPr/>
        <a:lstStyle/>
        <a:p>
          <a:endParaRPr lang="en-TT"/>
        </a:p>
      </dgm:t>
    </dgm:pt>
    <dgm:pt modelId="{3253B1EC-8DEA-4231-A000-A13986257B8A}" type="pres">
      <dgm:prSet presAssocID="{3F0101E9-FC32-4629-BEE4-1B5C54CFDD23}" presName="parentNode1" presStyleLbl="node1" presStyleIdx="0" presStyleCnt="3" custScaleX="123669" custScaleY="133009">
        <dgm:presLayoutVars>
          <dgm:chMax val="1"/>
          <dgm:bulletEnabled val="1"/>
        </dgm:presLayoutVars>
      </dgm:prSet>
      <dgm:spPr/>
      <dgm:t>
        <a:bodyPr/>
        <a:lstStyle/>
        <a:p>
          <a:endParaRPr lang="en-TT"/>
        </a:p>
      </dgm:t>
    </dgm:pt>
    <dgm:pt modelId="{0851068A-4789-4E23-AA4C-17ED6782639B}" type="pres">
      <dgm:prSet presAssocID="{3F0101E9-FC32-4629-BEE4-1B5C54CFDD23}" presName="connSite1" presStyleCnt="0"/>
      <dgm:spPr/>
      <dgm:t>
        <a:bodyPr/>
        <a:lstStyle/>
        <a:p>
          <a:endParaRPr lang="en-TT"/>
        </a:p>
      </dgm:t>
    </dgm:pt>
    <dgm:pt modelId="{6CF8FB9C-4909-4273-AE5B-23F698218D21}" type="pres">
      <dgm:prSet presAssocID="{6A070654-1950-41A4-ACEA-B22B52DF8C66}" presName="Name9" presStyleLbl="sibTrans2D1" presStyleIdx="0" presStyleCnt="2" custScaleX="209788" custLinFactNeighborX="90204" custLinFactNeighborY="11968"/>
      <dgm:spPr/>
      <dgm:t>
        <a:bodyPr/>
        <a:lstStyle/>
        <a:p>
          <a:endParaRPr lang="en-TT"/>
        </a:p>
      </dgm:t>
    </dgm:pt>
    <dgm:pt modelId="{EAEF0DD2-6D9E-4575-8719-0C823FBBF622}" type="pres">
      <dgm:prSet presAssocID="{3B34098B-6B4A-4808-95AF-9FDE55275AAB}" presName="composite2" presStyleCnt="0"/>
      <dgm:spPr/>
      <dgm:t>
        <a:bodyPr/>
        <a:lstStyle/>
        <a:p>
          <a:endParaRPr lang="en-TT"/>
        </a:p>
      </dgm:t>
    </dgm:pt>
    <dgm:pt modelId="{01CE9376-7ED8-4AC0-9892-BC2B9DD8B851}" type="pres">
      <dgm:prSet presAssocID="{3B34098B-6B4A-4808-95AF-9FDE55275AAB}" presName="dummyNode2" presStyleLbl="node1" presStyleIdx="0" presStyleCnt="3"/>
      <dgm:spPr/>
      <dgm:t>
        <a:bodyPr/>
        <a:lstStyle/>
        <a:p>
          <a:endParaRPr lang="en-TT"/>
        </a:p>
      </dgm:t>
    </dgm:pt>
    <dgm:pt modelId="{1D1BB997-C756-4C74-AE30-C56FF31409DD}" type="pres">
      <dgm:prSet presAssocID="{3B34098B-6B4A-4808-95AF-9FDE55275AAB}" presName="childNode2" presStyleLbl="bgAcc1" presStyleIdx="1" presStyleCnt="3">
        <dgm:presLayoutVars>
          <dgm:bulletEnabled val="1"/>
        </dgm:presLayoutVars>
      </dgm:prSet>
      <dgm:spPr/>
      <dgm:t>
        <a:bodyPr/>
        <a:lstStyle/>
        <a:p>
          <a:endParaRPr lang="en-TT"/>
        </a:p>
      </dgm:t>
    </dgm:pt>
    <dgm:pt modelId="{552EEC3E-C1CD-4AEB-BFAE-309649F2E139}" type="pres">
      <dgm:prSet presAssocID="{3B34098B-6B4A-4808-95AF-9FDE55275AAB}" presName="childNode2tx" presStyleLbl="bgAcc1" presStyleIdx="1" presStyleCnt="3">
        <dgm:presLayoutVars>
          <dgm:bulletEnabled val="1"/>
        </dgm:presLayoutVars>
      </dgm:prSet>
      <dgm:spPr/>
      <dgm:t>
        <a:bodyPr/>
        <a:lstStyle/>
        <a:p>
          <a:endParaRPr lang="en-TT"/>
        </a:p>
      </dgm:t>
    </dgm:pt>
    <dgm:pt modelId="{1F0799FE-C829-42F6-B6A5-093F4042A7FA}" type="pres">
      <dgm:prSet presAssocID="{3B34098B-6B4A-4808-95AF-9FDE55275AAB}" presName="parentNode2" presStyleLbl="node1" presStyleIdx="1" presStyleCnt="3" custScaleX="119733">
        <dgm:presLayoutVars>
          <dgm:chMax val="0"/>
          <dgm:bulletEnabled val="1"/>
        </dgm:presLayoutVars>
      </dgm:prSet>
      <dgm:spPr/>
      <dgm:t>
        <a:bodyPr/>
        <a:lstStyle/>
        <a:p>
          <a:endParaRPr lang="en-TT"/>
        </a:p>
      </dgm:t>
    </dgm:pt>
    <dgm:pt modelId="{B758E368-5640-4F2A-8FE5-154D5DA3400D}" type="pres">
      <dgm:prSet presAssocID="{3B34098B-6B4A-4808-95AF-9FDE55275AAB}" presName="connSite2" presStyleCnt="0"/>
      <dgm:spPr/>
      <dgm:t>
        <a:bodyPr/>
        <a:lstStyle/>
        <a:p>
          <a:endParaRPr lang="en-TT"/>
        </a:p>
      </dgm:t>
    </dgm:pt>
    <dgm:pt modelId="{A24C6376-3ED0-42E1-9F73-CE728D6130C4}" type="pres">
      <dgm:prSet presAssocID="{1287C36B-80C7-4BB4-892E-430D673A7EEC}" presName="Name18" presStyleLbl="sibTrans2D1" presStyleIdx="1" presStyleCnt="2"/>
      <dgm:spPr/>
      <dgm:t>
        <a:bodyPr/>
        <a:lstStyle/>
        <a:p>
          <a:endParaRPr lang="en-TT"/>
        </a:p>
      </dgm:t>
    </dgm:pt>
    <dgm:pt modelId="{DFEBA1A5-5176-4CEE-A378-FDB1A8C2A2D3}" type="pres">
      <dgm:prSet presAssocID="{375EBE13-F064-4CA3-9D02-883045E5E08B}" presName="composite1" presStyleCnt="0"/>
      <dgm:spPr/>
      <dgm:t>
        <a:bodyPr/>
        <a:lstStyle/>
        <a:p>
          <a:endParaRPr lang="en-TT"/>
        </a:p>
      </dgm:t>
    </dgm:pt>
    <dgm:pt modelId="{0FD8061D-0327-451E-AB54-C568DF753622}" type="pres">
      <dgm:prSet presAssocID="{375EBE13-F064-4CA3-9D02-883045E5E08B}" presName="dummyNode1" presStyleLbl="node1" presStyleIdx="1" presStyleCnt="3"/>
      <dgm:spPr/>
      <dgm:t>
        <a:bodyPr/>
        <a:lstStyle/>
        <a:p>
          <a:endParaRPr lang="en-TT"/>
        </a:p>
      </dgm:t>
    </dgm:pt>
    <dgm:pt modelId="{47F75657-C42F-48F4-89D9-CF9E6AA53EEF}" type="pres">
      <dgm:prSet presAssocID="{375EBE13-F064-4CA3-9D02-883045E5E08B}" presName="childNode1" presStyleLbl="bgAcc1" presStyleIdx="2" presStyleCnt="3">
        <dgm:presLayoutVars>
          <dgm:bulletEnabled val="1"/>
        </dgm:presLayoutVars>
      </dgm:prSet>
      <dgm:spPr/>
      <dgm:t>
        <a:bodyPr/>
        <a:lstStyle/>
        <a:p>
          <a:endParaRPr lang="en-TT"/>
        </a:p>
      </dgm:t>
    </dgm:pt>
    <dgm:pt modelId="{3C177BB7-E7C3-4158-9544-3FD77D5F3401}" type="pres">
      <dgm:prSet presAssocID="{375EBE13-F064-4CA3-9D02-883045E5E08B}" presName="childNode1tx" presStyleLbl="bgAcc1" presStyleIdx="2" presStyleCnt="3">
        <dgm:presLayoutVars>
          <dgm:bulletEnabled val="1"/>
        </dgm:presLayoutVars>
      </dgm:prSet>
      <dgm:spPr/>
      <dgm:t>
        <a:bodyPr/>
        <a:lstStyle/>
        <a:p>
          <a:endParaRPr lang="en-TT"/>
        </a:p>
      </dgm:t>
    </dgm:pt>
    <dgm:pt modelId="{A2BD41A9-3D87-4807-ACA3-C75D38691FC3}" type="pres">
      <dgm:prSet presAssocID="{375EBE13-F064-4CA3-9D02-883045E5E08B}" presName="parentNode1" presStyleLbl="node1" presStyleIdx="2" presStyleCnt="3" custScaleX="120276" custScaleY="133009">
        <dgm:presLayoutVars>
          <dgm:chMax val="1"/>
          <dgm:bulletEnabled val="1"/>
        </dgm:presLayoutVars>
      </dgm:prSet>
      <dgm:spPr/>
      <dgm:t>
        <a:bodyPr/>
        <a:lstStyle/>
        <a:p>
          <a:endParaRPr lang="en-TT"/>
        </a:p>
      </dgm:t>
    </dgm:pt>
    <dgm:pt modelId="{64CA61DD-71EA-44DF-BCBE-7BE9D23FB1E9}" type="pres">
      <dgm:prSet presAssocID="{375EBE13-F064-4CA3-9D02-883045E5E08B}" presName="connSite1" presStyleCnt="0"/>
      <dgm:spPr/>
      <dgm:t>
        <a:bodyPr/>
        <a:lstStyle/>
        <a:p>
          <a:endParaRPr lang="en-TT"/>
        </a:p>
      </dgm:t>
    </dgm:pt>
  </dgm:ptLst>
  <dgm:cxnLst>
    <dgm:cxn modelId="{C78AE542-B739-4034-89EC-11C310964285}" type="presOf" srcId="{D7D6F111-4A06-4CA7-9136-B64485240143}" destId="{8C2082D9-8529-4F10-A4A5-28457184B78D}" srcOrd="0" destOrd="0" presId="urn:microsoft.com/office/officeart/2005/8/layout/hProcess4"/>
    <dgm:cxn modelId="{237D40AA-FD16-4613-A8E4-017C6F230DB6}" type="presOf" srcId="{DE52A9D0-EF15-4C11-8DE6-C1D0C1D37E11}" destId="{BC82AEF4-A211-4B1E-8A28-9A85281DF955}" srcOrd="0" destOrd="0" presId="urn:microsoft.com/office/officeart/2005/8/layout/hProcess4"/>
    <dgm:cxn modelId="{50C85538-C860-40F3-9E2B-1522852F2F98}" srcId="{3F0101E9-FC32-4629-BEE4-1B5C54CFDD23}" destId="{DE52A9D0-EF15-4C11-8DE6-C1D0C1D37E11}" srcOrd="0" destOrd="0" parTransId="{26A99F06-236D-44C0-A96D-78E0E3489519}" sibTransId="{A5465508-2602-4BC2-96A2-E46DFE587DA6}"/>
    <dgm:cxn modelId="{F6897993-BD5B-49FF-840D-5BAF7966C70A}" type="presOf" srcId="{3F0101E9-FC32-4629-BEE4-1B5C54CFDD23}" destId="{3253B1EC-8DEA-4231-A000-A13986257B8A}" srcOrd="0" destOrd="0" presId="urn:microsoft.com/office/officeart/2005/8/layout/hProcess4"/>
    <dgm:cxn modelId="{85B51EC5-98E4-4A25-8FD8-2AAB2EF60422}" srcId="{375EBE13-F064-4CA3-9D02-883045E5E08B}" destId="{06F73E57-008B-4A77-8100-8A781D4FCE67}" srcOrd="0" destOrd="0" parTransId="{38F3825A-1381-4F51-9304-B88E4C7560C2}" sibTransId="{1505F94A-B285-4BF0-9D39-870D25594E5E}"/>
    <dgm:cxn modelId="{4DBB997F-3C50-4376-8B0F-4FB6D3A72E8F}" type="presOf" srcId="{1287C36B-80C7-4BB4-892E-430D673A7EEC}" destId="{A24C6376-3ED0-42E1-9F73-CE728D6130C4}" srcOrd="0" destOrd="0" presId="urn:microsoft.com/office/officeart/2005/8/layout/hProcess4"/>
    <dgm:cxn modelId="{1E7AA342-72FE-4606-83F5-23AEE624C2AA}" type="presOf" srcId="{375EBE13-F064-4CA3-9D02-883045E5E08B}" destId="{A2BD41A9-3D87-4807-ACA3-C75D38691FC3}" srcOrd="0" destOrd="0" presId="urn:microsoft.com/office/officeart/2005/8/layout/hProcess4"/>
    <dgm:cxn modelId="{661D0E5C-BFE8-46FE-B4BE-2C2CB6F8054C}" srcId="{3B34098B-6B4A-4808-95AF-9FDE55275AAB}" destId="{A83CE629-F0DD-4D06-BDE4-6DBC43C6F5CF}" srcOrd="1" destOrd="0" parTransId="{9104A45D-3245-41C0-B238-DB3FDCBBE89A}" sibTransId="{9D5C05EB-8B1E-4582-9DAF-478D9622850E}"/>
    <dgm:cxn modelId="{DDC2E005-9D72-4D08-B32A-E18CFEF30392}" srcId="{D7D6F111-4A06-4CA7-9136-B64485240143}" destId="{3B34098B-6B4A-4808-95AF-9FDE55275AAB}" srcOrd="1" destOrd="0" parTransId="{794A649B-AF88-4A25-A1FC-6216B72379BC}" sibTransId="{1287C36B-80C7-4BB4-892E-430D673A7EEC}"/>
    <dgm:cxn modelId="{1110206D-8FC1-4753-8A5E-0C3B330A16F2}" type="presOf" srcId="{A83CE629-F0DD-4D06-BDE4-6DBC43C6F5CF}" destId="{552EEC3E-C1CD-4AEB-BFAE-309649F2E139}" srcOrd="1" destOrd="1" presId="urn:microsoft.com/office/officeart/2005/8/layout/hProcess4"/>
    <dgm:cxn modelId="{0EEC00DE-9897-4C8B-BB64-35FC333731C5}" type="presOf" srcId="{DE52A9D0-EF15-4C11-8DE6-C1D0C1D37E11}" destId="{3EACD0C5-4DB6-44C2-8E99-3A7413B10757}" srcOrd="1" destOrd="0" presId="urn:microsoft.com/office/officeart/2005/8/layout/hProcess4"/>
    <dgm:cxn modelId="{EA486483-B1A8-4126-AC73-F7384C2F4F6A}" srcId="{D7D6F111-4A06-4CA7-9136-B64485240143}" destId="{3F0101E9-FC32-4629-BEE4-1B5C54CFDD23}" srcOrd="0" destOrd="0" parTransId="{2210AB56-5E55-4B5B-8CE5-D367DC930903}" sibTransId="{6A070654-1950-41A4-ACEA-B22B52DF8C66}"/>
    <dgm:cxn modelId="{A2EA1723-B934-464A-BFD9-3B07D62D85A1}" type="presOf" srcId="{06F73E57-008B-4A77-8100-8A781D4FCE67}" destId="{47F75657-C42F-48F4-89D9-CF9E6AA53EEF}" srcOrd="0" destOrd="0" presId="urn:microsoft.com/office/officeart/2005/8/layout/hProcess4"/>
    <dgm:cxn modelId="{C05B174B-3481-4131-A86B-13FB64160DF4}" type="presOf" srcId="{A83CE629-F0DD-4D06-BDE4-6DBC43C6F5CF}" destId="{1D1BB997-C756-4C74-AE30-C56FF31409DD}" srcOrd="0" destOrd="1" presId="urn:microsoft.com/office/officeart/2005/8/layout/hProcess4"/>
    <dgm:cxn modelId="{3F89530D-9931-4B71-BECC-D25041CBB6BC}" srcId="{3B34098B-6B4A-4808-95AF-9FDE55275AAB}" destId="{C6520EA1-6A35-46F4-B4DD-AE5BDAFDA80A}" srcOrd="0" destOrd="0" parTransId="{50D4F61E-F0BB-4D3A-943B-73B021D9F2DF}" sibTransId="{3A6C7832-10D0-45E2-90D2-E0F7E131F4CB}"/>
    <dgm:cxn modelId="{5EBE49BF-6BBC-4A1D-B00C-935AC740719B}" srcId="{D7D6F111-4A06-4CA7-9136-B64485240143}" destId="{375EBE13-F064-4CA3-9D02-883045E5E08B}" srcOrd="2" destOrd="0" parTransId="{2201CE5B-752E-4850-9ACA-790763E2A9EF}" sibTransId="{F02E0753-44F9-4D40-9968-A91E15DE5224}"/>
    <dgm:cxn modelId="{591EBADD-CD06-4EB9-ABEB-1081275EEF88}" type="presOf" srcId="{3B34098B-6B4A-4808-95AF-9FDE55275AAB}" destId="{1F0799FE-C829-42F6-B6A5-093F4042A7FA}" srcOrd="0" destOrd="0" presId="urn:microsoft.com/office/officeart/2005/8/layout/hProcess4"/>
    <dgm:cxn modelId="{F7926E54-2509-4A84-A0AA-66636C496EE3}" type="presOf" srcId="{6A070654-1950-41A4-ACEA-B22B52DF8C66}" destId="{6CF8FB9C-4909-4273-AE5B-23F698218D21}" srcOrd="0" destOrd="0" presId="urn:microsoft.com/office/officeart/2005/8/layout/hProcess4"/>
    <dgm:cxn modelId="{543834E8-08B7-489B-9F8F-4156EF348765}" type="presOf" srcId="{06F73E57-008B-4A77-8100-8A781D4FCE67}" destId="{3C177BB7-E7C3-4158-9544-3FD77D5F3401}" srcOrd="1" destOrd="0" presId="urn:microsoft.com/office/officeart/2005/8/layout/hProcess4"/>
    <dgm:cxn modelId="{FA852267-9680-45AB-BB19-54CA3882B7A2}" type="presOf" srcId="{C6520EA1-6A35-46F4-B4DD-AE5BDAFDA80A}" destId="{552EEC3E-C1CD-4AEB-BFAE-309649F2E139}" srcOrd="1" destOrd="0" presId="urn:microsoft.com/office/officeart/2005/8/layout/hProcess4"/>
    <dgm:cxn modelId="{9445ECE1-28CD-4F80-86EC-DD6A8B9F4314}" type="presOf" srcId="{C6520EA1-6A35-46F4-B4DD-AE5BDAFDA80A}" destId="{1D1BB997-C756-4C74-AE30-C56FF31409DD}" srcOrd="0" destOrd="0" presId="urn:microsoft.com/office/officeart/2005/8/layout/hProcess4"/>
    <dgm:cxn modelId="{4B599EB4-8CD8-4E1E-8111-D5385D6BC759}" type="presParOf" srcId="{8C2082D9-8529-4F10-A4A5-28457184B78D}" destId="{1AF44547-E90F-4E03-9065-24D7B53B37ED}" srcOrd="0" destOrd="0" presId="urn:microsoft.com/office/officeart/2005/8/layout/hProcess4"/>
    <dgm:cxn modelId="{F54077E8-B7AA-43BC-ACF5-84BF686BDE12}" type="presParOf" srcId="{8C2082D9-8529-4F10-A4A5-28457184B78D}" destId="{AA629EB5-4435-4EF1-B51B-48AB70E4D1A8}" srcOrd="1" destOrd="0" presId="urn:microsoft.com/office/officeart/2005/8/layout/hProcess4"/>
    <dgm:cxn modelId="{49D32E88-1B10-4EAD-8B6E-189299EBE9DA}" type="presParOf" srcId="{8C2082D9-8529-4F10-A4A5-28457184B78D}" destId="{06CB76D7-1ABD-4D08-A747-B35B72B3765D}" srcOrd="2" destOrd="0" presId="urn:microsoft.com/office/officeart/2005/8/layout/hProcess4"/>
    <dgm:cxn modelId="{369E2E52-0777-40D8-91B9-96AFB7F5D1E4}" type="presParOf" srcId="{06CB76D7-1ABD-4D08-A747-B35B72B3765D}" destId="{AD9E16C5-80D2-4015-A306-B89B44BAECAA}" srcOrd="0" destOrd="0" presId="urn:microsoft.com/office/officeart/2005/8/layout/hProcess4"/>
    <dgm:cxn modelId="{2FB664E0-002E-4B58-864A-7FE968733442}" type="presParOf" srcId="{AD9E16C5-80D2-4015-A306-B89B44BAECAA}" destId="{D22E74DA-E872-496C-8434-883CD4238399}" srcOrd="0" destOrd="0" presId="urn:microsoft.com/office/officeart/2005/8/layout/hProcess4"/>
    <dgm:cxn modelId="{C3FCCD2D-C25B-457E-8413-24F999EDA6A3}" type="presParOf" srcId="{AD9E16C5-80D2-4015-A306-B89B44BAECAA}" destId="{BC82AEF4-A211-4B1E-8A28-9A85281DF955}" srcOrd="1" destOrd="0" presId="urn:microsoft.com/office/officeart/2005/8/layout/hProcess4"/>
    <dgm:cxn modelId="{C8BAF704-D918-4280-A699-0F272A7A8853}" type="presParOf" srcId="{AD9E16C5-80D2-4015-A306-B89B44BAECAA}" destId="{3EACD0C5-4DB6-44C2-8E99-3A7413B10757}" srcOrd="2" destOrd="0" presId="urn:microsoft.com/office/officeart/2005/8/layout/hProcess4"/>
    <dgm:cxn modelId="{0D7051E2-22DE-4E97-BB6D-97B8FF4C2CA5}" type="presParOf" srcId="{AD9E16C5-80D2-4015-A306-B89B44BAECAA}" destId="{3253B1EC-8DEA-4231-A000-A13986257B8A}" srcOrd="3" destOrd="0" presId="urn:microsoft.com/office/officeart/2005/8/layout/hProcess4"/>
    <dgm:cxn modelId="{22EA187D-29BE-4909-846A-CF1A33D11F7F}" type="presParOf" srcId="{AD9E16C5-80D2-4015-A306-B89B44BAECAA}" destId="{0851068A-4789-4E23-AA4C-17ED6782639B}" srcOrd="4" destOrd="0" presId="urn:microsoft.com/office/officeart/2005/8/layout/hProcess4"/>
    <dgm:cxn modelId="{9E7AFFAB-29C6-4A9D-8CD0-7F22DBFE01E3}" type="presParOf" srcId="{06CB76D7-1ABD-4D08-A747-B35B72B3765D}" destId="{6CF8FB9C-4909-4273-AE5B-23F698218D21}" srcOrd="1" destOrd="0" presId="urn:microsoft.com/office/officeart/2005/8/layout/hProcess4"/>
    <dgm:cxn modelId="{5393FF2C-49CF-4F76-BC1F-3D4EDB9CEB16}" type="presParOf" srcId="{06CB76D7-1ABD-4D08-A747-B35B72B3765D}" destId="{EAEF0DD2-6D9E-4575-8719-0C823FBBF622}" srcOrd="2" destOrd="0" presId="urn:microsoft.com/office/officeart/2005/8/layout/hProcess4"/>
    <dgm:cxn modelId="{986D0B28-5D17-4C83-91D6-F0F654A77E7D}" type="presParOf" srcId="{EAEF0DD2-6D9E-4575-8719-0C823FBBF622}" destId="{01CE9376-7ED8-4AC0-9892-BC2B9DD8B851}" srcOrd="0" destOrd="0" presId="urn:microsoft.com/office/officeart/2005/8/layout/hProcess4"/>
    <dgm:cxn modelId="{13D95CF1-EA73-49A2-B1DB-2D60F6BCFEF0}" type="presParOf" srcId="{EAEF0DD2-6D9E-4575-8719-0C823FBBF622}" destId="{1D1BB997-C756-4C74-AE30-C56FF31409DD}" srcOrd="1" destOrd="0" presId="urn:microsoft.com/office/officeart/2005/8/layout/hProcess4"/>
    <dgm:cxn modelId="{26A2578E-EBD9-43C3-A076-8B6002A91922}" type="presParOf" srcId="{EAEF0DD2-6D9E-4575-8719-0C823FBBF622}" destId="{552EEC3E-C1CD-4AEB-BFAE-309649F2E139}" srcOrd="2" destOrd="0" presId="urn:microsoft.com/office/officeart/2005/8/layout/hProcess4"/>
    <dgm:cxn modelId="{17C3A5AB-8BB8-4340-916E-B0D2ACAED661}" type="presParOf" srcId="{EAEF0DD2-6D9E-4575-8719-0C823FBBF622}" destId="{1F0799FE-C829-42F6-B6A5-093F4042A7FA}" srcOrd="3" destOrd="0" presId="urn:microsoft.com/office/officeart/2005/8/layout/hProcess4"/>
    <dgm:cxn modelId="{4D1F8711-92C4-4D15-BDBA-047853DDC881}" type="presParOf" srcId="{EAEF0DD2-6D9E-4575-8719-0C823FBBF622}" destId="{B758E368-5640-4F2A-8FE5-154D5DA3400D}" srcOrd="4" destOrd="0" presId="urn:microsoft.com/office/officeart/2005/8/layout/hProcess4"/>
    <dgm:cxn modelId="{AB67A719-638E-4EAD-A69F-AB28438C5D96}" type="presParOf" srcId="{06CB76D7-1ABD-4D08-A747-B35B72B3765D}" destId="{A24C6376-3ED0-42E1-9F73-CE728D6130C4}" srcOrd="3" destOrd="0" presId="urn:microsoft.com/office/officeart/2005/8/layout/hProcess4"/>
    <dgm:cxn modelId="{802DE8E5-3DAD-4319-9891-18A319BD5FC1}" type="presParOf" srcId="{06CB76D7-1ABD-4D08-A747-B35B72B3765D}" destId="{DFEBA1A5-5176-4CEE-A378-FDB1A8C2A2D3}" srcOrd="4" destOrd="0" presId="urn:microsoft.com/office/officeart/2005/8/layout/hProcess4"/>
    <dgm:cxn modelId="{B41D14A7-661F-4A36-8F16-203DB1FBA780}" type="presParOf" srcId="{DFEBA1A5-5176-4CEE-A378-FDB1A8C2A2D3}" destId="{0FD8061D-0327-451E-AB54-C568DF753622}" srcOrd="0" destOrd="0" presId="urn:microsoft.com/office/officeart/2005/8/layout/hProcess4"/>
    <dgm:cxn modelId="{AB0760EB-C398-49DC-A7D5-2463216B3488}" type="presParOf" srcId="{DFEBA1A5-5176-4CEE-A378-FDB1A8C2A2D3}" destId="{47F75657-C42F-48F4-89D9-CF9E6AA53EEF}" srcOrd="1" destOrd="0" presId="urn:microsoft.com/office/officeart/2005/8/layout/hProcess4"/>
    <dgm:cxn modelId="{219C8D05-310B-4A20-ADCE-E5E701B07EB3}" type="presParOf" srcId="{DFEBA1A5-5176-4CEE-A378-FDB1A8C2A2D3}" destId="{3C177BB7-E7C3-4158-9544-3FD77D5F3401}" srcOrd="2" destOrd="0" presId="urn:microsoft.com/office/officeart/2005/8/layout/hProcess4"/>
    <dgm:cxn modelId="{85E3AD5D-8ED4-4ADC-9558-380C766C6248}" type="presParOf" srcId="{DFEBA1A5-5176-4CEE-A378-FDB1A8C2A2D3}" destId="{A2BD41A9-3D87-4807-ACA3-C75D38691FC3}" srcOrd="3" destOrd="0" presId="urn:microsoft.com/office/officeart/2005/8/layout/hProcess4"/>
    <dgm:cxn modelId="{2B5B946A-10B8-4432-B3C4-C9DE402BA487}" type="presParOf" srcId="{DFEBA1A5-5176-4CEE-A378-FDB1A8C2A2D3}" destId="{64CA61DD-71EA-44DF-BCBE-7BE9D23FB1E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27464-49B2-4C1F-BDC6-F3968CC58D09}">
      <dsp:nvSpPr>
        <dsp:cNvPr id="0" name=""/>
        <dsp:cNvSpPr/>
      </dsp:nvSpPr>
      <dsp:spPr>
        <a:xfrm>
          <a:off x="540059" y="0"/>
          <a:ext cx="6120680" cy="43735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0B694-E516-4739-BAF5-46B771188DA9}">
      <dsp:nvSpPr>
        <dsp:cNvPr id="0" name=""/>
        <dsp:cNvSpPr/>
      </dsp:nvSpPr>
      <dsp:spPr>
        <a:xfrm>
          <a:off x="879" y="1312068"/>
          <a:ext cx="1681622" cy="1749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Evidence</a:t>
          </a:r>
          <a:endParaRPr lang="en-GB" sz="2700" kern="1200" dirty="0"/>
        </a:p>
      </dsp:txBody>
      <dsp:txXfrm>
        <a:off x="82969" y="1394158"/>
        <a:ext cx="1517442" cy="1585245"/>
      </dsp:txXfrm>
    </dsp:sp>
    <dsp:sp modelId="{A973D0A9-352A-4A8B-BFF8-D7D19E78D5BA}">
      <dsp:nvSpPr>
        <dsp:cNvPr id="0" name=""/>
        <dsp:cNvSpPr/>
      </dsp:nvSpPr>
      <dsp:spPr>
        <a:xfrm>
          <a:off x="1840018" y="1312068"/>
          <a:ext cx="1681622" cy="1749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Inference</a:t>
          </a:r>
          <a:endParaRPr lang="en-GB" sz="2700" kern="1200" dirty="0"/>
        </a:p>
      </dsp:txBody>
      <dsp:txXfrm>
        <a:off x="1922108" y="1394158"/>
        <a:ext cx="1517442" cy="1585245"/>
      </dsp:txXfrm>
    </dsp:sp>
    <dsp:sp modelId="{E0A3A638-E82F-469D-9D11-18170B6FA2CA}">
      <dsp:nvSpPr>
        <dsp:cNvPr id="0" name=""/>
        <dsp:cNvSpPr/>
      </dsp:nvSpPr>
      <dsp:spPr>
        <a:xfrm>
          <a:off x="3679158" y="1312068"/>
          <a:ext cx="1681622" cy="1749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Judgment</a:t>
          </a:r>
          <a:endParaRPr lang="en-GB" sz="2700" kern="1200" dirty="0"/>
        </a:p>
      </dsp:txBody>
      <dsp:txXfrm>
        <a:off x="3761248" y="1394158"/>
        <a:ext cx="1517442" cy="1585245"/>
      </dsp:txXfrm>
    </dsp:sp>
    <dsp:sp modelId="{A0C272C3-F25A-4C03-9DC9-CA2EB301B277}">
      <dsp:nvSpPr>
        <dsp:cNvPr id="0" name=""/>
        <dsp:cNvSpPr/>
      </dsp:nvSpPr>
      <dsp:spPr>
        <a:xfrm>
          <a:off x="5518298" y="1312068"/>
          <a:ext cx="1681622" cy="1749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Decision</a:t>
          </a:r>
          <a:endParaRPr lang="en-GB" sz="2700" kern="1200" dirty="0"/>
        </a:p>
      </dsp:txBody>
      <dsp:txXfrm>
        <a:off x="5600388" y="1394158"/>
        <a:ext cx="1517442" cy="1585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2AEF4-A211-4B1E-8A28-9A85281DF955}">
      <dsp:nvSpPr>
        <dsp:cNvPr id="0" name=""/>
        <dsp:cNvSpPr/>
      </dsp:nvSpPr>
      <dsp:spPr>
        <a:xfrm>
          <a:off x="4602" y="1710236"/>
          <a:ext cx="2132344" cy="175873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85750" lvl="1" indent="-285750" algn="l" defTabSz="1244600">
            <a:lnSpc>
              <a:spcPct val="90000"/>
            </a:lnSpc>
            <a:spcBef>
              <a:spcPct val="0"/>
            </a:spcBef>
            <a:spcAft>
              <a:spcPct val="15000"/>
            </a:spcAft>
            <a:buChar char="••"/>
          </a:pPr>
          <a:r>
            <a:rPr lang="en-TT" sz="2800" kern="1200" dirty="0"/>
            <a:t>Terms 1-3</a:t>
          </a:r>
        </a:p>
      </dsp:txBody>
      <dsp:txXfrm>
        <a:off x="45075" y="1750709"/>
        <a:ext cx="2051398" cy="1300919"/>
      </dsp:txXfrm>
    </dsp:sp>
    <dsp:sp modelId="{6CF8FB9C-4909-4273-AE5B-23F698218D21}">
      <dsp:nvSpPr>
        <dsp:cNvPr id="0" name=""/>
        <dsp:cNvSpPr/>
      </dsp:nvSpPr>
      <dsp:spPr>
        <a:xfrm>
          <a:off x="2070416" y="2406943"/>
          <a:ext cx="5230919" cy="2493431"/>
        </a:xfrm>
        <a:prstGeom prst="leftCircularArrow">
          <a:avLst>
            <a:gd name="adj1" fmla="val 2360"/>
            <a:gd name="adj2" fmla="val 285086"/>
            <a:gd name="adj3" fmla="val 1956645"/>
            <a:gd name="adj4" fmla="val 8920538"/>
            <a:gd name="adj5" fmla="val 275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53B1EC-8DEA-4231-A000-A13986257B8A}">
      <dsp:nvSpPr>
        <dsp:cNvPr id="0" name=""/>
        <dsp:cNvSpPr/>
      </dsp:nvSpPr>
      <dsp:spPr>
        <a:xfrm>
          <a:off x="254143" y="2967700"/>
          <a:ext cx="2344043" cy="10025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TT" sz="1500" b="1" kern="1200" dirty="0" smtClean="0"/>
            <a:t>WRITING PORTFOLIO</a:t>
          </a:r>
        </a:p>
        <a:p>
          <a:pPr lvl="0" algn="ctr" defTabSz="666750">
            <a:lnSpc>
              <a:spcPct val="90000"/>
            </a:lnSpc>
            <a:spcBef>
              <a:spcPct val="0"/>
            </a:spcBef>
            <a:spcAft>
              <a:spcPct val="35000"/>
            </a:spcAft>
          </a:pPr>
          <a:r>
            <a:rPr lang="en-TT" sz="1500" b="1" kern="1200" dirty="0" smtClean="0"/>
            <a:t>10% </a:t>
          </a:r>
          <a:endParaRPr lang="en-TT" sz="1500" b="1" kern="1200" dirty="0"/>
        </a:p>
      </dsp:txBody>
      <dsp:txXfrm>
        <a:off x="283507" y="2997064"/>
        <a:ext cx="2285315" cy="943820"/>
      </dsp:txXfrm>
    </dsp:sp>
    <dsp:sp modelId="{1D1BB997-C756-4C74-AE30-C56FF31409DD}">
      <dsp:nvSpPr>
        <dsp:cNvPr id="0" name=""/>
        <dsp:cNvSpPr/>
      </dsp:nvSpPr>
      <dsp:spPr>
        <a:xfrm>
          <a:off x="2878396" y="1772437"/>
          <a:ext cx="2132344" cy="175873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056049"/>
              <a:satOff val="11178"/>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TT" sz="2200" b="1" kern="1200" dirty="0" smtClean="0"/>
            <a:t>Term 1</a:t>
          </a:r>
          <a:r>
            <a:rPr lang="en-TT" sz="2200" kern="1200" dirty="0" smtClean="0"/>
            <a:t>-  </a:t>
          </a:r>
          <a:r>
            <a:rPr lang="en-TT" sz="2200" kern="1200" dirty="0"/>
            <a:t>November</a:t>
          </a:r>
        </a:p>
        <a:p>
          <a:pPr marL="228600" lvl="1" indent="-228600" algn="l" defTabSz="977900">
            <a:lnSpc>
              <a:spcPct val="90000"/>
            </a:lnSpc>
            <a:spcBef>
              <a:spcPct val="0"/>
            </a:spcBef>
            <a:spcAft>
              <a:spcPct val="15000"/>
            </a:spcAft>
            <a:buChar char="••"/>
          </a:pPr>
          <a:r>
            <a:rPr lang="en-TT" sz="2200" b="1" kern="1200" dirty="0" smtClean="0"/>
            <a:t>Term 2</a:t>
          </a:r>
          <a:r>
            <a:rPr lang="en-TT" sz="2200" kern="1200" dirty="0" smtClean="0"/>
            <a:t>-  </a:t>
          </a:r>
          <a:r>
            <a:rPr lang="en-TT" sz="2200" kern="1200" dirty="0"/>
            <a:t>January</a:t>
          </a:r>
        </a:p>
      </dsp:txBody>
      <dsp:txXfrm>
        <a:off x="2918869" y="2189783"/>
        <a:ext cx="2051398" cy="1300919"/>
      </dsp:txXfrm>
    </dsp:sp>
    <dsp:sp modelId="{A24C6376-3ED0-42E1-9F73-CE728D6130C4}">
      <dsp:nvSpPr>
        <dsp:cNvPr id="0" name=""/>
        <dsp:cNvSpPr/>
      </dsp:nvSpPr>
      <dsp:spPr>
        <a:xfrm>
          <a:off x="4084179" y="643599"/>
          <a:ext cx="2722904" cy="2722904"/>
        </a:xfrm>
        <a:prstGeom prst="circularArrow">
          <a:avLst>
            <a:gd name="adj1" fmla="val 2161"/>
            <a:gd name="adj2" fmla="val 259867"/>
            <a:gd name="adj3" fmla="val 19469864"/>
            <a:gd name="adj4" fmla="val 12480752"/>
            <a:gd name="adj5" fmla="val 2521"/>
          </a:avLst>
        </a:prstGeom>
        <a:solidFill>
          <a:schemeClr val="accent2">
            <a:hueOff val="-4112097"/>
            <a:satOff val="22356"/>
            <a:lumOff val="-82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0799FE-C829-42F6-B6A5-093F4042A7FA}">
      <dsp:nvSpPr>
        <dsp:cNvPr id="0" name=""/>
        <dsp:cNvSpPr/>
      </dsp:nvSpPr>
      <dsp:spPr>
        <a:xfrm>
          <a:off x="3165239" y="1395565"/>
          <a:ext cx="2269440" cy="753745"/>
        </a:xfrm>
        <a:prstGeom prst="roundRect">
          <a:avLst>
            <a:gd name="adj" fmla="val 10000"/>
          </a:avLst>
        </a:prstGeom>
        <a:solidFill>
          <a:schemeClr val="accent2">
            <a:hueOff val="-2056049"/>
            <a:satOff val="11178"/>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TT" sz="1500" b="1" kern="1200" dirty="0" smtClean="0"/>
            <a:t>PRACTICE ASSESSMENTS</a:t>
          </a:r>
        </a:p>
        <a:p>
          <a:pPr lvl="0" algn="ctr" defTabSz="666750">
            <a:lnSpc>
              <a:spcPct val="90000"/>
            </a:lnSpc>
            <a:spcBef>
              <a:spcPct val="0"/>
            </a:spcBef>
            <a:spcAft>
              <a:spcPct val="35000"/>
            </a:spcAft>
          </a:pPr>
          <a:r>
            <a:rPr lang="en-TT" sz="1500" kern="1200" dirty="0" smtClean="0"/>
            <a:t>(</a:t>
          </a:r>
          <a:r>
            <a:rPr lang="en-TT" sz="1500" kern="1200" dirty="0"/>
            <a:t>score not added)</a:t>
          </a:r>
        </a:p>
      </dsp:txBody>
      <dsp:txXfrm>
        <a:off x="3187315" y="1417641"/>
        <a:ext cx="2225288" cy="709593"/>
      </dsp:txXfrm>
    </dsp:sp>
    <dsp:sp modelId="{47F75657-C42F-48F4-89D9-CF9E6AA53EEF}">
      <dsp:nvSpPr>
        <dsp:cNvPr id="0" name=""/>
        <dsp:cNvSpPr/>
      </dsp:nvSpPr>
      <dsp:spPr>
        <a:xfrm>
          <a:off x="5714888" y="1710236"/>
          <a:ext cx="2132344" cy="175873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112097"/>
              <a:satOff val="22356"/>
              <a:lumOff val="-8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TT" sz="2200" b="1" kern="1200" dirty="0" smtClean="0"/>
            <a:t>Term 3-</a:t>
          </a:r>
          <a:r>
            <a:rPr lang="en-TT" sz="2200" kern="1200" dirty="0" smtClean="0"/>
            <a:t> March</a:t>
          </a:r>
          <a:endParaRPr lang="en-TT" sz="2200" kern="1200" dirty="0"/>
        </a:p>
      </dsp:txBody>
      <dsp:txXfrm>
        <a:off x="5755361" y="1750709"/>
        <a:ext cx="2051398" cy="1300919"/>
      </dsp:txXfrm>
    </dsp:sp>
    <dsp:sp modelId="{A2BD41A9-3D87-4807-ACA3-C75D38691FC3}">
      <dsp:nvSpPr>
        <dsp:cNvPr id="0" name=""/>
        <dsp:cNvSpPr/>
      </dsp:nvSpPr>
      <dsp:spPr>
        <a:xfrm>
          <a:off x="5996585" y="2967700"/>
          <a:ext cx="2279732" cy="1002548"/>
        </a:xfrm>
        <a:prstGeom prst="roundRect">
          <a:avLst>
            <a:gd name="adj" fmla="val 10000"/>
          </a:avLst>
        </a:prstGeom>
        <a:solidFill>
          <a:schemeClr val="accent2">
            <a:hueOff val="-4112097"/>
            <a:satOff val="22356"/>
            <a:lumOff val="-82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TT" sz="1500" b="1" kern="1200" dirty="0" smtClean="0"/>
            <a:t>FINAL ASSESSMENT</a:t>
          </a:r>
        </a:p>
        <a:p>
          <a:pPr lvl="0" algn="ctr" defTabSz="666750">
            <a:lnSpc>
              <a:spcPct val="90000"/>
            </a:lnSpc>
            <a:spcBef>
              <a:spcPct val="0"/>
            </a:spcBef>
            <a:spcAft>
              <a:spcPct val="35000"/>
            </a:spcAft>
          </a:pPr>
          <a:r>
            <a:rPr lang="en-TT" sz="1500" b="1" kern="1200" dirty="0" smtClean="0"/>
            <a:t>10%</a:t>
          </a:r>
        </a:p>
      </dsp:txBody>
      <dsp:txXfrm>
        <a:off x="6025949" y="2997064"/>
        <a:ext cx="2221004" cy="9438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82994-222D-42B0-8536-2FEAFFB2C5CF}" type="datetimeFigureOut">
              <a:rPr lang="en-GB" smtClean="0"/>
              <a:pPr/>
              <a:t>05/07/2013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DB1DE-80E4-41E8-B2F7-F74BECEA2752}" type="slidenum">
              <a:rPr lang="en-GB" smtClean="0"/>
              <a:pPr/>
              <a:t>‹#›</a:t>
            </a:fld>
            <a:endParaRPr lang="en-GB"/>
          </a:p>
        </p:txBody>
      </p:sp>
    </p:spTree>
    <p:extLst>
      <p:ext uri="{BB962C8B-B14F-4D97-AF65-F5344CB8AC3E}">
        <p14:creationId xmlns:p14="http://schemas.microsoft.com/office/powerpoint/2010/main" val="249083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1</a:t>
            </a:fld>
            <a:endParaRPr lang="en-GB"/>
          </a:p>
        </p:txBody>
      </p:sp>
    </p:spTree>
    <p:extLst>
      <p:ext uri="{BB962C8B-B14F-4D97-AF65-F5344CB8AC3E}">
        <p14:creationId xmlns:p14="http://schemas.microsoft.com/office/powerpoint/2010/main" val="348703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011E0-B41B-4442-AFB5-727A703877E7}" type="slidenum">
              <a:rPr lang="en-US"/>
              <a:pPr/>
              <a:t>11</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2F31D-301D-44A3-ABC8-34576437B751}" type="slidenum">
              <a:rPr lang="en-US"/>
              <a:pPr/>
              <a:t>12</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2D368-95FA-4A46-9BAE-1799EB180001}" type="slidenum">
              <a:rPr lang="en-US"/>
              <a:pPr/>
              <a:t>13</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14</a:t>
            </a:fld>
            <a:endParaRPr lang="en-GB"/>
          </a:p>
        </p:txBody>
      </p:sp>
    </p:spTree>
    <p:extLst>
      <p:ext uri="{BB962C8B-B14F-4D97-AF65-F5344CB8AC3E}">
        <p14:creationId xmlns:p14="http://schemas.microsoft.com/office/powerpoint/2010/main" val="987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15</a:t>
            </a:fld>
            <a:endParaRPr lang="en-GB"/>
          </a:p>
        </p:txBody>
      </p:sp>
    </p:spTree>
    <p:extLst>
      <p:ext uri="{BB962C8B-B14F-4D97-AF65-F5344CB8AC3E}">
        <p14:creationId xmlns:p14="http://schemas.microsoft.com/office/powerpoint/2010/main" val="3976359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a:p>
        </p:txBody>
      </p:sp>
      <p:sp>
        <p:nvSpPr>
          <p:cNvPr id="4" name="Slide Number Placeholder 3"/>
          <p:cNvSpPr>
            <a:spLocks noGrp="1"/>
          </p:cNvSpPr>
          <p:nvPr>
            <p:ph type="sldNum" sz="quarter" idx="10"/>
          </p:nvPr>
        </p:nvSpPr>
        <p:spPr/>
        <p:txBody>
          <a:bodyPr/>
          <a:lstStyle/>
          <a:p>
            <a:fld id="{FAB75BCD-4B28-4A9E-8804-A8B122FD6862}" type="slidenum">
              <a:rPr lang="en-TT" smtClean="0"/>
              <a:pPr/>
              <a:t>16</a:t>
            </a:fld>
            <a:endParaRPr lang="en-T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19</a:t>
            </a:fld>
            <a:endParaRPr lang="en-GB"/>
          </a:p>
        </p:txBody>
      </p:sp>
    </p:spTree>
    <p:extLst>
      <p:ext uri="{BB962C8B-B14F-4D97-AF65-F5344CB8AC3E}">
        <p14:creationId xmlns:p14="http://schemas.microsoft.com/office/powerpoint/2010/main" val="107655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a:t>
            </a:fld>
            <a:endParaRPr lang="en-GB"/>
          </a:p>
        </p:txBody>
      </p:sp>
    </p:spTree>
    <p:extLst>
      <p:ext uri="{BB962C8B-B14F-4D97-AF65-F5344CB8AC3E}">
        <p14:creationId xmlns:p14="http://schemas.microsoft.com/office/powerpoint/2010/main" val="3686910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20</a:t>
            </a:fld>
            <a:endParaRPr lang="en-GB"/>
          </a:p>
        </p:txBody>
      </p:sp>
    </p:spTree>
    <p:extLst>
      <p:ext uri="{BB962C8B-B14F-4D97-AF65-F5344CB8AC3E}">
        <p14:creationId xmlns:p14="http://schemas.microsoft.com/office/powerpoint/2010/main" val="2014508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21</a:t>
            </a:fld>
            <a:endParaRPr lang="en-GB"/>
          </a:p>
        </p:txBody>
      </p:sp>
    </p:spTree>
    <p:extLst>
      <p:ext uri="{BB962C8B-B14F-4D97-AF65-F5344CB8AC3E}">
        <p14:creationId xmlns:p14="http://schemas.microsoft.com/office/powerpoint/2010/main" val="3876783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22</a:t>
            </a:fld>
            <a:endParaRPr lang="en-GB"/>
          </a:p>
        </p:txBody>
      </p:sp>
    </p:spTree>
    <p:extLst>
      <p:ext uri="{BB962C8B-B14F-4D97-AF65-F5344CB8AC3E}">
        <p14:creationId xmlns:p14="http://schemas.microsoft.com/office/powerpoint/2010/main" val="2342199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23</a:t>
            </a:fld>
            <a:endParaRPr lang="en-GB"/>
          </a:p>
        </p:txBody>
      </p:sp>
    </p:spTree>
    <p:extLst>
      <p:ext uri="{BB962C8B-B14F-4D97-AF65-F5344CB8AC3E}">
        <p14:creationId xmlns:p14="http://schemas.microsoft.com/office/powerpoint/2010/main" val="78594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3</a:t>
            </a:fld>
            <a:endParaRPr lang="en-GB"/>
          </a:p>
        </p:txBody>
      </p:sp>
    </p:spTree>
    <p:extLst>
      <p:ext uri="{BB962C8B-B14F-4D97-AF65-F5344CB8AC3E}">
        <p14:creationId xmlns:p14="http://schemas.microsoft.com/office/powerpoint/2010/main" val="3814456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1600200"/>
            <a:ext cx="5238750" cy="1600200"/>
          </a:xfrm>
        </p:spPr>
        <p:txBody>
          <a:bodyPr anchor="t" anchorCtr="0"/>
          <a:lstStyle/>
          <a:p>
            <a:r>
              <a:rPr lang="en-US" smtClean="0"/>
              <a:t>Click to edit Master title style</a:t>
            </a:r>
            <a:endParaRPr/>
          </a:p>
        </p:txBody>
      </p:sp>
      <p:sp>
        <p:nvSpPr>
          <p:cNvPr id="3" name="Subtitle 2"/>
          <p:cNvSpPr>
            <a:spLocks noGrp="1"/>
          </p:cNvSpPr>
          <p:nvPr>
            <p:ph type="subTitle" idx="1"/>
          </p:nvPr>
        </p:nvSpPr>
        <p:spPr>
          <a:xfrm>
            <a:off x="3317502" y="3276600"/>
            <a:ext cx="4433047" cy="685800"/>
          </a:xfrm>
        </p:spPr>
        <p:txBody>
          <a:bodyPr>
            <a:normAutofit/>
          </a:bodyPr>
          <a:lstStyle>
            <a:lvl1pPr marL="0" indent="0" algn="l">
              <a:buNone/>
              <a:defRPr sz="1800" spc="100" baseline="0">
                <a:gradFill>
                  <a:gsLst>
                    <a:gs pos="0">
                      <a:schemeClr val="tx1">
                        <a:alpha val="90000"/>
                      </a:schemeClr>
                    </a:gs>
                    <a:gs pos="100000">
                      <a:schemeClr val="tx1">
                        <a:lumMod val="75000"/>
                        <a:lumOff val="25000"/>
                        <a:alpha val="90000"/>
                      </a:schemeClr>
                    </a:gs>
                  </a:gsLst>
                  <a:lin ang="5400000" scaled="0"/>
                </a:gra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528816"/>
            <a:ext cx="2133600" cy="256032"/>
          </a:xfrm>
        </p:spPr>
        <p:txBody>
          <a:bodyPr/>
          <a:lstStyle>
            <a:lvl1pPr algn="l">
              <a:defRPr/>
            </a:lvl1pPr>
          </a:lstStyle>
          <a:p>
            <a:fld id="{C9636493-25B6-4A25-AC72-EBA1879A37D1}" type="datetimeFigureOut">
              <a:rPr lang="en-GB" smtClean="0"/>
              <a:pPr/>
              <a:t>05/07/2013</a:t>
            </a:fld>
            <a:endParaRPr lang="en-GB"/>
          </a:p>
        </p:txBody>
      </p:sp>
      <p:sp>
        <p:nvSpPr>
          <p:cNvPr id="5" name="Footer Placeholder 4"/>
          <p:cNvSpPr>
            <a:spLocks noGrp="1"/>
          </p:cNvSpPr>
          <p:nvPr>
            <p:ph type="ftr" sz="quarter" idx="11"/>
          </p:nvPr>
        </p:nvSpPr>
        <p:spPr>
          <a:xfrm>
            <a:off x="457200" y="6263640"/>
            <a:ext cx="2895600" cy="255494"/>
          </a:xfrm>
        </p:spPr>
        <p:txBody>
          <a:bodyPr/>
          <a:lstStyle>
            <a:lvl1pPr algn="l">
              <a:defRPr/>
            </a:lvl1pPr>
          </a:lstStyle>
          <a:p>
            <a:endParaRPr lang="en-GB"/>
          </a:p>
        </p:txBody>
      </p:sp>
      <p:sp>
        <p:nvSpPr>
          <p:cNvPr id="6" name="Slide Number Placeholder 5"/>
          <p:cNvSpPr>
            <a:spLocks noGrp="1"/>
          </p:cNvSpPr>
          <p:nvPr>
            <p:ph type="sldNum" sz="quarter" idx="12"/>
          </p:nvPr>
        </p:nvSpPr>
        <p:spPr/>
        <p:txBody>
          <a:bodyPr/>
          <a:lstStyle/>
          <a:p>
            <a:fld id="{35886790-5237-4EDF-B334-CB515150DAE6}" type="slidenum">
              <a:rPr lang="en-GB" smtClean="0"/>
              <a:pPr/>
              <a:t>‹#›</a:t>
            </a:fld>
            <a:endParaRPr lang="en-GB"/>
          </a:p>
        </p:txBody>
      </p:sp>
      <p:sp>
        <p:nvSpPr>
          <p:cNvPr id="11" name="Freeform 10"/>
          <p:cNvSpPr/>
          <p:nvPr/>
        </p:nvSpPr>
        <p:spPr>
          <a:xfrm flipH="1">
            <a:off x="215153" y="381001"/>
            <a:ext cx="2639924" cy="5029200"/>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29730 w 2928136"/>
              <a:gd name="connsiteY1" fmla="*/ 1463460 h 5548763"/>
              <a:gd name="connsiteX2" fmla="*/ 958067 w 2928136"/>
              <a:gd name="connsiteY2" fmla="*/ 1554822 h 5548763"/>
              <a:gd name="connsiteX3" fmla="*/ 2928136 w 2928136"/>
              <a:gd name="connsiteY3" fmla="*/ 107023 h 5548763"/>
              <a:gd name="connsiteX4" fmla="*/ 228600 w 2928136"/>
              <a:gd name="connsiteY4" fmla="*/ 2501761 h 5548763"/>
              <a:gd name="connsiteX5" fmla="*/ 2470934 w 2928136"/>
              <a:gd name="connsiteY5" fmla="*/ 1696096 h 5548763"/>
              <a:gd name="connsiteX6" fmla="*/ 0 w 2928136"/>
              <a:gd name="connsiteY6" fmla="*/ 1053958 h 5548763"/>
              <a:gd name="connsiteX7" fmla="*/ 0 w 2928136"/>
              <a:gd name="connsiteY7"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102755 w 3030891"/>
              <a:gd name="connsiteY0" fmla="*/ 1053955 h 5548763"/>
              <a:gd name="connsiteX1" fmla="*/ 722768 w 3030891"/>
              <a:gd name="connsiteY1" fmla="*/ 1301228 h 5548763"/>
              <a:gd name="connsiteX2" fmla="*/ 1032485 w 3030891"/>
              <a:gd name="connsiteY2" fmla="*/ 1463460 h 5548763"/>
              <a:gd name="connsiteX3" fmla="*/ 1060822 w 3030891"/>
              <a:gd name="connsiteY3" fmla="*/ 1554822 h 5548763"/>
              <a:gd name="connsiteX4" fmla="*/ 3030891 w 3030891"/>
              <a:gd name="connsiteY4" fmla="*/ 107023 h 5548763"/>
              <a:gd name="connsiteX5" fmla="*/ 331355 w 3030891"/>
              <a:gd name="connsiteY5" fmla="*/ 2501761 h 5548763"/>
              <a:gd name="connsiteX6" fmla="*/ 2573689 w 3030891"/>
              <a:gd name="connsiteY6" fmla="*/ 1696096 h 5548763"/>
              <a:gd name="connsiteX7" fmla="*/ 102755 w 3030891"/>
              <a:gd name="connsiteY7" fmla="*/ 1053958 h 5548763"/>
              <a:gd name="connsiteX8" fmla="*/ 102755 w 3030891"/>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57466 w 2928136"/>
              <a:gd name="connsiteY2" fmla="*/ 54258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296942 w 3225078"/>
              <a:gd name="connsiteY0" fmla="*/ 1053955 h 5578260"/>
              <a:gd name="connsiteX1" fmla="*/ 916955 w 3225078"/>
              <a:gd name="connsiteY1" fmla="*/ 1301228 h 5578260"/>
              <a:gd name="connsiteX2" fmla="*/ 986944 w 3225078"/>
              <a:gd name="connsiteY2" fmla="*/ 4740060 h 5578260"/>
              <a:gd name="connsiteX3" fmla="*/ 1255009 w 3225078"/>
              <a:gd name="connsiteY3" fmla="*/ 1554822 h 5578260"/>
              <a:gd name="connsiteX4" fmla="*/ 3225078 w 3225078"/>
              <a:gd name="connsiteY4" fmla="*/ 107023 h 5578260"/>
              <a:gd name="connsiteX5" fmla="*/ 525542 w 3225078"/>
              <a:gd name="connsiteY5" fmla="*/ 2501761 h 5578260"/>
              <a:gd name="connsiteX6" fmla="*/ 2767876 w 3225078"/>
              <a:gd name="connsiteY6" fmla="*/ 1696096 h 5578260"/>
              <a:gd name="connsiteX7" fmla="*/ 296942 w 3225078"/>
              <a:gd name="connsiteY7" fmla="*/ 1053958 h 5578260"/>
              <a:gd name="connsiteX8" fmla="*/ 296942 w 3225078"/>
              <a:gd name="connsiteY8" fmla="*/ 1053955 h 5578260"/>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8136" h="5578260">
                <a:moveTo>
                  <a:pt x="0" y="1053955"/>
                </a:moveTo>
                <a:cubicBezTo>
                  <a:pt x="849961" y="667873"/>
                  <a:pt x="530324" y="4656582"/>
                  <a:pt x="690002" y="4740060"/>
                </a:cubicBezTo>
                <a:cubicBezTo>
                  <a:pt x="746344" y="4782326"/>
                  <a:pt x="625000" y="1780895"/>
                  <a:pt x="958067" y="1554822"/>
                </a:cubicBezTo>
                <a:cubicBezTo>
                  <a:pt x="1204042" y="2617693"/>
                  <a:pt x="2516314" y="0"/>
                  <a:pt x="2928136" y="107023"/>
                </a:cubicBezTo>
                <a:cubicBezTo>
                  <a:pt x="1435513" y="2045643"/>
                  <a:pt x="468189" y="5267469"/>
                  <a:pt x="228600" y="2501761"/>
                </a:cubicBezTo>
                <a:cubicBezTo>
                  <a:pt x="360324" y="5578260"/>
                  <a:pt x="2153781" y="2236695"/>
                  <a:pt x="2470934" y="1696096"/>
                </a:cubicBezTo>
                <a:cubicBezTo>
                  <a:pt x="429222" y="2772608"/>
                  <a:pt x="411822" y="1160981"/>
                  <a:pt x="0" y="1053958"/>
                </a:cubicBezTo>
                <a:lnTo>
                  <a:pt x="0" y="1053955"/>
                </a:ln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6350" stA="35000" endA="100" endPos="40000" dist="101600" dir="5400000" sy="-100000" algn="bl" rotWithShape="0"/>
          </a:effectLst>
          <a:scene3d>
            <a:camera prst="orthographicFront"/>
            <a:lightRig rig="morning" dir="t">
              <a:rot lat="0" lon="0" rev="126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7" name="Group 32"/>
          <p:cNvGrpSpPr/>
          <p:nvPr/>
        </p:nvGrpSpPr>
        <p:grpSpPr>
          <a:xfrm>
            <a:off x="6941417" y="5105400"/>
            <a:ext cx="2238442" cy="2005669"/>
            <a:chOff x="2810256" y="4943398"/>
            <a:chExt cx="2238442" cy="2005669"/>
          </a:xfrm>
        </p:grpSpPr>
        <p:sp>
          <p:nvSpPr>
            <p:cNvPr id="10" name="Freeform 9"/>
            <p:cNvSpPr>
              <a:spLocks noChangeAspect="1"/>
            </p:cNvSpPr>
            <p:nvPr/>
          </p:nvSpPr>
          <p:spPr>
            <a:xfrm rot="6563566" flipH="1" flipV="1">
              <a:off x="2928137" y="544273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3359071" y="482551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3613937" y="5236996"/>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Freeform 12"/>
            <p:cNvSpPr>
              <a:spLocks noChangeAspect="1"/>
            </p:cNvSpPr>
            <p:nvPr/>
          </p:nvSpPr>
          <p:spPr>
            <a:xfrm rot="6563566" flipH="1" flipV="1">
              <a:off x="3209136" y="5914804"/>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0000"/>
                  </a:schemeClr>
                </a:gs>
                <a:gs pos="100000">
                  <a:schemeClr val="tx1">
                    <a:alpha val="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Freeform 15"/>
            <p:cNvSpPr>
              <a:spLocks noChangeAspect="1"/>
            </p:cNvSpPr>
            <p:nvPr/>
          </p:nvSpPr>
          <p:spPr>
            <a:xfrm rot="6563566" flipH="1" flipV="1">
              <a:off x="4014435" y="56584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5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86790-5237-4EDF-B334-CB515150DAE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1411288" cy="5461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989138" y="665163"/>
            <a:ext cx="4487862"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86790-5237-4EDF-B334-CB515150DAE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86790-5237-4EDF-B334-CB515150DAE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538413"/>
            <a:ext cx="6665913" cy="1362075"/>
          </a:xfrm>
        </p:spPr>
        <p:txBody>
          <a:bodyPr vert="horz" lIns="91440" tIns="45720" rIns="91440" bIns="45720" rtlCol="0" anchor="b" anchorCtr="0">
            <a:normAutofit/>
          </a:bodyPr>
          <a:lstStyle>
            <a:lvl1pPr algn="r" defTabSz="914400" rtl="0" eaLnBrk="1" latinLnBrk="0" hangingPunct="1">
              <a:spcBef>
                <a:spcPct val="0"/>
              </a:spcBef>
              <a:buNone/>
              <a:defRPr sz="3600" kern="1200">
                <a:gradFill>
                  <a:gsLst>
                    <a:gs pos="0">
                      <a:schemeClr val="tx1">
                        <a:alpha val="90000"/>
                      </a:schemeClr>
                    </a:gs>
                    <a:gs pos="50000">
                      <a:schemeClr val="tx1">
                        <a:lumMod val="75000"/>
                        <a:lumOff val="25000"/>
                        <a:alpha val="90000"/>
                      </a:schemeClr>
                    </a:gs>
                    <a:gs pos="100000">
                      <a:schemeClr val="tx1">
                        <a:lumMod val="50000"/>
                        <a:lumOff val="50000"/>
                        <a:alpha val="90000"/>
                      </a:schemeClr>
                    </a:gs>
                  </a:gsLst>
                  <a:lin ang="5400000" scaled="0"/>
                </a:gra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52799" y="3910013"/>
            <a:ext cx="4532313" cy="814387"/>
          </a:xfrm>
        </p:spPr>
        <p:txBody>
          <a:bodyPr vert="horz" lIns="91440" tIns="45720" rIns="91440" bIns="45720" rtlCol="0">
            <a:normAutofit/>
          </a:bodyPr>
          <a:lstStyle>
            <a:lvl1pPr marL="0" indent="0" algn="r" defTabSz="914400" rtl="0" eaLnBrk="1" latinLnBrk="0" hangingPunct="1">
              <a:spcBef>
                <a:spcPts val="2000"/>
              </a:spcBef>
              <a:buClr>
                <a:schemeClr val="tx1"/>
              </a:buClr>
              <a:buSzPct val="80000"/>
              <a:buFont typeface="Wingdings" pitchFamily="2" charset="2"/>
              <a:buNone/>
              <a:defRPr sz="1800" kern="1200" spc="1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525768"/>
            <a:ext cx="2133600" cy="256032"/>
          </a:xfrm>
        </p:spPr>
        <p:txBody>
          <a:bodyPr/>
          <a:lstStyle>
            <a:lvl1pPr algn="l">
              <a:defRPr/>
            </a:lvl1pPr>
          </a:lstStyle>
          <a:p>
            <a:fld id="{C9636493-25B6-4A25-AC72-EBA1879A37D1}" type="datetimeFigureOut">
              <a:rPr lang="en-GB" smtClean="0"/>
              <a:pPr/>
              <a:t>05/07/2013</a:t>
            </a:fld>
            <a:endParaRPr lang="en-GB"/>
          </a:p>
        </p:txBody>
      </p:sp>
      <p:sp>
        <p:nvSpPr>
          <p:cNvPr id="5" name="Footer Placeholder 4"/>
          <p:cNvSpPr>
            <a:spLocks noGrp="1"/>
          </p:cNvSpPr>
          <p:nvPr>
            <p:ph type="ftr" sz="quarter" idx="11"/>
          </p:nvPr>
        </p:nvSpPr>
        <p:spPr>
          <a:xfrm>
            <a:off x="457200" y="6261309"/>
            <a:ext cx="2895600" cy="255494"/>
          </a:xfrm>
        </p:spPr>
        <p:txBody>
          <a:bodyPr/>
          <a:lstStyle/>
          <a:p>
            <a:endParaRPr lang="en-GB"/>
          </a:p>
        </p:txBody>
      </p:sp>
      <p:sp>
        <p:nvSpPr>
          <p:cNvPr id="6" name="Slide Number Placeholder 5"/>
          <p:cNvSpPr>
            <a:spLocks noGrp="1"/>
          </p:cNvSpPr>
          <p:nvPr>
            <p:ph type="sldNum" sz="quarter" idx="12"/>
          </p:nvPr>
        </p:nvSpPr>
        <p:spPr>
          <a:xfrm>
            <a:off x="8028432" y="6208059"/>
            <a:ext cx="1048872" cy="685800"/>
          </a:xfrm>
        </p:spPr>
        <p:txBody>
          <a:bodyPr/>
          <a:lstStyle/>
          <a:p>
            <a:fld id="{35886790-5237-4EDF-B334-CB515150DAE6}" type="slidenum">
              <a:rPr lang="en-GB" smtClean="0"/>
              <a:pPr/>
              <a:t>‹#›</a:t>
            </a:fld>
            <a:endParaRPr lang="en-GB"/>
          </a:p>
        </p:txBody>
      </p:sp>
      <p:sp>
        <p:nvSpPr>
          <p:cNvPr id="7" name="Freeform 6"/>
          <p:cNvSpPr/>
          <p:nvPr/>
        </p:nvSpPr>
        <p:spPr>
          <a:xfrm rot="5400000" flipH="1" flipV="1">
            <a:off x="5782442" y="1304158"/>
            <a:ext cx="4208515" cy="3124199"/>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2685372 w 6756508"/>
              <a:gd name="connsiteY0" fmla="*/ 2531921 h 5551239"/>
              <a:gd name="connsiteX1" fmla="*/ 3643439 w 6756508"/>
              <a:gd name="connsiteY1" fmla="*/ 3032788 h 5551239"/>
              <a:gd name="connsiteX2" fmla="*/ 6756508 w 6756508"/>
              <a:gd name="connsiteY2" fmla="*/ 2423189 h 5551239"/>
              <a:gd name="connsiteX3" fmla="*/ 0 w 6756508"/>
              <a:gd name="connsiteY3" fmla="*/ 2498978 h 5551239"/>
              <a:gd name="connsiteX4" fmla="*/ 5384906 w 6756508"/>
              <a:gd name="connsiteY4" fmla="*/ 3174062 h 5551239"/>
              <a:gd name="connsiteX5" fmla="*/ 2685372 w 6756508"/>
              <a:gd name="connsiteY5" fmla="*/ 2531924 h 5551239"/>
              <a:gd name="connsiteX6" fmla="*/ 2685372 w 6756508"/>
              <a:gd name="connsiteY6" fmla="*/ 2531921 h 5551239"/>
              <a:gd name="connsiteX0" fmla="*/ 2685372 w 6756508"/>
              <a:gd name="connsiteY0" fmla="*/ 2531921 h 5663722"/>
              <a:gd name="connsiteX1" fmla="*/ 3643439 w 6756508"/>
              <a:gd name="connsiteY1" fmla="*/ 3032788 h 5663722"/>
              <a:gd name="connsiteX2" fmla="*/ 6756508 w 6756508"/>
              <a:gd name="connsiteY2" fmla="*/ 2423189 h 5663722"/>
              <a:gd name="connsiteX3" fmla="*/ 0 w 6756508"/>
              <a:gd name="connsiteY3" fmla="*/ 2498978 h 5663722"/>
              <a:gd name="connsiteX4" fmla="*/ 5384906 w 6756508"/>
              <a:gd name="connsiteY4" fmla="*/ 3174062 h 5663722"/>
              <a:gd name="connsiteX5" fmla="*/ 2685372 w 6756508"/>
              <a:gd name="connsiteY5" fmla="*/ 2531924 h 5663722"/>
              <a:gd name="connsiteX6" fmla="*/ 2685372 w 6756508"/>
              <a:gd name="connsiteY6" fmla="*/ 2531921 h 5663722"/>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6508" h="4203685">
                <a:moveTo>
                  <a:pt x="2685372" y="1071887"/>
                </a:moveTo>
                <a:cubicBezTo>
                  <a:pt x="3004728" y="1238842"/>
                  <a:pt x="3929746" y="843385"/>
                  <a:pt x="3643439" y="1572751"/>
                </a:cubicBezTo>
                <a:cubicBezTo>
                  <a:pt x="5291114" y="2384738"/>
                  <a:pt x="5802321" y="0"/>
                  <a:pt x="6756508" y="963152"/>
                </a:cubicBezTo>
                <a:cubicBezTo>
                  <a:pt x="5263885" y="2901772"/>
                  <a:pt x="583602" y="3607661"/>
                  <a:pt x="0" y="1038941"/>
                </a:cubicBezTo>
                <a:cubicBezTo>
                  <a:pt x="438400" y="4203685"/>
                  <a:pt x="5067753" y="2254624"/>
                  <a:pt x="5384906" y="1714025"/>
                </a:cubicBezTo>
                <a:cubicBezTo>
                  <a:pt x="4622906" y="1421925"/>
                  <a:pt x="3135294" y="1178910"/>
                  <a:pt x="2685372" y="1071887"/>
                </a:cubicBez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12050" stA="35000" endA="100" endPos="40000" dist="101600" dir="5400000" sy="-100000" algn="bl" rotWithShape="0"/>
          </a:effectLst>
          <a:scene3d>
            <a:camera prst="orthographicFront"/>
            <a:lightRig rig="morning" dir="t">
              <a:rot lat="0" lon="0" rev="60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371600"/>
          </a:xfrm>
        </p:spPr>
        <p:txBody>
          <a:bodyPr/>
          <a:lstStyle/>
          <a:p>
            <a:r>
              <a:rPr lang="en-US" smtClean="0"/>
              <a:t>Click to edit Master title style</a:t>
            </a:r>
            <a:endParaRPr/>
          </a:p>
        </p:txBody>
      </p:sp>
      <p:sp>
        <p:nvSpPr>
          <p:cNvPr id="3" name="Content Placeholder 2"/>
          <p:cNvSpPr>
            <a:spLocks noGrp="1"/>
          </p:cNvSpPr>
          <p:nvPr>
            <p:ph sz="half" idx="1"/>
          </p:nvPr>
        </p:nvSpPr>
        <p:spPr>
          <a:xfrm>
            <a:off x="1737360" y="1755648"/>
            <a:ext cx="3063240" cy="4394327"/>
          </a:xfrm>
        </p:spPr>
        <p:txBody>
          <a:bodyPr>
            <a:normAutofit/>
          </a:bodyPr>
          <a:lstStyle>
            <a:lvl1pPr>
              <a:defRPr sz="1800"/>
            </a:lvl1pPr>
            <a:lvl2pPr>
              <a:defRPr sz="1600"/>
            </a:lvl2pPr>
            <a:lvl3pPr>
              <a:defRPr sz="1600"/>
            </a:lvl3pPr>
            <a:lvl4pPr>
              <a:defRPr sz="1600"/>
            </a:lvl4pPr>
            <a:lvl5pPr>
              <a:defRPr sz="1600"/>
            </a:lvl5pPr>
            <a:lvl6pPr>
              <a:defRPr sz="1600" baseline="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59638" y="1755648"/>
            <a:ext cx="3063240" cy="4394327"/>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86790-5237-4EDF-B334-CB515150DAE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51660" y="1722279"/>
            <a:ext cx="2834640" cy="639762"/>
          </a:xfrm>
        </p:spPr>
        <p:txBody>
          <a:bodyPr anchor="ctr" anchorCtr="0">
            <a:noAutofit/>
          </a:bodyPr>
          <a:lstStyle>
            <a:lvl1pPr marL="0" indent="0" algn="ctr">
              <a:buNone/>
              <a:defRPr sz="2000" b="1">
                <a:gradFill>
                  <a:gsLst>
                    <a:gs pos="0">
                      <a:schemeClr val="tx1"/>
                    </a:gs>
                    <a:gs pos="100000">
                      <a:schemeClr val="tx1">
                        <a:lumMod val="75000"/>
                        <a:lumOff val="25000"/>
                      </a:schemeClr>
                    </a:gs>
                  </a:gsLst>
                  <a:lin ang="54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073938" y="1722279"/>
            <a:ext cx="2834640" cy="639762"/>
          </a:xfrm>
        </p:spPr>
        <p:txBody>
          <a:bodyPr vert="horz" lIns="91440" tIns="45720" rIns="91440" bIns="45720" rtlCol="0" anchor="ctr" anchorCtr="0">
            <a:noAutofit/>
          </a:bodyPr>
          <a:lstStyle>
            <a:lvl1pPr marL="0" indent="0" algn="ctr">
              <a:buNone/>
              <a:defRPr sz="2000" b="1" kern="1200">
                <a:gradFill>
                  <a:gsLst>
                    <a:gs pos="0">
                      <a:schemeClr val="tx1"/>
                    </a:gs>
                    <a:gs pos="100000">
                      <a:schemeClr val="tx1">
                        <a:lumMod val="75000"/>
                        <a:lumOff val="25000"/>
                      </a:schemeClr>
                    </a:gs>
                  </a:gsLst>
                  <a:lin ang="5400000" scaled="0"/>
                </a:gra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ts val="2000"/>
              </a:spcBef>
              <a:buClr>
                <a:schemeClr val="tx1"/>
              </a:buClr>
              <a:buSzPct val="80000"/>
              <a:buFont typeface="Wingdings" pitchFamily="2" charset="2"/>
              <a:buNone/>
            </a:pPr>
            <a:r>
              <a:rPr lang="en-US" smtClean="0"/>
              <a:t>Click to edit Master text styles</a:t>
            </a:r>
          </a:p>
        </p:txBody>
      </p:sp>
      <p:sp>
        <p:nvSpPr>
          <p:cNvPr id="10" name="Freeform 9"/>
          <p:cNvSpPr/>
          <p:nvPr/>
        </p:nvSpPr>
        <p:spPr>
          <a:xfrm>
            <a:off x="1737360"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Freeform 10"/>
          <p:cNvSpPr/>
          <p:nvPr/>
        </p:nvSpPr>
        <p:spPr>
          <a:xfrm>
            <a:off x="4959638"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219199" y="76200"/>
            <a:ext cx="6803679" cy="1371600"/>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1737360"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959638"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886790-5237-4EDF-B334-CB515150DAE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886790-5237-4EDF-B334-CB515150DAE6}" type="slidenum">
              <a:rPr lang="en-GB" smtClean="0"/>
              <a:pPr/>
              <a:t>‹#›</a:t>
            </a:fld>
            <a:endParaRPr lang="en-GB"/>
          </a:p>
        </p:txBody>
      </p:sp>
      <p:grpSp>
        <p:nvGrpSpPr>
          <p:cNvPr id="6" name="Group 5"/>
          <p:cNvGrpSpPr/>
          <p:nvPr/>
        </p:nvGrpSpPr>
        <p:grpSpPr>
          <a:xfrm>
            <a:off x="7339001" y="5311513"/>
            <a:ext cx="1837944" cy="1533602"/>
            <a:chOff x="7339001" y="5311513"/>
            <a:chExt cx="1837944" cy="1533602"/>
          </a:xfrm>
        </p:grpSpPr>
        <p:sp>
          <p:nvSpPr>
            <p:cNvPr id="7" name="Freeform 6"/>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886790-5237-4EDF-B334-CB515150DAE6}" type="slidenum">
              <a:rPr lang="en-GB" smtClean="0"/>
              <a:pPr/>
              <a:t>‹#›</a:t>
            </a:fld>
            <a:endParaRPr lang="en-GB"/>
          </a:p>
        </p:txBody>
      </p:sp>
      <p:grpSp>
        <p:nvGrpSpPr>
          <p:cNvPr id="8" name="Group 7"/>
          <p:cNvGrpSpPr/>
          <p:nvPr/>
        </p:nvGrpSpPr>
        <p:grpSpPr>
          <a:xfrm>
            <a:off x="7339001" y="5311513"/>
            <a:ext cx="1837944" cy="1533602"/>
            <a:chOff x="7339001" y="5311513"/>
            <a:chExt cx="1837944" cy="1533602"/>
          </a:xfrm>
        </p:grpSpPr>
        <p:sp>
          <p:nvSpPr>
            <p:cNvPr id="5" name="Freeform 4"/>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 name="Freeform 5"/>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 name="Freeform 6"/>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49941"/>
            <a:ext cx="3886200" cy="5486400"/>
          </a:xfrm>
        </p:spPr>
        <p:txBody>
          <a:bodyPr>
            <a:normAutofit/>
          </a:bodyPr>
          <a:lstStyle>
            <a:lvl1pPr>
              <a:defRPr sz="22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86790-5237-4EDF-B334-CB515150DAE6}" type="slidenum">
              <a:rPr lang="en-GB" smtClean="0"/>
              <a:pPr/>
              <a:t>‹#›</a:t>
            </a:fld>
            <a:endParaRPr lang="en-GB"/>
          </a:p>
        </p:txBody>
      </p:sp>
      <p:sp>
        <p:nvSpPr>
          <p:cNvPr id="4" name="Text Placeholder 3"/>
          <p:cNvSpPr>
            <a:spLocks noGrp="1"/>
          </p:cNvSpPr>
          <p:nvPr>
            <p:ph type="body" sz="half" idx="2"/>
          </p:nvPr>
        </p:nvSpPr>
        <p:spPr>
          <a:xfrm>
            <a:off x="1815353" y="2516841"/>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815353" y="1526241"/>
            <a:ext cx="2514600" cy="914400"/>
          </a:xfrm>
        </p:spPr>
        <p:txBody>
          <a:bodyPr anchor="b">
            <a:normAutofit/>
          </a:bodyPr>
          <a:lstStyle>
            <a:lvl1pPr algn="l">
              <a:defRPr sz="2200" b="1"/>
            </a:lvl1pPr>
          </a:lstStyle>
          <a:p>
            <a:r>
              <a:rPr lang="en-US" smtClean="0"/>
              <a:t>Click to edit Master 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4666129" y="523718"/>
            <a:ext cx="4114800" cy="572826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819656" y="1527048"/>
            <a:ext cx="2514600" cy="914400"/>
          </a:xfrm>
        </p:spPr>
        <p:txBody>
          <a:bodyPr anchor="b">
            <a:normAutofit/>
          </a:bodyPr>
          <a:lstStyle>
            <a:lvl1pPr algn="l">
              <a:defRPr sz="2200" b="1"/>
            </a:lvl1pPr>
          </a:lstStyle>
          <a:p>
            <a:r>
              <a:rPr lang="en-US" smtClean="0"/>
              <a:t>Click to edit Master title style</a:t>
            </a:r>
            <a:endParaRPr/>
          </a:p>
        </p:txBody>
      </p:sp>
      <p:sp>
        <p:nvSpPr>
          <p:cNvPr id="3" name="Picture Placeholder 2"/>
          <p:cNvSpPr>
            <a:spLocks noGrp="1"/>
          </p:cNvSpPr>
          <p:nvPr>
            <p:ph type="pic" idx="1"/>
          </p:nvPr>
        </p:nvSpPr>
        <p:spPr>
          <a:xfrm>
            <a:off x="4937760" y="786384"/>
            <a:ext cx="3611880" cy="5212080"/>
          </a:xfrm>
          <a:effectLst>
            <a:softEdge rad="31750"/>
          </a:effectLst>
        </p:spPr>
        <p:txBody>
          <a:bodyPr>
            <a:normAutofit/>
          </a:bodyPr>
          <a:lstStyle>
            <a:lvl1pPr marL="0" indent="0">
              <a:buNone/>
              <a:defRPr sz="2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819656" y="2514600"/>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86790-5237-4EDF-B334-CB515150DAE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199" y="76200"/>
            <a:ext cx="6803679" cy="13716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981200" y="1752600"/>
            <a:ext cx="6041679"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889279" y="6498874"/>
            <a:ext cx="2133600" cy="256032"/>
          </a:xfrm>
          <a:prstGeom prst="rect">
            <a:avLst/>
          </a:prstGeom>
        </p:spPr>
        <p:txBody>
          <a:bodyPr vert="horz" lIns="91440" tIns="45720" rIns="91440" bIns="0" rtlCol="0" anchor="ctr"/>
          <a:lstStyle>
            <a:lvl1pPr marL="0" algn="r" defTabSz="914400" rtl="0" eaLnBrk="1" latinLnBrk="0" hangingPunct="1">
              <a:defRPr sz="1000" b="1" kern="1200">
                <a:solidFill>
                  <a:schemeClr val="tx1">
                    <a:lumMod val="75000"/>
                    <a:lumOff val="25000"/>
                    <a:alpha val="40000"/>
                  </a:schemeClr>
                </a:solidFill>
                <a:latin typeface="+mj-lt"/>
                <a:ea typeface="+mn-ea"/>
                <a:cs typeface="+mn-cs"/>
              </a:defRPr>
            </a:lvl1pPr>
          </a:lstStyle>
          <a:p>
            <a:fld id="{C9636493-25B6-4A25-AC72-EBA1879A37D1}" type="datetimeFigureOut">
              <a:rPr lang="en-GB" smtClean="0"/>
              <a:pPr/>
              <a:t>05/07/2013</a:t>
            </a:fld>
            <a:endParaRPr lang="en-GB"/>
          </a:p>
        </p:txBody>
      </p:sp>
      <p:sp>
        <p:nvSpPr>
          <p:cNvPr id="5" name="Footer Placeholder 4"/>
          <p:cNvSpPr>
            <a:spLocks noGrp="1"/>
          </p:cNvSpPr>
          <p:nvPr>
            <p:ph type="ftr" sz="quarter" idx="3"/>
          </p:nvPr>
        </p:nvSpPr>
        <p:spPr>
          <a:xfrm>
            <a:off x="1981200" y="6499412"/>
            <a:ext cx="2895600" cy="255494"/>
          </a:xfrm>
          <a:prstGeom prst="rect">
            <a:avLst/>
          </a:prstGeom>
        </p:spPr>
        <p:txBody>
          <a:bodyPr vert="horz" lIns="91440" tIns="45720" rIns="91440" bIns="0" rtlCol="0" anchor="ctr"/>
          <a:lstStyle>
            <a:lvl1pPr marL="0" algn="l" defTabSz="914400" rtl="0" eaLnBrk="1" latinLnBrk="0" hangingPunct="1">
              <a:defRPr sz="1000" b="1" kern="1200">
                <a:solidFill>
                  <a:schemeClr val="tx1">
                    <a:lumMod val="75000"/>
                    <a:lumOff val="25000"/>
                    <a:alpha val="40000"/>
                  </a:schemeClr>
                </a:solidFill>
                <a:latin typeface="+mj-lt"/>
                <a:ea typeface="+mn-ea"/>
                <a:cs typeface="+mn-cs"/>
              </a:defRPr>
            </a:lvl1pPr>
          </a:lstStyle>
          <a:p>
            <a:endParaRPr lang="en-GB"/>
          </a:p>
        </p:txBody>
      </p:sp>
      <p:sp>
        <p:nvSpPr>
          <p:cNvPr id="6" name="Slide Number Placeholder 5"/>
          <p:cNvSpPr>
            <a:spLocks noGrp="1"/>
          </p:cNvSpPr>
          <p:nvPr>
            <p:ph type="sldNum" sz="quarter" idx="4"/>
          </p:nvPr>
        </p:nvSpPr>
        <p:spPr>
          <a:xfrm>
            <a:off x="8027894" y="6208059"/>
            <a:ext cx="1048872" cy="685800"/>
          </a:xfrm>
          <a:prstGeom prst="rect">
            <a:avLst/>
          </a:prstGeom>
        </p:spPr>
        <p:txBody>
          <a:bodyPr vert="horz" lIns="91440" tIns="45720" rIns="91440" bIns="0" rtlCol="0" anchor="ctr"/>
          <a:lstStyle>
            <a:lvl1pPr algn="r">
              <a:defRPr sz="2800" b="1">
                <a:solidFill>
                  <a:schemeClr val="tx1">
                    <a:lumMod val="75000"/>
                    <a:lumOff val="25000"/>
                    <a:alpha val="40000"/>
                  </a:schemeClr>
                </a:solidFill>
                <a:latin typeface="+mj-lt"/>
              </a:defRPr>
            </a:lvl1pPr>
          </a:lstStyle>
          <a:p>
            <a:fld id="{35886790-5237-4EDF-B334-CB515150DAE6}" type="slidenum">
              <a:rPr lang="en-GB" smtClean="0"/>
              <a:pPr/>
              <a:t>‹#›</a:t>
            </a:fld>
            <a:endParaRPr lang="en-GB"/>
          </a:p>
        </p:txBody>
      </p:sp>
      <p:sp>
        <p:nvSpPr>
          <p:cNvPr id="8" name="Freeform 7"/>
          <p:cNvSpPr/>
          <p:nvPr/>
        </p:nvSpPr>
        <p:spPr>
          <a:xfrm>
            <a:off x="-990600" y="76200"/>
            <a:ext cx="3340100" cy="6629400"/>
          </a:xfrm>
          <a:custGeom>
            <a:avLst/>
            <a:gdLst>
              <a:gd name="connsiteX0" fmla="*/ 0 w 2057400"/>
              <a:gd name="connsiteY0" fmla="*/ 3238500 h 6477000"/>
              <a:gd name="connsiteX1" fmla="*/ 48274 w 2057400"/>
              <a:gd name="connsiteY1" fmla="*/ 2258072 h 6477000"/>
              <a:gd name="connsiteX2" fmla="*/ 1028706 w 2057400"/>
              <a:gd name="connsiteY2" fmla="*/ 1 h 6477000"/>
              <a:gd name="connsiteX3" fmla="*/ 2009129 w 2057400"/>
              <a:gd name="connsiteY3" fmla="*/ 2258077 h 6477000"/>
              <a:gd name="connsiteX4" fmla="*/ 2057403 w 2057400"/>
              <a:gd name="connsiteY4" fmla="*/ 3238502 h 6477000"/>
              <a:gd name="connsiteX5" fmla="*/ 2009129 w 2057400"/>
              <a:gd name="connsiteY5" fmla="*/ 4218929 h 6477000"/>
              <a:gd name="connsiteX6" fmla="*/ 1028701 w 2057400"/>
              <a:gd name="connsiteY6" fmla="*/ 6477002 h 6477000"/>
              <a:gd name="connsiteX7" fmla="*/ 48277 w 2057400"/>
              <a:gd name="connsiteY7" fmla="*/ 4218927 h 6477000"/>
              <a:gd name="connsiteX8" fmla="*/ 3 w 2057400"/>
              <a:gd name="connsiteY8" fmla="*/ 3238501 h 6477000"/>
              <a:gd name="connsiteX9" fmla="*/ 0 w 2057400"/>
              <a:gd name="connsiteY9" fmla="*/ 3238500 h 6477000"/>
              <a:gd name="connsiteX0" fmla="*/ 0 w 2057403"/>
              <a:gd name="connsiteY0" fmla="*/ 3238507 h 6477012"/>
              <a:gd name="connsiteX1" fmla="*/ 48274 w 2057403"/>
              <a:gd name="connsiteY1" fmla="*/ 22580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593235 w 2650638"/>
              <a:gd name="connsiteY0" fmla="*/ 3238507 h 6477012"/>
              <a:gd name="connsiteX1" fmla="*/ 1479709 w 2650638"/>
              <a:gd name="connsiteY1" fmla="*/ 2562879 h 6477012"/>
              <a:gd name="connsiteX2" fmla="*/ 1621941 w 2650638"/>
              <a:gd name="connsiteY2" fmla="*/ 8 h 6477012"/>
              <a:gd name="connsiteX3" fmla="*/ 2602364 w 2650638"/>
              <a:gd name="connsiteY3" fmla="*/ 2258084 h 6477012"/>
              <a:gd name="connsiteX4" fmla="*/ 2650638 w 2650638"/>
              <a:gd name="connsiteY4" fmla="*/ 3238509 h 6477012"/>
              <a:gd name="connsiteX5" fmla="*/ 2602364 w 2650638"/>
              <a:gd name="connsiteY5" fmla="*/ 4218936 h 6477012"/>
              <a:gd name="connsiteX6" fmla="*/ 1621936 w 2650638"/>
              <a:gd name="connsiteY6" fmla="*/ 6477009 h 6477012"/>
              <a:gd name="connsiteX7" fmla="*/ 641512 w 2650638"/>
              <a:gd name="connsiteY7" fmla="*/ 4218934 h 6477012"/>
              <a:gd name="connsiteX8" fmla="*/ 593238 w 2650638"/>
              <a:gd name="connsiteY8" fmla="*/ 3238508 h 6477012"/>
              <a:gd name="connsiteX9" fmla="*/ 593235 w 2650638"/>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1964838 w 3406086"/>
              <a:gd name="connsiteY4" fmla="*/ 26289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8 w 3406086"/>
              <a:gd name="connsiteY0" fmla="*/ 3238508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0" fmla="*/ 641512 w 3406086"/>
              <a:gd name="connsiteY0" fmla="*/ 42189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7780" h="6477009">
                <a:moveTo>
                  <a:pt x="1860712" y="2923534"/>
                </a:moveTo>
                <a:cubicBezTo>
                  <a:pt x="1944660" y="1493706"/>
                  <a:pt x="1492916" y="2558773"/>
                  <a:pt x="1479709" y="2562879"/>
                </a:cubicBezTo>
                <a:cubicBezTo>
                  <a:pt x="3317780" y="1849120"/>
                  <a:pt x="1173778" y="0"/>
                  <a:pt x="1621941" y="8"/>
                </a:cubicBezTo>
                <a:cubicBezTo>
                  <a:pt x="0" y="1257313"/>
                  <a:pt x="2466688" y="913421"/>
                  <a:pt x="2602364" y="2258084"/>
                </a:cubicBezTo>
                <a:cubicBezTo>
                  <a:pt x="2812155" y="1330547"/>
                  <a:pt x="2128243" y="1925755"/>
                  <a:pt x="1964838" y="2628909"/>
                </a:cubicBezTo>
                <a:cubicBezTo>
                  <a:pt x="1801433" y="3332063"/>
                  <a:pt x="1842490" y="6212005"/>
                  <a:pt x="1621936" y="6477009"/>
                </a:cubicBezTo>
                <a:cubicBezTo>
                  <a:pt x="1173776" y="6477006"/>
                  <a:pt x="3025088" y="1778999"/>
                  <a:pt x="1860712" y="2923534"/>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gradFill>
            <a:gsLst>
              <a:gs pos="0">
                <a:schemeClr val="tx1">
                  <a:alpha val="90000"/>
                </a:schemeClr>
              </a:gs>
              <a:gs pos="50000">
                <a:schemeClr val="tx1">
                  <a:lumMod val="75000"/>
                  <a:lumOff val="25000"/>
                  <a:alpha val="90000"/>
                </a:schemeClr>
              </a:gs>
              <a:gs pos="100000">
                <a:schemeClr val="tx1">
                  <a:lumMod val="50000"/>
                  <a:lumOff val="50000"/>
                </a:schemeClr>
              </a:gs>
            </a:gsLst>
            <a:lin ang="5400000" scaled="0"/>
          </a:gradFill>
          <a:latin typeface="+mj-lt"/>
          <a:ea typeface="+mj-ea"/>
          <a:cs typeface="+mj-cs"/>
        </a:defRPr>
      </a:lvl1pPr>
    </p:titleStyle>
    <p:bodyStyle>
      <a:lvl1pPr marL="342900" indent="-342900" algn="l" defTabSz="914400" rtl="0" eaLnBrk="1" latinLnBrk="0" hangingPunct="1">
        <a:spcBef>
          <a:spcPts val="2000"/>
        </a:spcBef>
        <a:buClr>
          <a:schemeClr val="tx1"/>
        </a:buClr>
        <a:buSzPct val="80000"/>
        <a:buFont typeface="Wingdings" pitchFamily="2" charset="2"/>
        <a:buChar char="v"/>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577850" indent="-228600" algn="l" defTabSz="914400" rtl="0" eaLnBrk="1" latinLnBrk="0" hangingPunct="1">
        <a:spcBef>
          <a:spcPts val="1200"/>
        </a:spcBef>
        <a:buSzPct val="100000"/>
        <a:buFont typeface="Wingdings" pitchFamily="2" charset="2"/>
        <a:buChar char=""/>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2pPr>
      <a:lvl3pPr marL="806450" indent="-228600" algn="l" defTabSz="914400" rtl="0" eaLnBrk="1" latinLnBrk="0" hangingPunct="1">
        <a:spcBef>
          <a:spcPts val="1200"/>
        </a:spcBef>
        <a:buClr>
          <a:schemeClr val="accent4"/>
        </a:buClr>
        <a:buSzPct val="100000"/>
        <a:buFont typeface="Wingdings" pitchFamily="2" charset="2"/>
        <a:buChar char="w"/>
        <a:defRPr sz="20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3pPr>
      <a:lvl4pPr marL="1035050" indent="-228600" algn="l" defTabSz="914400" rtl="0" eaLnBrk="1" latinLnBrk="0" hangingPunct="1">
        <a:spcBef>
          <a:spcPts val="1200"/>
        </a:spcBef>
        <a:buClr>
          <a:schemeClr val="accent2"/>
        </a:buClr>
        <a:buFont typeface="Wingdings" pitchFamily="2" charset="2"/>
        <a:buChar char=""/>
        <a:defRPr sz="18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4pPr>
      <a:lvl5pPr marL="1263650" indent="-228600" algn="l" defTabSz="914400" rtl="0" eaLnBrk="1" latinLnBrk="0" hangingPunct="1">
        <a:spcBef>
          <a:spcPts val="1200"/>
        </a:spcBef>
        <a:buClr>
          <a:schemeClr val="accent3"/>
        </a:buClr>
        <a:buSzPct val="100000"/>
        <a:buFont typeface="Wingdings" pitchFamily="2" charset="2"/>
        <a:buChar char="w"/>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5pPr>
      <a:lvl6pPr marL="1492250" indent="-228600" algn="l" defTabSz="914400" rtl="0" eaLnBrk="1" latinLnBrk="0" hangingPunct="1">
        <a:spcBef>
          <a:spcPts val="1200"/>
        </a:spcBef>
        <a:buClr>
          <a:schemeClr val="accent5"/>
        </a:buClr>
        <a:buFont typeface="Wingdings" pitchFamily="2" charset="2"/>
        <a:buChar char=""/>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6pPr>
      <a:lvl7pPr marL="1720850" indent="-228600" algn="l" defTabSz="914400" rtl="0" eaLnBrk="1" latinLnBrk="0" hangingPunct="1">
        <a:spcBef>
          <a:spcPts val="1200"/>
        </a:spcBef>
        <a:buClr>
          <a:schemeClr val="accent6"/>
        </a:buClr>
        <a:buFont typeface="Wingdings" pitchFamily="2" charset="2"/>
        <a:buChar char=""/>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7pPr>
      <a:lvl8pPr marL="1949450" indent="-228600" algn="l" defTabSz="914400" rtl="0" eaLnBrk="1" latinLnBrk="0" hangingPunct="1">
        <a:spcBef>
          <a:spcPts val="1200"/>
        </a:spcBef>
        <a:buFont typeface="Wingdings" pitchFamily="2" charset="2"/>
        <a:buChar char=""/>
        <a:defRPr sz="1600" kern="12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8pPr>
      <a:lvl9pPr marL="2178050" indent="-228600" algn="l" defTabSz="914400" rtl="0" eaLnBrk="1" latinLnBrk="0" hangingPunct="1">
        <a:spcBef>
          <a:spcPts val="1200"/>
        </a:spcBef>
        <a:buFont typeface="Wingdings" pitchFamily="2" charset="2"/>
        <a:buChar char=""/>
        <a:defRPr sz="1600" kern="12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1.worldbank.org/education/exams/nature.as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764704"/>
            <a:ext cx="5238750" cy="2435696"/>
          </a:xfrm>
        </p:spPr>
        <p:txBody>
          <a:bodyPr>
            <a:normAutofit fontScale="90000"/>
          </a:bodyPr>
          <a:lstStyle/>
          <a:p>
            <a:r>
              <a:rPr lang="en-TT" dirty="0" smtClean="0"/>
              <a:t>TOBAGO WORKSHOP ON EDUCATIONAL ASSESSMENT</a:t>
            </a:r>
            <a:br>
              <a:rPr lang="en-TT" dirty="0" smtClean="0"/>
            </a:br>
            <a:r>
              <a:rPr lang="en-TT" dirty="0" smtClean="0">
                <a:solidFill>
                  <a:srgbClr val="C00000"/>
                </a:solidFill>
              </a:rPr>
              <a:t>Day 2, Session 2</a:t>
            </a:r>
            <a:endParaRPr lang="en-GB" dirty="0">
              <a:solidFill>
                <a:srgbClr val="C00000"/>
              </a:solidFill>
            </a:endParaRPr>
          </a:p>
        </p:txBody>
      </p:sp>
      <p:sp>
        <p:nvSpPr>
          <p:cNvPr id="3" name="Subtitle 2"/>
          <p:cNvSpPr>
            <a:spLocks noGrp="1"/>
          </p:cNvSpPr>
          <p:nvPr>
            <p:ph type="subTitle" idx="1"/>
          </p:nvPr>
        </p:nvSpPr>
        <p:spPr>
          <a:xfrm>
            <a:off x="3059832" y="3276600"/>
            <a:ext cx="5904656" cy="512440"/>
          </a:xfrm>
          <a:solidFill>
            <a:schemeClr val="accent1">
              <a:lumMod val="20000"/>
              <a:lumOff val="80000"/>
            </a:schemeClr>
          </a:solidFill>
        </p:spPr>
        <p:txBody>
          <a:bodyPr>
            <a:normAutofit/>
          </a:bodyPr>
          <a:lstStyle/>
          <a:p>
            <a:r>
              <a:rPr lang="en-TT" sz="2400" dirty="0" smtClean="0"/>
              <a:t>©</a:t>
            </a:r>
            <a:r>
              <a:rPr lang="en-TT" sz="2400" b="1" dirty="0" smtClean="0"/>
              <a:t>JEROME</a:t>
            </a:r>
            <a:r>
              <a:rPr lang="en-TT" sz="2400" dirty="0" smtClean="0"/>
              <a:t> </a:t>
            </a:r>
            <a:r>
              <a:rPr lang="en-TT" sz="2400" b="1" dirty="0" smtClean="0"/>
              <a:t>DE LISLE, </a:t>
            </a:r>
            <a:r>
              <a:rPr lang="en-TT" sz="2400" b="1" dirty="0" err="1" smtClean="0"/>
              <a:t>REAIG</a:t>
            </a:r>
            <a:r>
              <a:rPr lang="en-TT" sz="2400" b="1" dirty="0" smtClean="0"/>
              <a:t>, 2013</a:t>
            </a:r>
            <a:endParaRPr lang="en-GB" sz="2400" b="1" dirty="0"/>
          </a:p>
        </p:txBody>
      </p:sp>
    </p:spTree>
    <p:extLst>
      <p:ext uri="{BB962C8B-B14F-4D97-AF65-F5344CB8AC3E}">
        <p14:creationId xmlns:p14="http://schemas.microsoft.com/office/powerpoint/2010/main" val="1579549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r>
              <a:rPr lang="en-US" sz="3800"/>
              <a:t>The History of Assessment in Trinidad</a:t>
            </a:r>
          </a:p>
        </p:txBody>
      </p:sp>
      <p:pic>
        <p:nvPicPr>
          <p:cNvPr id="476164" name="Picture 4" descr="MPj04365780000[1]"/>
          <p:cNvPicPr>
            <a:picLocks noChangeAspect="1" noChangeArrowheads="1"/>
          </p:cNvPicPr>
          <p:nvPr/>
        </p:nvPicPr>
        <p:blipFill>
          <a:blip r:embed="rId3" cstate="print"/>
          <a:srcRect/>
          <a:stretch>
            <a:fillRect/>
          </a:stretch>
        </p:blipFill>
        <p:spPr bwMode="auto">
          <a:xfrm>
            <a:off x="2438400" y="1676400"/>
            <a:ext cx="3317875" cy="4953000"/>
          </a:xfrm>
          <a:prstGeom prst="rect">
            <a:avLst/>
          </a:prstGeom>
          <a:noFill/>
        </p:spPr>
      </p:pic>
    </p:spTree>
    <p:extLst>
      <p:ext uri="{BB962C8B-B14F-4D97-AF65-F5344CB8AC3E}">
        <p14:creationId xmlns:p14="http://schemas.microsoft.com/office/powerpoint/2010/main" val="2568685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algn="ctr"/>
            <a:r>
              <a:rPr lang="en-US" sz="2800" b="0">
                <a:solidFill>
                  <a:schemeClr val="accent2"/>
                </a:solidFill>
              </a:rPr>
              <a:t>A BRIEF HISTORY OF ASSESSMENT IN TRINIDAD AND TOBAGO</a:t>
            </a:r>
          </a:p>
        </p:txBody>
      </p:sp>
      <p:sp>
        <p:nvSpPr>
          <p:cNvPr id="321539" name="Rectangle 3"/>
          <p:cNvSpPr>
            <a:spLocks noGrp="1" noChangeArrowheads="1"/>
          </p:cNvSpPr>
          <p:nvPr>
            <p:ph type="body" idx="1"/>
          </p:nvPr>
        </p:nvSpPr>
        <p:spPr>
          <a:xfrm>
            <a:off x="1981200" y="1752600"/>
            <a:ext cx="6551240" cy="4772744"/>
          </a:xfrm>
        </p:spPr>
        <p:txBody>
          <a:bodyPr/>
          <a:lstStyle/>
          <a:p>
            <a:r>
              <a:rPr lang="en-US" dirty="0"/>
              <a:t>Caribbean Societies have been traditionally very examination oriented, partly founded on the belief that success in schools or more specifically examinations provides the currency to achieve upward social mobility</a:t>
            </a:r>
            <a:r>
              <a:rPr lang="en-US" dirty="0" smtClean="0"/>
              <a:t>.</a:t>
            </a:r>
          </a:p>
          <a:p>
            <a:r>
              <a:rPr lang="en-US" dirty="0" smtClean="0"/>
              <a:t>During the colonial era, much teaching was geared towards public examinations at 11+ and 16+</a:t>
            </a:r>
            <a:endParaRPr lang="en-US" dirty="0"/>
          </a:p>
          <a:p>
            <a:r>
              <a:rPr lang="en-US" dirty="0" smtClean="0"/>
              <a:t>The selection </a:t>
            </a:r>
            <a:r>
              <a:rPr lang="en-US" dirty="0"/>
              <a:t>examinations </a:t>
            </a:r>
            <a:r>
              <a:rPr lang="en-US" dirty="0" smtClean="0"/>
              <a:t>in Colonial </a:t>
            </a:r>
            <a:r>
              <a:rPr lang="en-US" dirty="0"/>
              <a:t>systems </a:t>
            </a:r>
            <a:r>
              <a:rPr lang="en-US" dirty="0" smtClean="0"/>
              <a:t>were often </a:t>
            </a:r>
            <a:r>
              <a:rPr lang="en-US" dirty="0"/>
              <a:t>included </a:t>
            </a:r>
            <a:r>
              <a:rPr lang="en-US" dirty="0" smtClean="0"/>
              <a:t>designed </a:t>
            </a:r>
            <a:r>
              <a:rPr lang="en-US" dirty="0"/>
              <a:t>to weed out those considered the most likely to </a:t>
            </a:r>
            <a:r>
              <a:rPr lang="en-US" dirty="0" smtClean="0"/>
              <a:t>succeed and functioned as a </a:t>
            </a:r>
            <a:r>
              <a:rPr lang="en-US" dirty="0" err="1" smtClean="0"/>
              <a:t>gatekeepr</a:t>
            </a:r>
            <a:r>
              <a:rPr lang="en-US" dirty="0" smtClean="0"/>
              <a:t>.</a:t>
            </a:r>
            <a:endParaRPr lang="en-US" dirty="0"/>
          </a:p>
        </p:txBody>
      </p:sp>
    </p:spTree>
    <p:extLst>
      <p:ext uri="{BB962C8B-B14F-4D97-AF65-F5344CB8AC3E}">
        <p14:creationId xmlns:p14="http://schemas.microsoft.com/office/powerpoint/2010/main" val="3528245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algn="ctr"/>
            <a:r>
              <a:rPr lang="en-US" sz="2800" b="0">
                <a:solidFill>
                  <a:schemeClr val="accent2"/>
                </a:solidFill>
              </a:rPr>
              <a:t>A BRIEF HISTORY OF ASSESSMENT IN TRINIDAD AND TOBAGO</a:t>
            </a:r>
          </a:p>
        </p:txBody>
      </p:sp>
      <p:sp>
        <p:nvSpPr>
          <p:cNvPr id="323587" name="Rectangle 3"/>
          <p:cNvSpPr>
            <a:spLocks noGrp="1" noChangeArrowheads="1"/>
          </p:cNvSpPr>
          <p:nvPr>
            <p:ph type="body" idx="1"/>
          </p:nvPr>
        </p:nvSpPr>
        <p:spPr>
          <a:xfrm>
            <a:off x="1691680" y="1600200"/>
            <a:ext cx="7147520" cy="5105400"/>
          </a:xfrm>
        </p:spPr>
        <p:txBody>
          <a:bodyPr>
            <a:normAutofit lnSpcReduction="10000"/>
          </a:bodyPr>
          <a:lstStyle/>
          <a:p>
            <a:r>
              <a:rPr lang="en-US" sz="2400" dirty="0"/>
              <a:t>The focus on weeding out and separating remained amidst with little focus on </a:t>
            </a:r>
            <a:r>
              <a:rPr lang="en-US" sz="2400" u="sng" dirty="0">
                <a:effectLst>
                  <a:outerShdw blurRad="38100" dist="38100" dir="2700000" algn="tl">
                    <a:srgbClr val="FFFFFF"/>
                  </a:outerShdw>
                </a:effectLst>
              </a:rPr>
              <a:t>assessment of learning (formative assessment)</a:t>
            </a:r>
            <a:r>
              <a:rPr lang="en-US" sz="2400" dirty="0"/>
              <a:t>.</a:t>
            </a:r>
          </a:p>
          <a:p>
            <a:r>
              <a:rPr lang="en-US" sz="2400" dirty="0"/>
              <a:t>Attempts by some scholars to imitate international emphasis on </a:t>
            </a:r>
            <a:r>
              <a:rPr lang="en-US" sz="2400" u="sng" dirty="0">
                <a:effectLst>
                  <a:outerShdw blurRad="38100" dist="38100" dir="2700000" algn="tl">
                    <a:srgbClr val="FFFFFF"/>
                  </a:outerShdw>
                </a:effectLst>
              </a:rPr>
              <a:t>assessment for learning</a:t>
            </a:r>
            <a:r>
              <a:rPr lang="en-US" sz="2400" dirty="0"/>
              <a:t> can becomes distorted because of </a:t>
            </a:r>
            <a:r>
              <a:rPr lang="en-US" sz="2400" dirty="0" smtClean="0"/>
              <a:t>strongly held traditions </a:t>
            </a:r>
            <a:r>
              <a:rPr lang="en-US" sz="2400" dirty="0"/>
              <a:t>and </a:t>
            </a:r>
            <a:r>
              <a:rPr lang="en-US" sz="2400" dirty="0" smtClean="0"/>
              <a:t>beliefs of teachers.</a:t>
            </a:r>
            <a:endParaRPr lang="en-US" sz="2400" dirty="0"/>
          </a:p>
          <a:p>
            <a:r>
              <a:rPr lang="en-US" sz="2400" dirty="0"/>
              <a:t>Little attention has been paid to fundamental issues of test fairness and/or validity</a:t>
            </a:r>
          </a:p>
          <a:p>
            <a:r>
              <a:rPr lang="en-US" sz="2400" dirty="0"/>
              <a:t>There is also little support for test evaluation or measurement theory in constructing large-scale assessments</a:t>
            </a:r>
          </a:p>
        </p:txBody>
      </p:sp>
    </p:spTree>
    <p:extLst>
      <p:ext uri="{BB962C8B-B14F-4D97-AF65-F5344CB8AC3E}">
        <p14:creationId xmlns:p14="http://schemas.microsoft.com/office/powerpoint/2010/main" val="1564456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algn="ctr"/>
            <a:r>
              <a:rPr lang="en-US" sz="2800" b="0">
                <a:solidFill>
                  <a:schemeClr val="accent2"/>
                </a:solidFill>
              </a:rPr>
              <a:t>A BRIEF HISTORY OF ASSESSMENT IN TRINIDAD AND TOBAGO</a:t>
            </a:r>
          </a:p>
        </p:txBody>
      </p:sp>
      <p:sp>
        <p:nvSpPr>
          <p:cNvPr id="322563" name="Rectangle 3"/>
          <p:cNvSpPr>
            <a:spLocks noGrp="1" noChangeArrowheads="1"/>
          </p:cNvSpPr>
          <p:nvPr>
            <p:ph type="body" idx="1"/>
          </p:nvPr>
        </p:nvSpPr>
        <p:spPr>
          <a:xfrm>
            <a:off x="1763688" y="1600200"/>
            <a:ext cx="6923112" cy="5141168"/>
          </a:xfrm>
        </p:spPr>
        <p:txBody>
          <a:bodyPr/>
          <a:lstStyle/>
          <a:p>
            <a:r>
              <a:rPr lang="en-US" sz="2400" dirty="0"/>
              <a:t>Prior to the 1970s the assessment scene </a:t>
            </a:r>
            <a:r>
              <a:rPr lang="en-US" sz="2400" dirty="0" smtClean="0"/>
              <a:t>in the primary school was </a:t>
            </a:r>
            <a:r>
              <a:rPr lang="en-US" sz="2400" dirty="0"/>
              <a:t>dominated by the Eleven-Plus</a:t>
            </a:r>
          </a:p>
          <a:p>
            <a:r>
              <a:rPr lang="en-US" sz="2400" dirty="0"/>
              <a:t>The emergence of CXC </a:t>
            </a:r>
            <a:r>
              <a:rPr lang="en-US" sz="2400" dirty="0" smtClean="0"/>
              <a:t>at 16+ in </a:t>
            </a:r>
            <a:r>
              <a:rPr lang="en-US" sz="2400" dirty="0"/>
              <a:t>the 1970s </a:t>
            </a:r>
            <a:r>
              <a:rPr lang="en-US" sz="2400" dirty="0" smtClean="0"/>
              <a:t>led </a:t>
            </a:r>
            <a:r>
              <a:rPr lang="en-US" sz="2400" dirty="0"/>
              <a:t>to a greater attention </a:t>
            </a:r>
            <a:r>
              <a:rPr lang="en-US" sz="2400" dirty="0" smtClean="0"/>
              <a:t>to using </a:t>
            </a:r>
            <a:r>
              <a:rPr lang="en-US" sz="2400" dirty="0"/>
              <a:t>multiple modes of assessments, including performance </a:t>
            </a:r>
            <a:r>
              <a:rPr lang="en-US" sz="2400" dirty="0" smtClean="0"/>
              <a:t>assessments in SBAs.</a:t>
            </a:r>
            <a:endParaRPr lang="en-US" sz="2400" dirty="0"/>
          </a:p>
          <a:p>
            <a:r>
              <a:rPr lang="en-US" sz="2400" dirty="0"/>
              <a:t>There is now a growing trend towards assessment for the purposes of monitoring and accountability (national assessments).</a:t>
            </a:r>
          </a:p>
          <a:p>
            <a:r>
              <a:rPr lang="en-US" sz="2400" dirty="0" smtClean="0"/>
              <a:t>In the Caribbean, however, assessment literacy, remains </a:t>
            </a:r>
            <a:r>
              <a:rPr lang="en-US" sz="2400" dirty="0"/>
              <a:t>frightfully low</a:t>
            </a:r>
          </a:p>
        </p:txBody>
      </p:sp>
    </p:spTree>
    <p:extLst>
      <p:ext uri="{BB962C8B-B14F-4D97-AF65-F5344CB8AC3E}">
        <p14:creationId xmlns:p14="http://schemas.microsoft.com/office/powerpoint/2010/main" val="2215392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a:t>
            </a:r>
            <a:r>
              <a:rPr lang="en-TT" dirty="0" err="1" smtClean="0"/>
              <a:t>CSEC</a:t>
            </a:r>
            <a:r>
              <a:rPr lang="en-TT" dirty="0"/>
              <a:t> </a:t>
            </a:r>
            <a:r>
              <a:rPr lang="en-TT" dirty="0" smtClean="0"/>
              <a:t>&amp; CAPE Designs</a:t>
            </a:r>
            <a:endParaRPr lang="en-GB" dirty="0"/>
          </a:p>
        </p:txBody>
      </p:sp>
      <p:sp>
        <p:nvSpPr>
          <p:cNvPr id="3" name="Content Placeholder 2"/>
          <p:cNvSpPr>
            <a:spLocks noGrp="1"/>
          </p:cNvSpPr>
          <p:nvPr>
            <p:ph idx="1"/>
          </p:nvPr>
        </p:nvSpPr>
        <p:spPr/>
        <p:txBody>
          <a:bodyPr>
            <a:normAutofit/>
          </a:bodyPr>
          <a:lstStyle/>
          <a:p>
            <a:r>
              <a:rPr lang="en-TT" sz="2800" dirty="0" smtClean="0"/>
              <a:t>Employs both a multiple purpose and multimodal design in that</a:t>
            </a:r>
          </a:p>
          <a:p>
            <a:pPr lvl="1"/>
            <a:r>
              <a:rPr lang="en-TT" sz="2800" dirty="0" smtClean="0"/>
              <a:t>Uses different types of assessment format</a:t>
            </a:r>
          </a:p>
          <a:p>
            <a:pPr lvl="1"/>
            <a:r>
              <a:rPr lang="en-TT" sz="2800" dirty="0" smtClean="0"/>
              <a:t>Involves internal and external assessment</a:t>
            </a:r>
          </a:p>
          <a:p>
            <a:pPr lvl="1"/>
            <a:r>
              <a:rPr lang="en-TT" sz="2800" dirty="0" smtClean="0"/>
              <a:t>Is allegedly criterion-referenced in grading</a:t>
            </a:r>
            <a:endParaRPr lang="en-GB" sz="2800" dirty="0"/>
          </a:p>
        </p:txBody>
      </p:sp>
    </p:spTree>
    <p:extLst>
      <p:ext uri="{BB962C8B-B14F-4D97-AF65-F5344CB8AC3E}">
        <p14:creationId xmlns:p14="http://schemas.microsoft.com/office/powerpoint/2010/main" val="592959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SEA/CAC Designs</a:t>
            </a:r>
            <a:endParaRPr lang="en-GB" dirty="0"/>
          </a:p>
        </p:txBody>
      </p:sp>
      <p:sp>
        <p:nvSpPr>
          <p:cNvPr id="3" name="Content Placeholder 2"/>
          <p:cNvSpPr>
            <a:spLocks noGrp="1"/>
          </p:cNvSpPr>
          <p:nvPr>
            <p:ph idx="1"/>
          </p:nvPr>
        </p:nvSpPr>
        <p:spPr/>
        <p:txBody>
          <a:bodyPr>
            <a:normAutofit/>
          </a:bodyPr>
          <a:lstStyle/>
          <a:p>
            <a:r>
              <a:rPr lang="en-TT" sz="2800" dirty="0" smtClean="0"/>
              <a:t>Extends measurement to multiple points</a:t>
            </a:r>
          </a:p>
          <a:p>
            <a:r>
              <a:rPr lang="en-TT" sz="2800" dirty="0" smtClean="0"/>
              <a:t>Emphasizes assessment for learning</a:t>
            </a:r>
          </a:p>
          <a:p>
            <a:r>
              <a:rPr lang="en-TT" sz="2800" dirty="0" smtClean="0"/>
              <a:t>Makes use of standardized continuous assessment for high stakes</a:t>
            </a:r>
          </a:p>
          <a:p>
            <a:r>
              <a:rPr lang="en-TT" sz="2800" dirty="0" smtClean="0"/>
              <a:t>The system is multiple purpose</a:t>
            </a:r>
            <a:endParaRPr lang="en-GB" sz="2800" dirty="0"/>
          </a:p>
        </p:txBody>
      </p:sp>
    </p:spTree>
    <p:extLst>
      <p:ext uri="{BB962C8B-B14F-4D97-AF65-F5344CB8AC3E}">
        <p14:creationId xmlns:p14="http://schemas.microsoft.com/office/powerpoint/2010/main" val="572045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7416824" cy="1080120"/>
          </a:xfrm>
        </p:spPr>
        <p:txBody>
          <a:bodyPr>
            <a:noAutofit/>
          </a:bodyPr>
          <a:lstStyle/>
          <a:p>
            <a:r>
              <a:rPr lang="en-TT" sz="3600" dirty="0" smtClean="0"/>
              <a:t>Current CAC framework for Std 5 </a:t>
            </a:r>
            <a:br>
              <a:rPr lang="en-TT" sz="3600" dirty="0" smtClean="0"/>
            </a:br>
            <a:r>
              <a:rPr lang="en-TT" sz="3600" dirty="0" smtClean="0"/>
              <a:t>WRITING ASSESSMENTS (ELA)</a:t>
            </a:r>
            <a:endParaRPr lang="en-TT" sz="3600" dirty="0"/>
          </a:p>
        </p:txBody>
      </p:sp>
      <p:graphicFrame>
        <p:nvGraphicFramePr>
          <p:cNvPr id="4" name="Content Placeholder 3"/>
          <p:cNvGraphicFramePr>
            <a:graphicFrameLocks noGrp="1"/>
          </p:cNvGraphicFramePr>
          <p:nvPr>
            <p:ph idx="1"/>
          </p:nvPr>
        </p:nvGraphicFramePr>
        <p:xfrm>
          <a:off x="611560" y="1052736"/>
          <a:ext cx="8280920" cy="5303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635896" y="4941168"/>
            <a:ext cx="2952328" cy="646331"/>
          </a:xfrm>
          <a:prstGeom prst="rect">
            <a:avLst/>
          </a:prstGeom>
          <a:noFill/>
        </p:spPr>
        <p:txBody>
          <a:bodyPr wrap="square" rtlCol="0">
            <a:spAutoFit/>
          </a:bodyPr>
          <a:lstStyle/>
          <a:p>
            <a:r>
              <a:rPr lang="en-TT" b="1" dirty="0" smtClean="0"/>
              <a:t> Score – 20% towards SEA</a:t>
            </a:r>
          </a:p>
          <a:p>
            <a:endParaRPr lang="en-TT" dirty="0"/>
          </a:p>
        </p:txBody>
      </p:sp>
    </p:spTree>
    <p:extLst>
      <p:ext uri="{BB962C8B-B14F-4D97-AF65-F5344CB8AC3E}">
        <p14:creationId xmlns:p14="http://schemas.microsoft.com/office/powerpoint/2010/main" val="1126947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Tensions in SBA </a:t>
            </a:r>
            <a:endParaRPr lang="en-GB" dirty="0"/>
          </a:p>
        </p:txBody>
      </p:sp>
      <p:sp>
        <p:nvSpPr>
          <p:cNvPr id="3" name="Content Placeholder 2"/>
          <p:cNvSpPr>
            <a:spLocks noGrp="1"/>
          </p:cNvSpPr>
          <p:nvPr>
            <p:ph idx="1"/>
          </p:nvPr>
        </p:nvSpPr>
        <p:spPr/>
        <p:txBody>
          <a:bodyPr>
            <a:normAutofit/>
          </a:bodyPr>
          <a:lstStyle/>
          <a:p>
            <a:r>
              <a:rPr lang="en-TT" sz="2400" dirty="0" smtClean="0"/>
              <a:t>SBA Activity has both summative and formative functions.</a:t>
            </a:r>
          </a:p>
          <a:p>
            <a:r>
              <a:rPr lang="en-TT" sz="2400" dirty="0" smtClean="0"/>
              <a:t>In formative, we are trying to help the student learn by providing feedback.</a:t>
            </a:r>
          </a:p>
          <a:p>
            <a:r>
              <a:rPr lang="en-TT" sz="2400" dirty="0" smtClean="0"/>
              <a:t>In summative, we are assigning them a grade or a mark as a judgment of performance</a:t>
            </a:r>
          </a:p>
          <a:p>
            <a:r>
              <a:rPr lang="en-TT" sz="2400" dirty="0" smtClean="0"/>
              <a:t>The teacher must reconcile his role as “assessor” and “judge”</a:t>
            </a:r>
            <a:endParaRPr lang="en-GB" sz="2400" dirty="0"/>
          </a:p>
        </p:txBody>
      </p:sp>
    </p:spTree>
    <p:extLst>
      <p:ext uri="{BB962C8B-B14F-4D97-AF65-F5344CB8AC3E}">
        <p14:creationId xmlns:p14="http://schemas.microsoft.com/office/powerpoint/2010/main" val="2388056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547664" y="260648"/>
            <a:ext cx="6336704" cy="6480720"/>
          </a:xfrm>
          <a:prstGeom prst="rect">
            <a:avLst/>
          </a:prstGeom>
          <a:noFill/>
          <a:ln w="9525">
            <a:noFill/>
            <a:miter lim="800000"/>
            <a:headEnd/>
            <a:tailEnd/>
          </a:ln>
        </p:spPr>
      </p:pic>
      <p:sp>
        <p:nvSpPr>
          <p:cNvPr id="2" name="Title 1"/>
          <p:cNvSpPr>
            <a:spLocks noGrp="1"/>
          </p:cNvSpPr>
          <p:nvPr>
            <p:ph type="title"/>
          </p:nvPr>
        </p:nvSpPr>
        <p:spPr/>
        <p:txBody>
          <a:bodyPr/>
          <a:lstStyle/>
          <a:p>
            <a:r>
              <a:rPr lang="en-TT" dirty="0" smtClean="0">
                <a:solidFill>
                  <a:srgbClr val="FF0000"/>
                </a:solidFill>
                <a:effectLst>
                  <a:outerShdw blurRad="38100" dist="38100" dir="2700000" algn="tl">
                    <a:srgbClr val="000000">
                      <a:alpha val="43137"/>
                    </a:srgbClr>
                  </a:outerShdw>
                </a:effectLst>
              </a:rPr>
              <a:t>Reconciling the Tensions</a:t>
            </a:r>
            <a:endParaRPr lang="en-GB"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2564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Reconciling the Tensions</a:t>
            </a:r>
            <a:endParaRPr lang="en-GB" dirty="0"/>
          </a:p>
        </p:txBody>
      </p:sp>
      <p:pic>
        <p:nvPicPr>
          <p:cNvPr id="4" name="Picture 3"/>
          <p:cNvPicPr>
            <a:picLocks noChangeAspect="1" noChangeArrowheads="1"/>
          </p:cNvPicPr>
          <p:nvPr/>
        </p:nvPicPr>
        <p:blipFill>
          <a:blip r:embed="rId3" cstate="print"/>
          <a:srcRect/>
          <a:stretch>
            <a:fillRect/>
          </a:stretch>
        </p:blipFill>
        <p:spPr bwMode="auto">
          <a:xfrm>
            <a:off x="1475656" y="1844824"/>
            <a:ext cx="7438546" cy="2952328"/>
          </a:xfrm>
          <a:prstGeom prst="rect">
            <a:avLst/>
          </a:prstGeom>
          <a:noFill/>
          <a:ln w="9525">
            <a:noFill/>
            <a:miter lim="800000"/>
            <a:headEnd/>
            <a:tailEnd/>
          </a:ln>
        </p:spPr>
      </p:pic>
    </p:spTree>
    <p:extLst>
      <p:ext uri="{BB962C8B-B14F-4D97-AF65-F5344CB8AC3E}">
        <p14:creationId xmlns:p14="http://schemas.microsoft.com/office/powerpoint/2010/main" val="146375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6803679" cy="1443608"/>
          </a:xfrm>
        </p:spPr>
        <p:txBody>
          <a:bodyPr>
            <a:normAutofit fontScale="90000"/>
          </a:bodyPr>
          <a:lstStyle/>
          <a:p>
            <a:pPr lvl="0" eaLnBrk="0" fontAlgn="base" hangingPunct="0">
              <a:spcAft>
                <a:spcPct val="0"/>
              </a:spcAft>
            </a:pPr>
            <a:r>
              <a:rPr lang="en-GB" dirty="0" smtClean="0">
                <a:solidFill>
                  <a:schemeClr val="tx1"/>
                </a:solidFill>
                <a:latin typeface="Times New Roman" pitchFamily="18" charset="0"/>
                <a:ea typeface="Calibri" pitchFamily="34" charset="0"/>
                <a:cs typeface="Times New Roman" pitchFamily="18" charset="0"/>
              </a:rPr>
              <a:t/>
            </a:r>
            <a:br>
              <a:rPr lang="en-GB" dirty="0" smtClean="0">
                <a:solidFill>
                  <a:schemeClr val="tx1"/>
                </a:solidFill>
                <a:latin typeface="Times New Roman" pitchFamily="18" charset="0"/>
                <a:ea typeface="Calibri" pitchFamily="34" charset="0"/>
                <a:cs typeface="Times New Roman" pitchFamily="18" charset="0"/>
              </a:rPr>
            </a:br>
            <a:r>
              <a:rPr lang="en-GB" dirty="0">
                <a:solidFill>
                  <a:schemeClr val="tx1"/>
                </a:solidFill>
                <a:latin typeface="Times New Roman" pitchFamily="18" charset="0"/>
                <a:ea typeface="Calibri" pitchFamily="34" charset="0"/>
                <a:cs typeface="Times New Roman" pitchFamily="18" charset="0"/>
              </a:rPr>
              <a:t/>
            </a:r>
            <a:br>
              <a:rPr lang="en-GB" dirty="0">
                <a:solidFill>
                  <a:schemeClr val="tx1"/>
                </a:solidFill>
                <a:latin typeface="Times New Roman" pitchFamily="18" charset="0"/>
                <a:ea typeface="Calibri" pitchFamily="34" charset="0"/>
                <a:cs typeface="Times New Roman" pitchFamily="18" charset="0"/>
              </a:rPr>
            </a:br>
            <a:r>
              <a:rPr lang="en-GB" sz="3600" dirty="0" smtClean="0">
                <a:solidFill>
                  <a:schemeClr val="tx1"/>
                </a:solidFill>
                <a:latin typeface="Times New Roman" pitchFamily="18" charset="0"/>
                <a:ea typeface="Calibri" pitchFamily="34" charset="0"/>
                <a:cs typeface="Times New Roman" pitchFamily="18" charset="0"/>
              </a:rPr>
              <a:t>DAY 2: NATIONAL LEARNING ASSESSMENTS &amp; PUBLIC EXAMINATIONS</a:t>
            </a:r>
            <a:r>
              <a:rPr lang="en-GB" sz="800" dirty="0">
                <a:solidFill>
                  <a:schemeClr val="tx1"/>
                </a:solidFill>
                <a:latin typeface="Arial" pitchFamily="34" charset="0"/>
                <a:cs typeface="Arial" pitchFamily="34" charset="0"/>
              </a:rPr>
              <a:t/>
            </a:r>
            <a:br>
              <a:rPr lang="en-GB" sz="800" dirty="0">
                <a:solidFill>
                  <a:schemeClr val="tx1"/>
                </a:solidFill>
                <a:latin typeface="Arial" pitchFamily="34" charset="0"/>
                <a:cs typeface="Arial" pitchFamily="34" charset="0"/>
              </a:rPr>
            </a:br>
            <a:r>
              <a:rPr lang="en-GB" sz="6000" dirty="0">
                <a:solidFill>
                  <a:schemeClr val="tx1"/>
                </a:solidFill>
                <a:latin typeface="Arial" pitchFamily="34" charset="0"/>
                <a:cs typeface="Arial" pitchFamily="34" charset="0"/>
              </a:rPr>
              <a:t/>
            </a:r>
            <a:br>
              <a:rPr lang="en-GB" sz="6000" dirty="0">
                <a:solidFill>
                  <a:schemeClr val="tx1"/>
                </a:solidFill>
                <a:latin typeface="Arial" pitchFamily="34" charset="0"/>
                <a:cs typeface="Arial" pitchFamily="34" charset="0"/>
              </a:rPr>
            </a:b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4821774"/>
              </p:ext>
            </p:extLst>
          </p:nvPr>
        </p:nvGraphicFramePr>
        <p:xfrm>
          <a:off x="2078911" y="1744822"/>
          <a:ext cx="6453529" cy="4660523"/>
        </p:xfrm>
        <a:graphic>
          <a:graphicData uri="http://schemas.openxmlformats.org/drawingml/2006/table">
            <a:tbl>
              <a:tblPr>
                <a:tableStyleId>{BC89EF96-8CEA-46FF-86C4-4CE0E7609802}</a:tableStyleId>
              </a:tblPr>
              <a:tblGrid>
                <a:gridCol w="6453529"/>
              </a:tblGrid>
              <a:tr h="546695">
                <a:tc>
                  <a:txBody>
                    <a:bodyPr/>
                    <a:lstStyle/>
                    <a:p>
                      <a:r>
                        <a:rPr lang="en-TT" sz="1800" b="1" dirty="0"/>
                        <a:t>PLENARY: ASSESSMENT OF LEARNING: LARGE SCALE ASSESSMENT</a:t>
                      </a:r>
                    </a:p>
                  </a:txBody>
                  <a:tcPr marL="0" marR="0" marT="0" marB="0">
                    <a:solidFill>
                      <a:schemeClr val="tx2">
                        <a:lumMod val="50000"/>
                        <a:lumOff val="50000"/>
                      </a:schemeClr>
                    </a:solidFill>
                  </a:tcPr>
                </a:tc>
              </a:tr>
              <a:tr h="820043">
                <a:tc>
                  <a:txBody>
                    <a:bodyPr/>
                    <a:lstStyle/>
                    <a:p>
                      <a:pPr marL="0" indent="0">
                        <a:buFont typeface="+mj-lt"/>
                        <a:buNone/>
                      </a:pPr>
                      <a:r>
                        <a:rPr lang="en-TT" sz="1800" dirty="0"/>
                        <a:t>TUTORIAL: </a:t>
                      </a:r>
                      <a:endParaRPr lang="en-TT" sz="1800" dirty="0" smtClean="0"/>
                    </a:p>
                    <a:p>
                      <a:pPr marL="342900" indent="-342900">
                        <a:buFont typeface="+mj-lt"/>
                        <a:buAutoNum type="arabicParenR"/>
                      </a:pPr>
                      <a:r>
                        <a:rPr lang="en-TT" sz="1800" dirty="0" smtClean="0"/>
                        <a:t>UNDERSTANDING </a:t>
                      </a:r>
                      <a:r>
                        <a:rPr lang="en-TT" sz="1800" dirty="0"/>
                        <a:t>AND USING NATIONAL TESTS IN AN EDUCATION </a:t>
                      </a:r>
                      <a:r>
                        <a:rPr lang="en-TT" sz="1800" dirty="0" smtClean="0"/>
                        <a:t>SYSTEM</a:t>
                      </a:r>
                    </a:p>
                    <a:p>
                      <a:pPr marL="342900" indent="-342900">
                        <a:buFont typeface="+mj-lt"/>
                        <a:buAutoNum type="arabicParenR"/>
                      </a:pPr>
                      <a:r>
                        <a:rPr lang="en-TT" sz="1800" dirty="0" smtClean="0"/>
                        <a:t>WHAT </a:t>
                      </a:r>
                      <a:r>
                        <a:rPr lang="en-TT" sz="1800" dirty="0"/>
                        <a:t>TO DO WITH THE DATA</a:t>
                      </a:r>
                    </a:p>
                  </a:txBody>
                  <a:tcPr marL="0" marR="0" marT="0" marB="0"/>
                </a:tc>
              </a:tr>
              <a:tr h="820043">
                <a:tc>
                  <a:txBody>
                    <a:bodyPr/>
                    <a:lstStyle/>
                    <a:p>
                      <a:r>
                        <a:rPr lang="en-TT" sz="1800" b="1" dirty="0"/>
                        <a:t>PLENARY: PUBLIC EXAMINATIONS IN THE CARIBBEAN-PERSISTENCE AMIDST CHANGING DESIGNS</a:t>
                      </a:r>
                    </a:p>
                  </a:txBody>
                  <a:tcPr marL="0" marR="0" marT="0" marB="0">
                    <a:solidFill>
                      <a:schemeClr val="tx2">
                        <a:lumMod val="50000"/>
                        <a:lumOff val="50000"/>
                      </a:schemeClr>
                    </a:solidFill>
                  </a:tcPr>
                </a:tc>
              </a:tr>
              <a:tr h="1366738">
                <a:tc>
                  <a:txBody>
                    <a:bodyPr/>
                    <a:lstStyle/>
                    <a:p>
                      <a:r>
                        <a:rPr lang="en-TT" sz="1800" dirty="0"/>
                        <a:t>TUTORIALS: </a:t>
                      </a:r>
                      <a:endParaRPr lang="en-TT" sz="1800" dirty="0" smtClean="0"/>
                    </a:p>
                    <a:p>
                      <a:pPr marL="342900" indent="-342900">
                        <a:buFont typeface="+mj-lt"/>
                        <a:buAutoNum type="arabicParenR"/>
                      </a:pPr>
                      <a:r>
                        <a:rPr lang="en-TT" sz="1800" dirty="0" smtClean="0"/>
                        <a:t>DISCUSSING </a:t>
                      </a:r>
                      <a:r>
                        <a:rPr lang="en-TT" sz="1800" dirty="0"/>
                        <a:t>THE ROLE AND IMPACT OF THE SEA/CAC</a:t>
                      </a:r>
                    </a:p>
                    <a:p>
                      <a:pPr marL="342900" indent="-342900">
                        <a:buFont typeface="+mj-lt"/>
                        <a:buAutoNum type="arabicParenR"/>
                      </a:pPr>
                      <a:r>
                        <a:rPr lang="en-TT" sz="1800" dirty="0"/>
                        <a:t>IDENTIFYING HOW TO WORK WITH MULTI-USE ASSESSMENTS</a:t>
                      </a:r>
                    </a:p>
                    <a:p>
                      <a:pPr marL="342900" indent="-342900">
                        <a:buFont typeface="+mj-lt"/>
                        <a:buAutoNum type="arabicParenR"/>
                      </a:pPr>
                      <a:r>
                        <a:rPr lang="en-TT" sz="1800" dirty="0"/>
                        <a:t>BEST PRACTICE IN THE CAC</a:t>
                      </a:r>
                    </a:p>
                  </a:txBody>
                  <a:tcPr marL="0" marR="0" marT="0" marB="0"/>
                </a:tc>
              </a:tr>
              <a:tr h="820043">
                <a:tc>
                  <a:txBody>
                    <a:bodyPr/>
                    <a:lstStyle/>
                    <a:p>
                      <a:r>
                        <a:rPr lang="en-TT" sz="1800" dirty="0"/>
                        <a:t>VOLUNTARY AFTER WORKSHOP SESSION: USING DATA FROM LARGE-SCALE ASSESSMENTS TO FOSTER SCHOOL IMPROVEMENT</a:t>
                      </a:r>
                    </a:p>
                  </a:txBody>
                  <a:tcPr marL="0" marR="0" marT="0" marB="0"/>
                </a:tc>
              </a:tr>
            </a:tbl>
          </a:graphicData>
        </a:graphic>
      </p:graphicFrame>
      <p:sp>
        <p:nvSpPr>
          <p:cNvPr id="3" name="Isosceles Triangle 2"/>
          <p:cNvSpPr/>
          <p:nvPr/>
        </p:nvSpPr>
        <p:spPr>
          <a:xfrm rot="5400000">
            <a:off x="1696480" y="3753036"/>
            <a:ext cx="432048" cy="5040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9283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Working within these systems </a:t>
            </a:r>
            <a:r>
              <a:rPr lang="en-TT" dirty="0" smtClean="0"/>
              <a:t>can be </a:t>
            </a:r>
            <a:r>
              <a:rPr lang="en-TT" dirty="0" smtClean="0"/>
              <a:t>a challenge</a:t>
            </a:r>
            <a:endParaRPr lang="en-GB" dirty="0"/>
          </a:p>
        </p:txBody>
      </p:sp>
      <p:sp>
        <p:nvSpPr>
          <p:cNvPr id="3" name="Content Placeholder 2"/>
          <p:cNvSpPr>
            <a:spLocks noGrp="1"/>
          </p:cNvSpPr>
          <p:nvPr>
            <p:ph idx="1"/>
          </p:nvPr>
        </p:nvSpPr>
        <p:spPr>
          <a:xfrm>
            <a:off x="1981200" y="1752600"/>
            <a:ext cx="6407224" cy="4772744"/>
          </a:xfrm>
        </p:spPr>
        <p:txBody>
          <a:bodyPr>
            <a:normAutofit fontScale="92500" lnSpcReduction="10000"/>
          </a:bodyPr>
          <a:lstStyle/>
          <a:p>
            <a:r>
              <a:rPr lang="en-TT" sz="2800" dirty="0" smtClean="0"/>
              <a:t>Develop systems that ensures that in the classroom the formative assessment aspect is mostly emphasized. Think protocols, which position formative assessment and feedback at key points.</a:t>
            </a:r>
          </a:p>
          <a:p>
            <a:r>
              <a:rPr lang="en-TT" sz="2800" dirty="0" smtClean="0"/>
              <a:t>Worked to reduce summative aspect and locate it at specific points.</a:t>
            </a:r>
          </a:p>
          <a:p>
            <a:r>
              <a:rPr lang="en-TT" sz="2800" dirty="0" smtClean="0"/>
              <a:t>Avoid teaching to the test by linking inquiry and activity to specific outcomes and standards contained in assessment frameworks.</a:t>
            </a:r>
            <a:endParaRPr lang="en-GB" sz="2800" dirty="0"/>
          </a:p>
        </p:txBody>
      </p:sp>
    </p:spTree>
    <p:extLst>
      <p:ext uri="{BB962C8B-B14F-4D97-AF65-F5344CB8AC3E}">
        <p14:creationId xmlns:p14="http://schemas.microsoft.com/office/powerpoint/2010/main" val="3171185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Preparing test-takers for performance </a:t>
            </a:r>
            <a:endParaRPr lang="en-GB" dirty="0"/>
          </a:p>
        </p:txBody>
      </p:sp>
      <p:sp>
        <p:nvSpPr>
          <p:cNvPr id="3" name="Content Placeholder 2"/>
          <p:cNvSpPr>
            <a:spLocks noGrp="1"/>
          </p:cNvSpPr>
          <p:nvPr>
            <p:ph idx="1"/>
          </p:nvPr>
        </p:nvSpPr>
        <p:spPr>
          <a:xfrm>
            <a:off x="1981200" y="1752600"/>
            <a:ext cx="6479232" cy="4772744"/>
          </a:xfrm>
        </p:spPr>
        <p:txBody>
          <a:bodyPr/>
          <a:lstStyle/>
          <a:p>
            <a:r>
              <a:rPr lang="en-TT" dirty="0" smtClean="0"/>
              <a:t>Some students may require strategy and anxiety reduction for some components such as the multiple choice paper.</a:t>
            </a:r>
          </a:p>
          <a:p>
            <a:r>
              <a:rPr lang="en-TT" dirty="0" smtClean="0"/>
              <a:t>Use teaching strategies linked to expected outcomes-for example discussion for deep learning outcomes.</a:t>
            </a:r>
          </a:p>
          <a:p>
            <a:r>
              <a:rPr lang="en-TT" dirty="0" smtClean="0"/>
              <a:t>Review examination reports to highlight weaknesses.</a:t>
            </a:r>
          </a:p>
          <a:p>
            <a:r>
              <a:rPr lang="en-TT" dirty="0" smtClean="0"/>
              <a:t>Provide high quality practice by developing your own examination papers.</a:t>
            </a:r>
            <a:endParaRPr lang="en-GB" dirty="0"/>
          </a:p>
        </p:txBody>
      </p:sp>
    </p:spTree>
    <p:extLst>
      <p:ext uri="{BB962C8B-B14F-4D97-AF65-F5344CB8AC3E}">
        <p14:creationId xmlns:p14="http://schemas.microsoft.com/office/powerpoint/2010/main" val="2594561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Eight Strategies</a:t>
            </a:r>
            <a:endParaRPr lang="en-GB" dirty="0"/>
          </a:p>
        </p:txBody>
      </p:sp>
      <p:sp>
        <p:nvSpPr>
          <p:cNvPr id="3" name="Content Placeholder 2"/>
          <p:cNvSpPr>
            <a:spLocks noGrp="1"/>
          </p:cNvSpPr>
          <p:nvPr>
            <p:ph idx="1"/>
          </p:nvPr>
        </p:nvSpPr>
        <p:spPr>
          <a:xfrm>
            <a:off x="1981200" y="1340768"/>
            <a:ext cx="6767264" cy="5328592"/>
          </a:xfrm>
        </p:spPr>
        <p:txBody>
          <a:bodyPr>
            <a:normAutofit/>
          </a:bodyPr>
          <a:lstStyle/>
          <a:p>
            <a:r>
              <a:rPr lang="en-GB" b="1" dirty="0" smtClean="0"/>
              <a:t>Build social capital through conversation</a:t>
            </a:r>
          </a:p>
          <a:p>
            <a:r>
              <a:rPr lang="en-GB" b="1" dirty="0" smtClean="0"/>
              <a:t>Provide </a:t>
            </a:r>
            <a:r>
              <a:rPr lang="en-GB" b="1" dirty="0"/>
              <a:t>practice tests.</a:t>
            </a:r>
            <a:r>
              <a:rPr lang="en-GB" dirty="0"/>
              <a:t> </a:t>
            </a:r>
            <a:endParaRPr lang="en-GB" dirty="0" smtClean="0"/>
          </a:p>
          <a:p>
            <a:r>
              <a:rPr lang="en-GB" b="1" dirty="0"/>
              <a:t>Emphasize not giving </a:t>
            </a:r>
            <a:r>
              <a:rPr lang="en-GB" b="1" dirty="0" smtClean="0"/>
              <a:t>up-invoke a success mind-set</a:t>
            </a:r>
            <a:r>
              <a:rPr lang="en-GB" dirty="0" smtClean="0"/>
              <a:t>. </a:t>
            </a:r>
          </a:p>
          <a:p>
            <a:r>
              <a:rPr lang="en-GB" b="1" dirty="0" smtClean="0"/>
              <a:t>Give </a:t>
            </a:r>
            <a:r>
              <a:rPr lang="en-GB" b="1" dirty="0"/>
              <a:t>timed tests</a:t>
            </a:r>
            <a:r>
              <a:rPr lang="en-GB" b="1" dirty="0" smtClean="0"/>
              <a:t>.</a:t>
            </a:r>
          </a:p>
          <a:p>
            <a:r>
              <a:rPr lang="en-GB" b="1" dirty="0"/>
              <a:t>Teach students test-taking strategies</a:t>
            </a:r>
            <a:r>
              <a:rPr lang="en-GB" dirty="0"/>
              <a:t>. </a:t>
            </a:r>
            <a:endParaRPr lang="en-GB" dirty="0" smtClean="0"/>
          </a:p>
          <a:p>
            <a:r>
              <a:rPr lang="en-TT" b="1" dirty="0"/>
              <a:t>Prepare students to deal with test anxiety</a:t>
            </a:r>
            <a:r>
              <a:rPr lang="en-TT" dirty="0"/>
              <a:t>. </a:t>
            </a:r>
            <a:endParaRPr lang="en-TT" dirty="0" smtClean="0"/>
          </a:p>
          <a:p>
            <a:r>
              <a:rPr lang="en-TT" b="1" dirty="0"/>
              <a:t>Make test settings as pleasant as possible</a:t>
            </a:r>
            <a:r>
              <a:rPr lang="en-TT" dirty="0" smtClean="0"/>
              <a:t>.</a:t>
            </a:r>
          </a:p>
          <a:p>
            <a:r>
              <a:rPr lang="en-TT" b="1" dirty="0"/>
              <a:t>Plan a special activity after tests are over</a:t>
            </a:r>
            <a:r>
              <a:rPr lang="en-TT" dirty="0"/>
              <a:t>.</a:t>
            </a:r>
            <a:endParaRPr lang="en-TT" dirty="0" smtClean="0"/>
          </a:p>
          <a:p>
            <a:endParaRPr lang="en-GB" dirty="0"/>
          </a:p>
        </p:txBody>
      </p:sp>
    </p:spTree>
    <p:extLst>
      <p:ext uri="{BB962C8B-B14F-4D97-AF65-F5344CB8AC3E}">
        <p14:creationId xmlns:p14="http://schemas.microsoft.com/office/powerpoint/2010/main" val="1125828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7601273" cy="1371600"/>
          </a:xfrm>
        </p:spPr>
        <p:txBody>
          <a:bodyPr>
            <a:normAutofit fontScale="90000"/>
          </a:bodyPr>
          <a:lstStyle/>
          <a:p>
            <a:r>
              <a:rPr lang="en-TT" dirty="0" smtClean="0"/>
              <a:t>Align formative assessments to Public Examination Standards</a:t>
            </a:r>
            <a:endParaRPr lang="en-GB" dirty="0"/>
          </a:p>
        </p:txBody>
      </p:sp>
      <p:sp>
        <p:nvSpPr>
          <p:cNvPr id="3" name="Content Placeholder 2"/>
          <p:cNvSpPr>
            <a:spLocks noGrp="1"/>
          </p:cNvSpPr>
          <p:nvPr>
            <p:ph idx="1"/>
          </p:nvPr>
        </p:nvSpPr>
        <p:spPr/>
        <p:txBody>
          <a:bodyPr>
            <a:normAutofit/>
          </a:bodyPr>
          <a:lstStyle/>
          <a:p>
            <a:r>
              <a:rPr lang="en-TT" sz="2400" dirty="0" smtClean="0"/>
              <a:t>Decide on the skill that must be developed or is demanded-Problem solving, writing skills, observation.</a:t>
            </a:r>
          </a:p>
          <a:p>
            <a:r>
              <a:rPr lang="en-TT" sz="2400" dirty="0" smtClean="0"/>
              <a:t>Develop Formative assessments for use ion classroom that promote and activate such skills</a:t>
            </a:r>
          </a:p>
          <a:p>
            <a:r>
              <a:rPr lang="en-TT" sz="2400" dirty="0" smtClean="0"/>
              <a:t>Many </a:t>
            </a:r>
            <a:r>
              <a:rPr lang="en-TT" sz="2400" dirty="0" err="1" smtClean="0"/>
              <a:t>CSEC</a:t>
            </a:r>
            <a:r>
              <a:rPr lang="en-TT" sz="2400" dirty="0" smtClean="0"/>
              <a:t> and new primary school syllabi already have activities that convert easily into formative assessments.</a:t>
            </a:r>
            <a:endParaRPr lang="en-GB" sz="2400" dirty="0"/>
          </a:p>
        </p:txBody>
      </p:sp>
    </p:spTree>
    <p:extLst>
      <p:ext uri="{BB962C8B-B14F-4D97-AF65-F5344CB8AC3E}">
        <p14:creationId xmlns:p14="http://schemas.microsoft.com/office/powerpoint/2010/main" val="3400183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process of assessing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3414915"/>
              </p:ext>
            </p:extLst>
          </p:nvPr>
        </p:nvGraphicFramePr>
        <p:xfrm>
          <a:off x="1475656" y="1752600"/>
          <a:ext cx="72008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732240" y="1196752"/>
            <a:ext cx="1872208"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b="1" dirty="0" smtClean="0"/>
              <a:t>Traditional Purposes</a:t>
            </a:r>
          </a:p>
          <a:p>
            <a:pPr algn="ctr"/>
            <a:r>
              <a:rPr lang="en-TT" dirty="0" smtClean="0"/>
              <a:t>Selection</a:t>
            </a:r>
          </a:p>
          <a:p>
            <a:pPr algn="ctr"/>
            <a:r>
              <a:rPr lang="en-TT" dirty="0" smtClean="0"/>
              <a:t>Certification</a:t>
            </a:r>
          </a:p>
          <a:p>
            <a:pPr algn="ctr"/>
            <a:r>
              <a:rPr lang="en-TT" dirty="0" smtClean="0"/>
              <a:t>Placement</a:t>
            </a:r>
            <a:endParaRPr lang="en-GB" dirty="0"/>
          </a:p>
        </p:txBody>
      </p:sp>
      <p:sp>
        <p:nvSpPr>
          <p:cNvPr id="5" name="Rectangle 4"/>
          <p:cNvSpPr/>
          <p:nvPr/>
        </p:nvSpPr>
        <p:spPr>
          <a:xfrm>
            <a:off x="6754291" y="4941168"/>
            <a:ext cx="1872208" cy="16561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b="1" dirty="0" smtClean="0"/>
              <a:t>Emerging Purposes</a:t>
            </a:r>
          </a:p>
          <a:p>
            <a:pPr algn="ctr"/>
            <a:r>
              <a:rPr lang="en-TT" dirty="0" smtClean="0"/>
              <a:t>Learning</a:t>
            </a:r>
          </a:p>
          <a:p>
            <a:pPr algn="ctr"/>
            <a:r>
              <a:rPr lang="en-TT" dirty="0" smtClean="0"/>
              <a:t>Monitoring</a:t>
            </a:r>
          </a:p>
          <a:p>
            <a:pPr algn="ctr"/>
            <a:r>
              <a:rPr lang="en-TT" dirty="0" smtClean="0"/>
              <a:t>Diagnosis</a:t>
            </a:r>
            <a:endParaRPr lang="en-GB" dirty="0"/>
          </a:p>
        </p:txBody>
      </p:sp>
    </p:spTree>
    <p:extLst>
      <p:ext uri="{BB962C8B-B14F-4D97-AF65-F5344CB8AC3E}">
        <p14:creationId xmlns:p14="http://schemas.microsoft.com/office/powerpoint/2010/main" val="2537516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Public Examinations</a:t>
            </a:r>
          </a:p>
        </p:txBody>
      </p:sp>
      <p:grpSp>
        <p:nvGrpSpPr>
          <p:cNvPr id="111624" name="Group 8"/>
          <p:cNvGrpSpPr>
            <a:grpSpLocks/>
          </p:cNvGrpSpPr>
          <p:nvPr/>
        </p:nvGrpSpPr>
        <p:grpSpPr bwMode="auto">
          <a:xfrm>
            <a:off x="1547664" y="1556792"/>
            <a:ext cx="6529536" cy="4996408"/>
            <a:chOff x="144" y="480"/>
            <a:chExt cx="4944" cy="3648"/>
          </a:xfrm>
        </p:grpSpPr>
        <p:pic>
          <p:nvPicPr>
            <p:cNvPr id="111620" name="Picture 4"/>
            <p:cNvPicPr>
              <a:picLocks noChangeAspect="1" noChangeArrowheads="1"/>
            </p:cNvPicPr>
            <p:nvPr/>
          </p:nvPicPr>
          <p:blipFill>
            <a:blip r:embed="rId3" cstate="print"/>
            <a:srcRect/>
            <a:stretch>
              <a:fillRect/>
            </a:stretch>
          </p:blipFill>
          <p:spPr bwMode="auto">
            <a:xfrm>
              <a:off x="144" y="480"/>
              <a:ext cx="2832" cy="2121"/>
            </a:xfrm>
            <a:prstGeom prst="rect">
              <a:avLst/>
            </a:prstGeom>
            <a:noFill/>
            <a:ln w="9525">
              <a:noFill/>
              <a:miter lim="800000"/>
              <a:headEnd/>
              <a:tailEnd/>
            </a:ln>
            <a:effectLst/>
          </p:spPr>
        </p:pic>
        <p:pic>
          <p:nvPicPr>
            <p:cNvPr id="111621" name="Picture 5"/>
            <p:cNvPicPr>
              <a:picLocks noChangeAspect="1" noChangeArrowheads="1"/>
            </p:cNvPicPr>
            <p:nvPr/>
          </p:nvPicPr>
          <p:blipFill>
            <a:blip r:embed="rId4" cstate="print"/>
            <a:srcRect/>
            <a:stretch>
              <a:fillRect/>
            </a:stretch>
          </p:blipFill>
          <p:spPr bwMode="auto">
            <a:xfrm>
              <a:off x="2304" y="2304"/>
              <a:ext cx="2784" cy="1816"/>
            </a:xfrm>
            <a:prstGeom prst="rect">
              <a:avLst/>
            </a:prstGeom>
            <a:noFill/>
            <a:ln w="9525">
              <a:noFill/>
              <a:miter lim="800000"/>
              <a:headEnd/>
              <a:tailEnd/>
            </a:ln>
            <a:effectLst/>
          </p:spPr>
        </p:pic>
        <p:pic>
          <p:nvPicPr>
            <p:cNvPr id="111622" name="Picture 6"/>
            <p:cNvPicPr>
              <a:picLocks noChangeAspect="1" noChangeArrowheads="1"/>
            </p:cNvPicPr>
            <p:nvPr/>
          </p:nvPicPr>
          <p:blipFill>
            <a:blip r:embed="rId5" cstate="print"/>
            <a:srcRect/>
            <a:stretch>
              <a:fillRect/>
            </a:stretch>
          </p:blipFill>
          <p:spPr bwMode="auto">
            <a:xfrm>
              <a:off x="2976" y="480"/>
              <a:ext cx="1438" cy="1824"/>
            </a:xfrm>
            <a:prstGeom prst="rect">
              <a:avLst/>
            </a:prstGeom>
            <a:noFill/>
            <a:ln w="9525">
              <a:noFill/>
              <a:miter lim="800000"/>
              <a:headEnd/>
              <a:tailEnd/>
            </a:ln>
            <a:effectLst/>
          </p:spPr>
        </p:pic>
        <p:pic>
          <p:nvPicPr>
            <p:cNvPr id="111623" name="Picture 7"/>
            <p:cNvPicPr>
              <a:picLocks noChangeAspect="1" noChangeArrowheads="1"/>
            </p:cNvPicPr>
            <p:nvPr/>
          </p:nvPicPr>
          <p:blipFill>
            <a:blip r:embed="rId6" cstate="print"/>
            <a:srcRect/>
            <a:stretch>
              <a:fillRect/>
            </a:stretch>
          </p:blipFill>
          <p:spPr bwMode="auto">
            <a:xfrm>
              <a:off x="787" y="2592"/>
              <a:ext cx="1503" cy="1536"/>
            </a:xfrm>
            <a:prstGeom prst="rect">
              <a:avLst/>
            </a:prstGeom>
            <a:noFill/>
            <a:ln w="9525">
              <a:noFill/>
              <a:miter lim="800000"/>
              <a:headEnd/>
              <a:tailEnd/>
            </a:ln>
            <a:effectLst/>
          </p:spPr>
        </p:pic>
      </p:grpSp>
    </p:spTree>
    <p:extLst>
      <p:ext uri="{BB962C8B-B14F-4D97-AF65-F5344CB8AC3E}">
        <p14:creationId xmlns:p14="http://schemas.microsoft.com/office/powerpoint/2010/main" val="181583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PUBLIC EXAMINATIONS</a:t>
            </a:r>
          </a:p>
        </p:txBody>
      </p:sp>
      <p:sp>
        <p:nvSpPr>
          <p:cNvPr id="103427" name="Rectangle 3"/>
          <p:cNvSpPr>
            <a:spLocks noGrp="1" noChangeArrowheads="1"/>
          </p:cNvSpPr>
          <p:nvPr>
            <p:ph type="body" idx="1"/>
          </p:nvPr>
        </p:nvSpPr>
        <p:spPr>
          <a:xfrm>
            <a:off x="1981200" y="1340768"/>
            <a:ext cx="6041679" cy="4785395"/>
          </a:xfrm>
        </p:spPr>
        <p:txBody>
          <a:bodyPr/>
          <a:lstStyle/>
          <a:p>
            <a:r>
              <a:rPr lang="en-US" dirty="0"/>
              <a:t>Public examinations are high-stakes assessments used for selection, certification, or qualification (traditionally at 11+, 16+, &amp; 18+).</a:t>
            </a:r>
          </a:p>
          <a:p>
            <a:endParaRPr lang="en-US" dirty="0"/>
          </a:p>
        </p:txBody>
      </p:sp>
      <p:pic>
        <p:nvPicPr>
          <p:cNvPr id="103428" name="Picture 4" descr="MPj04000460000[1]"/>
          <p:cNvPicPr>
            <a:picLocks noChangeAspect="1" noChangeArrowheads="1"/>
          </p:cNvPicPr>
          <p:nvPr/>
        </p:nvPicPr>
        <p:blipFill>
          <a:blip r:embed="rId3" cstate="print"/>
          <a:srcRect/>
          <a:stretch>
            <a:fillRect/>
          </a:stretch>
        </p:blipFill>
        <p:spPr bwMode="auto">
          <a:xfrm>
            <a:off x="2590800" y="2819400"/>
            <a:ext cx="5410200" cy="3605213"/>
          </a:xfrm>
          <a:prstGeom prst="rect">
            <a:avLst/>
          </a:prstGeom>
          <a:noFill/>
        </p:spPr>
      </p:pic>
    </p:spTree>
    <p:extLst>
      <p:ext uri="{BB962C8B-B14F-4D97-AF65-F5344CB8AC3E}">
        <p14:creationId xmlns:p14="http://schemas.microsoft.com/office/powerpoint/2010/main" val="3116471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PUBLIC EXAMINATIONS</a:t>
            </a:r>
          </a:p>
        </p:txBody>
      </p:sp>
      <p:sp>
        <p:nvSpPr>
          <p:cNvPr id="156675" name="Rectangle 3"/>
          <p:cNvSpPr>
            <a:spLocks noGrp="1" noChangeArrowheads="1"/>
          </p:cNvSpPr>
          <p:nvPr>
            <p:ph type="body" idx="1"/>
          </p:nvPr>
        </p:nvSpPr>
        <p:spPr>
          <a:xfrm>
            <a:off x="1981200" y="1556792"/>
            <a:ext cx="6407224" cy="4569371"/>
          </a:xfrm>
        </p:spPr>
        <p:txBody>
          <a:bodyPr>
            <a:normAutofit lnSpcReduction="10000"/>
          </a:bodyPr>
          <a:lstStyle/>
          <a:p>
            <a:r>
              <a:rPr lang="en-US" sz="2400" dirty="0"/>
              <a:t>Because these examinations are usually high stakes, effects are sometimes negative and unintended</a:t>
            </a:r>
            <a:r>
              <a:rPr lang="en-US" sz="2400" dirty="0" smtClean="0"/>
              <a:t>.</a:t>
            </a:r>
          </a:p>
          <a:p>
            <a:r>
              <a:rPr lang="en-US" sz="2400" dirty="0" smtClean="0"/>
              <a:t>The term high stakes applies to the consequences and are experienced by test-takers, teachers and others</a:t>
            </a:r>
            <a:endParaRPr lang="en-US" sz="2400" dirty="0"/>
          </a:p>
          <a:p>
            <a:r>
              <a:rPr lang="en-US" sz="2400" dirty="0" smtClean="0"/>
              <a:t>In the Caribbean and elsewhere, multi-use or multi-purpose designs are sometimes used in public examinations. Apart from the question of the validity of teachers’ judgment, theories of action must be formulated.</a:t>
            </a:r>
            <a:endParaRPr lang="en-US" sz="2400" dirty="0"/>
          </a:p>
          <a:p>
            <a:endParaRPr lang="en-US" dirty="0"/>
          </a:p>
        </p:txBody>
      </p:sp>
    </p:spTree>
    <p:extLst>
      <p:ext uri="{BB962C8B-B14F-4D97-AF65-F5344CB8AC3E}">
        <p14:creationId xmlns:p14="http://schemas.microsoft.com/office/powerpoint/2010/main" val="222235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PUBLIC EXAMINATIONS</a:t>
            </a:r>
          </a:p>
        </p:txBody>
      </p:sp>
      <p:sp>
        <p:nvSpPr>
          <p:cNvPr id="106499" name="Rectangle 3"/>
          <p:cNvSpPr>
            <a:spLocks noGrp="1" noChangeArrowheads="1"/>
          </p:cNvSpPr>
          <p:nvPr>
            <p:ph type="body" idx="1"/>
          </p:nvPr>
        </p:nvSpPr>
        <p:spPr>
          <a:xfrm>
            <a:off x="1981200" y="1412776"/>
            <a:ext cx="6041679" cy="5328592"/>
          </a:xfrm>
        </p:spPr>
        <p:txBody>
          <a:bodyPr/>
          <a:lstStyle/>
          <a:p>
            <a:r>
              <a:rPr lang="en-US" dirty="0"/>
              <a:t>Public Examinations are conducted by, or on behalf of the State and </a:t>
            </a:r>
            <a:r>
              <a:rPr lang="en-US" dirty="0" smtClean="0"/>
              <a:t>are usually open </a:t>
            </a:r>
            <a:r>
              <a:rPr lang="en-US" dirty="0"/>
              <a:t>to all those who meet clearly defined entry criteria.</a:t>
            </a:r>
          </a:p>
          <a:p>
            <a:r>
              <a:rPr lang="en-US" dirty="0"/>
              <a:t>These examinations are typically competitive, bringing benefits to those individuals who are </a:t>
            </a:r>
            <a:r>
              <a:rPr lang="en-US" dirty="0" smtClean="0"/>
              <a:t>successful.</a:t>
            </a:r>
          </a:p>
          <a:p>
            <a:r>
              <a:rPr lang="en-US" dirty="0" smtClean="0"/>
              <a:t>Not all countries have public or high stakes exit examinations at the same point, however</a:t>
            </a:r>
            <a:endParaRPr lang="en-US" dirty="0"/>
          </a:p>
          <a:p>
            <a:pPr lvl="1"/>
            <a:r>
              <a:rPr lang="en-US" dirty="0"/>
              <a:t>See </a:t>
            </a:r>
            <a:r>
              <a:rPr lang="en-US" dirty="0">
                <a:hlinkClick r:id="rId3"/>
              </a:rPr>
              <a:t>http://www1.worldbank.org/education/exams/nature.asp</a:t>
            </a:r>
            <a:endParaRPr lang="en-US" dirty="0"/>
          </a:p>
          <a:p>
            <a:pPr lvl="1"/>
            <a:endParaRPr lang="en-US" dirty="0"/>
          </a:p>
        </p:txBody>
      </p:sp>
    </p:spTree>
    <p:extLst>
      <p:ext uri="{BB962C8B-B14F-4D97-AF65-F5344CB8AC3E}">
        <p14:creationId xmlns:p14="http://schemas.microsoft.com/office/powerpoint/2010/main" val="3568951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8600" y="0"/>
            <a:ext cx="7848600" cy="1066800"/>
          </a:xfrm>
        </p:spPr>
        <p:txBody>
          <a:bodyPr/>
          <a:lstStyle/>
          <a:p>
            <a:pPr algn="ctr"/>
            <a:r>
              <a:rPr lang="en-US" sz="3200"/>
              <a:t>PUBLIC EXAMINATIONS-</a:t>
            </a:r>
            <a:br>
              <a:rPr lang="en-US" sz="3200"/>
            </a:br>
            <a:r>
              <a:rPr lang="en-US" sz="3200"/>
              <a:t>A Brief History</a:t>
            </a:r>
          </a:p>
        </p:txBody>
      </p:sp>
      <p:sp>
        <p:nvSpPr>
          <p:cNvPr id="107523" name="Rectangle 3"/>
          <p:cNvSpPr>
            <a:spLocks noGrp="1" noChangeArrowheads="1"/>
          </p:cNvSpPr>
          <p:nvPr>
            <p:ph type="body" idx="1"/>
          </p:nvPr>
        </p:nvSpPr>
        <p:spPr>
          <a:xfrm>
            <a:off x="1691680" y="1066800"/>
            <a:ext cx="6385520" cy="5486400"/>
          </a:xfrm>
        </p:spPr>
        <p:txBody>
          <a:bodyPr>
            <a:normAutofit/>
          </a:bodyPr>
          <a:lstStyle/>
          <a:p>
            <a:pPr>
              <a:lnSpc>
                <a:spcPct val="90000"/>
              </a:lnSpc>
            </a:pPr>
            <a:r>
              <a:rPr lang="en-US" sz="2800" dirty="0"/>
              <a:t>The first written public examinations were introduced over 2000 thousand years ago, in China.  They were designed to select the most able citizens for positions in the civil service and to reduce the effects of patronage. </a:t>
            </a:r>
          </a:p>
          <a:p>
            <a:pPr>
              <a:lnSpc>
                <a:spcPct val="90000"/>
              </a:lnSpc>
            </a:pPr>
            <a:r>
              <a:rPr lang="en-US" sz="2800" dirty="0"/>
              <a:t>News of the Chinese system was brought to Europe in the 16th century and the Jesuits incorporated like examinations into their schools. </a:t>
            </a:r>
          </a:p>
        </p:txBody>
      </p:sp>
    </p:spTree>
    <p:extLst>
      <p:ext uri="{BB962C8B-B14F-4D97-AF65-F5344CB8AC3E}">
        <p14:creationId xmlns:p14="http://schemas.microsoft.com/office/powerpoint/2010/main" val="271242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0"/>
            <a:ext cx="7848600" cy="1066800"/>
          </a:xfrm>
        </p:spPr>
        <p:txBody>
          <a:bodyPr/>
          <a:lstStyle/>
          <a:p>
            <a:pPr algn="ctr"/>
            <a:r>
              <a:rPr lang="en-US" sz="3200"/>
              <a:t>PUBLIC EXAMINATIONS-</a:t>
            </a:r>
            <a:br>
              <a:rPr lang="en-US" sz="3200"/>
            </a:br>
            <a:r>
              <a:rPr lang="en-US" sz="3200"/>
              <a:t>A Brief History</a:t>
            </a:r>
          </a:p>
        </p:txBody>
      </p:sp>
      <p:sp>
        <p:nvSpPr>
          <p:cNvPr id="108547" name="Rectangle 3"/>
          <p:cNvSpPr>
            <a:spLocks noGrp="1" noChangeArrowheads="1"/>
          </p:cNvSpPr>
          <p:nvPr>
            <p:ph type="body" idx="1"/>
          </p:nvPr>
        </p:nvSpPr>
        <p:spPr>
          <a:xfrm>
            <a:off x="1547664" y="1143000"/>
            <a:ext cx="6529536" cy="5410200"/>
          </a:xfrm>
        </p:spPr>
        <p:txBody>
          <a:bodyPr>
            <a:normAutofit lnSpcReduction="10000"/>
          </a:bodyPr>
          <a:lstStyle/>
          <a:p>
            <a:pPr>
              <a:lnSpc>
                <a:spcPct val="80000"/>
              </a:lnSpc>
            </a:pPr>
            <a:r>
              <a:rPr lang="en-US" sz="2800" dirty="0"/>
              <a:t>The </a:t>
            </a:r>
            <a:r>
              <a:rPr lang="en-US" sz="2800" dirty="0" err="1">
                <a:solidFill>
                  <a:schemeClr val="tx2"/>
                </a:solidFill>
              </a:rPr>
              <a:t>Abitur</a:t>
            </a:r>
            <a:r>
              <a:rPr lang="en-US" sz="2800" dirty="0">
                <a:solidFill>
                  <a:schemeClr val="tx2"/>
                </a:solidFill>
              </a:rPr>
              <a:t> </a:t>
            </a:r>
            <a:r>
              <a:rPr lang="en-US" sz="2800" dirty="0"/>
              <a:t>(Germany/Finland) was introduced as a graduation examination for the classical middle school in 1788 and soon became a qualification examination for university.</a:t>
            </a:r>
          </a:p>
          <a:p>
            <a:pPr>
              <a:lnSpc>
                <a:spcPct val="80000"/>
              </a:lnSpc>
            </a:pPr>
            <a:r>
              <a:rPr lang="en-US" sz="2800" dirty="0"/>
              <a:t>The </a:t>
            </a:r>
            <a:r>
              <a:rPr lang="en-US" sz="2800" dirty="0">
                <a:solidFill>
                  <a:schemeClr val="tx2"/>
                </a:solidFill>
              </a:rPr>
              <a:t>Baccalaureate </a:t>
            </a:r>
            <a:r>
              <a:rPr lang="en-US" sz="2800" dirty="0"/>
              <a:t>was established in Napoleonic France in 1808 to admit students to the </a:t>
            </a:r>
            <a:r>
              <a:rPr lang="en-US" sz="2800" dirty="0" err="1"/>
              <a:t>grandes</a:t>
            </a:r>
            <a:r>
              <a:rPr lang="en-US" sz="2800" dirty="0"/>
              <a:t> </a:t>
            </a:r>
            <a:r>
              <a:rPr lang="en-US" sz="2800" dirty="0" err="1"/>
              <a:t>écoles</a:t>
            </a:r>
            <a:r>
              <a:rPr lang="en-US" sz="2800" dirty="0"/>
              <a:t>, government service, and the professions.</a:t>
            </a:r>
          </a:p>
          <a:p>
            <a:pPr>
              <a:lnSpc>
                <a:spcPct val="80000"/>
              </a:lnSpc>
            </a:pPr>
            <a:r>
              <a:rPr lang="en-US" sz="2800" dirty="0"/>
              <a:t>In Britain, London University held its first </a:t>
            </a:r>
            <a:r>
              <a:rPr lang="en-US" sz="2800" u="sng" dirty="0"/>
              <a:t>matriculation examination</a:t>
            </a:r>
            <a:r>
              <a:rPr lang="en-US" sz="2800" dirty="0"/>
              <a:t> in 1838</a:t>
            </a:r>
          </a:p>
          <a:p>
            <a:pPr>
              <a:lnSpc>
                <a:spcPct val="80000"/>
              </a:lnSpc>
            </a:pPr>
            <a:r>
              <a:rPr lang="en-US" sz="2800" dirty="0"/>
              <a:t>In 1865, the </a:t>
            </a:r>
            <a:r>
              <a:rPr lang="en-US" sz="2800" u="sng" dirty="0"/>
              <a:t>New York Board of Regents</a:t>
            </a:r>
            <a:r>
              <a:rPr lang="en-US" sz="2800" dirty="0"/>
              <a:t> conducted the first examinations in NY State schools. </a:t>
            </a:r>
          </a:p>
        </p:txBody>
      </p:sp>
    </p:spTree>
    <p:extLst>
      <p:ext uri="{BB962C8B-B14F-4D97-AF65-F5344CB8AC3E}">
        <p14:creationId xmlns:p14="http://schemas.microsoft.com/office/powerpoint/2010/main" val="42546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ymphony">
  <a:themeElements>
    <a:clrScheme name="Symphony">
      <a:dk1>
        <a:sysClr val="windowText" lastClr="000000"/>
      </a:dk1>
      <a:lt1>
        <a:sysClr val="window" lastClr="FFFFFF"/>
      </a:lt1>
      <a:dk2>
        <a:srgbClr val="241F00"/>
      </a:dk2>
      <a:lt2>
        <a:srgbClr val="E5E9F7"/>
      </a:lt2>
      <a:accent1>
        <a:srgbClr val="AE0000"/>
      </a:accent1>
      <a:accent2>
        <a:srgbClr val="63457F"/>
      </a:accent2>
      <a:accent3>
        <a:srgbClr val="255775"/>
      </a:accent3>
      <a:accent4>
        <a:srgbClr val="A47C0C"/>
      </a:accent4>
      <a:accent5>
        <a:srgbClr val="39378D"/>
      </a:accent5>
      <a:accent6>
        <a:srgbClr val="680039"/>
      </a:accent6>
      <a:hlink>
        <a:srgbClr val="0000FF"/>
      </a:hlink>
      <a:folHlink>
        <a:srgbClr val="800080"/>
      </a:folHlink>
    </a:clrScheme>
    <a:fontScheme name="Symphony">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aramond"/>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ymphony">
      <a:fillStyleLst>
        <a:solidFill>
          <a:schemeClr val="phClr"/>
        </a:solidFill>
        <a:gradFill rotWithShape="1">
          <a:gsLst>
            <a:gs pos="0">
              <a:schemeClr val="phClr">
                <a:tint val="100000"/>
                <a:shade val="90000"/>
                <a:satMod val="175000"/>
              </a:schemeClr>
            </a:gs>
            <a:gs pos="100000">
              <a:schemeClr val="phClr">
                <a:tint val="75000"/>
                <a:satMod val="250000"/>
              </a:schemeClr>
            </a:gs>
          </a:gsLst>
          <a:lin ang="5400000" scaled="1"/>
        </a:gradFill>
        <a:gradFill rotWithShape="1">
          <a:gsLst>
            <a:gs pos="0">
              <a:schemeClr val="phClr">
                <a:shade val="50000"/>
                <a:satMod val="115000"/>
              </a:schemeClr>
            </a:gs>
            <a:gs pos="100000">
              <a:schemeClr val="phClr">
                <a:tint val="80000"/>
                <a:shade val="100000"/>
                <a:alpha val="85000"/>
                <a:satMod val="250000"/>
              </a:schemeClr>
            </a:gs>
          </a:gsLst>
          <a:lin ang="5400000" scaled="0"/>
        </a:gradFill>
      </a:fillStyleLst>
      <a:lnStyleLst>
        <a:ln w="6350" cap="flat" cmpd="sng" algn="ctr">
          <a:solidFill>
            <a:schemeClr val="phClr">
              <a:shade val="95000"/>
              <a:satMod val="115000"/>
            </a:schemeClr>
          </a:solidFill>
          <a:prstDash val="solid"/>
        </a:ln>
        <a:ln w="12700" cap="flat" cmpd="sng" algn="ctr">
          <a:solidFill>
            <a:schemeClr val="phClr">
              <a:shade val="90000"/>
              <a:satMod val="125000"/>
            </a:schemeClr>
          </a:solidFill>
          <a:prstDash val="solid"/>
        </a:ln>
        <a:ln w="25400" cap="flat" cmpd="sng" algn="ctr">
          <a:solidFill>
            <a:schemeClr val="phClr">
              <a:shade val="90000"/>
              <a:satMod val="135000"/>
            </a:schemeClr>
          </a:solidFill>
          <a:prstDash val="solid"/>
        </a:ln>
      </a:lnStyleLst>
      <a:effectStyleLst>
        <a:effectStyle>
          <a:effectLst/>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25400" h="0" prst="convex"/>
          </a:sp3d>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63500" h="25400" prst="convex"/>
          </a:sp3d>
        </a:effectStyle>
      </a:effectStyleLst>
      <a:bgFillStyleLst>
        <a:solidFill>
          <a:schemeClr val="phClr">
            <a:shade val="95000"/>
            <a:satMod val="115000"/>
          </a:schemeClr>
        </a:solidFill>
        <a:blipFill rotWithShape="1">
          <a:blip xmlns:r="http://schemas.openxmlformats.org/officeDocument/2006/relationships" r:embed="rId1">
            <a:duotone>
              <a:schemeClr val="phClr">
                <a:shade val="80000"/>
                <a:satMod val="250000"/>
              </a:schemeClr>
              <a:schemeClr val="phClr">
                <a:tint val="80000"/>
                <a:satMod val="200000"/>
              </a:schemeClr>
            </a:duotone>
          </a:blip>
          <a:stretch/>
        </a:blipFill>
        <a:blipFill rotWithShape="1">
          <a:blip xmlns:r="http://schemas.openxmlformats.org/officeDocument/2006/relationships" r:embed="rId2">
            <a:duotone>
              <a:schemeClr val="phClr">
                <a:shade val="50000"/>
                <a:satMod val="250000"/>
              </a:schemeClr>
              <a:schemeClr val="phClr">
                <a:tint val="80000"/>
                <a:satMod val="11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Symphony</Template>
  <TotalTime>1915</TotalTime>
  <Words>1080</Words>
  <Application>Microsoft Office PowerPoint</Application>
  <PresentationFormat>On-screen Show (4:3)</PresentationFormat>
  <Paragraphs>135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Symphony</vt:lpstr>
      <vt:lpstr>TOBAGO WORKSHOP ON EDUCATIONAL ASSESSMENT Day 2, Session 2</vt:lpstr>
      <vt:lpstr>  DAY 2: NATIONAL LEARNING ASSESSMENTS &amp; PUBLIC EXAMINATIONS  </vt:lpstr>
      <vt:lpstr>The process of assessing</vt:lpstr>
      <vt:lpstr>Public Examinations</vt:lpstr>
      <vt:lpstr>PUBLIC EXAMINATIONS</vt:lpstr>
      <vt:lpstr>PUBLIC EXAMINATIONS</vt:lpstr>
      <vt:lpstr>PUBLIC EXAMINATIONS</vt:lpstr>
      <vt:lpstr>PUBLIC EXAMINATIONS- A Brief History</vt:lpstr>
      <vt:lpstr>PUBLIC EXAMINATIONS- A Brief History</vt:lpstr>
      <vt:lpstr>The History of Assessment in Trinidad</vt:lpstr>
      <vt:lpstr>A BRIEF HISTORY OF ASSESSMENT IN TRINIDAD AND TOBAGO</vt:lpstr>
      <vt:lpstr>A BRIEF HISTORY OF ASSESSMENT IN TRINIDAD AND TOBAGO</vt:lpstr>
      <vt:lpstr>A BRIEF HISTORY OF ASSESSMENT IN TRINIDAD AND TOBAGO</vt:lpstr>
      <vt:lpstr>The CSEC &amp; CAPE Designs</vt:lpstr>
      <vt:lpstr>The SEA/CAC Designs</vt:lpstr>
      <vt:lpstr>Current CAC framework for Std 5  WRITING ASSESSMENTS (ELA)</vt:lpstr>
      <vt:lpstr>Tensions in SBA </vt:lpstr>
      <vt:lpstr>Reconciling the Tensions</vt:lpstr>
      <vt:lpstr>Reconciling the Tensions</vt:lpstr>
      <vt:lpstr>Working within these systems can be a challenge</vt:lpstr>
      <vt:lpstr>Preparing test-takers for performance </vt:lpstr>
      <vt:lpstr>Eight Strategies</vt:lpstr>
      <vt:lpstr>Align formative assessments to Public Examination Standards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TOBAGO WORKSHOP ON EDUCATIONAL ASSESSMENT</dc:title>
  <dc:creator>Jerome De lisle</dc:creator>
  <cp:lastModifiedBy>Jerome De lisle</cp:lastModifiedBy>
  <cp:revision>35</cp:revision>
  <dcterms:created xsi:type="dcterms:W3CDTF">2013-06-28T01:58:07Z</dcterms:created>
  <dcterms:modified xsi:type="dcterms:W3CDTF">2013-07-06T14:53:39Z</dcterms:modified>
</cp:coreProperties>
</file>