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85" r:id="rId15"/>
    <p:sldId id="287" r:id="rId16"/>
    <p:sldId id="289" r:id="rId17"/>
    <p:sldId id="288" r:id="rId18"/>
    <p:sldId id="286" r:id="rId19"/>
    <p:sldId id="283" r:id="rId20"/>
    <p:sldId id="284" r:id="rId21"/>
    <p:sldId id="280" r:id="rId22"/>
    <p:sldId id="281" r:id="rId23"/>
    <p:sldId id="277" r:id="rId24"/>
    <p:sldId id="278" r:id="rId25"/>
    <p:sldId id="279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rin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82994-222D-42B0-8536-2FEAFFB2C5CF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DB1DE-80E4-41E8-B2F7-F74BECEA27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3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3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D490C-E233-4163-93AB-E6BFBDAAE5BB}" type="slidenum">
              <a:rPr lang="en-US"/>
              <a:pPr/>
              <a:t>10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FDD6A-6EEF-42FD-9F58-0B029F9DA453}" type="slidenum">
              <a:rPr lang="en-US"/>
              <a:pPr/>
              <a:t>11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E4392-A513-440B-822D-A78EABC26301}" type="slidenum">
              <a:rPr lang="en-US"/>
              <a:pPr/>
              <a:t>12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1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8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25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4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91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10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88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65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23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39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03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98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48BA2-68FE-42AF-B485-9CEE1E3C1567}" type="slidenum">
              <a:rPr lang="en-US"/>
              <a:pPr/>
              <a:t>26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34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67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3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81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63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61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12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78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34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16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13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53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15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9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CDDA2-D321-418D-8F9C-B9DD13522F2B}" type="slidenum">
              <a:rPr lang="en-US"/>
              <a:pPr/>
              <a:t>4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84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99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20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B1DE-80E4-41E8-B2F7-F74BECEA2752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3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777CF-07AB-4F96-AD61-56D79B6AB5FE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09747-6651-40A9-B020-E2EF0802EE56}" type="slidenum">
              <a:rPr lang="en-US"/>
              <a:pPr/>
              <a:t>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314B-5B47-4B2D-8BBC-5D558140958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014FA-FB1C-43F4-A483-7BE3DE525C22}" type="slidenum">
              <a:rPr lang="en-US"/>
              <a:pPr/>
              <a:t>8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70D5E-7A2E-4167-95B0-F56315C627DF}" type="slidenum">
              <a:rPr lang="en-US"/>
              <a:pPr/>
              <a:t>9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D5F781-C4E5-47C0-92F9-EE6946737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6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C9636493-25B6-4A25-AC72-EBA1879A37D1}" type="datetimeFigureOut">
              <a:rPr lang="en-GB" smtClean="0"/>
              <a:pPr/>
              <a:t>05/07/2013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35886790-5237-4EDF-B334-CB515150DA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#rubric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764704"/>
            <a:ext cx="5238750" cy="2435696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>TOBAGO WORKSHOP ON EDUCATIONAL ASSESSMENT</a:t>
            </a:r>
            <a:br>
              <a:rPr lang="en-TT" dirty="0" smtClean="0"/>
            </a:br>
            <a:r>
              <a:rPr lang="en-TT" dirty="0" smtClean="0">
                <a:solidFill>
                  <a:srgbClr val="C00000"/>
                </a:solidFill>
              </a:rPr>
              <a:t>Day </a:t>
            </a:r>
            <a:r>
              <a:rPr lang="en-TT" dirty="0" smtClean="0">
                <a:solidFill>
                  <a:srgbClr val="C00000"/>
                </a:solidFill>
              </a:rPr>
              <a:t>3, </a:t>
            </a:r>
            <a:r>
              <a:rPr lang="en-TT" dirty="0" smtClean="0">
                <a:solidFill>
                  <a:srgbClr val="C00000"/>
                </a:solidFill>
              </a:rPr>
              <a:t>Session 1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3276600"/>
            <a:ext cx="5904656" cy="5124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TT" sz="2400" dirty="0" smtClean="0"/>
              <a:t>©</a:t>
            </a:r>
            <a:r>
              <a:rPr lang="en-TT" sz="2400" b="1" dirty="0" smtClean="0"/>
              <a:t>JEROME</a:t>
            </a:r>
            <a:r>
              <a:rPr lang="en-TT" sz="2400" dirty="0" smtClean="0"/>
              <a:t> </a:t>
            </a:r>
            <a:r>
              <a:rPr lang="en-TT" sz="2400" b="1" dirty="0" smtClean="0"/>
              <a:t>DE LISLE, </a:t>
            </a:r>
            <a:r>
              <a:rPr lang="en-TT" sz="2400" b="1" dirty="0" err="1" smtClean="0"/>
              <a:t>REAIG</a:t>
            </a:r>
            <a:r>
              <a:rPr lang="en-TT" sz="2400" b="1" dirty="0" smtClean="0"/>
              <a:t>, 2013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795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Writing </a:t>
            </a:r>
            <a:r>
              <a:rPr lang="en-US" dirty="0"/>
              <a:t>Rules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340768"/>
            <a:ext cx="6863680" cy="5288632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Write as many effective choices (distractors) as possible.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Make sure that only of these choices is the right answer.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Vary the location of the right answer according to the number of choices.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Place the choices in logical or numerical order.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Keep choices independent; choices should not be overlapping.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Keep choices homogenous in content and grammatical structure.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Keep the length of the choices about equal.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“None of the above” should be used carefully.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Avoid “All of the above”.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18"/>
            </a:pPr>
            <a:r>
              <a:rPr lang="en-US" sz="2200" b="1" i="1" dirty="0"/>
              <a:t>Phrase choices positively; avoid negatives such as NOT.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9580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Writing Rules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268760"/>
            <a:ext cx="6927304" cy="536064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SzTx/>
              <a:buFont typeface="+mj-lt"/>
              <a:buAutoNum type="arabicParenR" startAt="28"/>
            </a:pPr>
            <a:r>
              <a:rPr lang="en-US" sz="2000" b="1" i="1" dirty="0"/>
              <a:t>Avoid giving clues to the right answer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b="1" i="1" dirty="0"/>
              <a:t>Specific determiners (Always, never, completely &amp; absolutely).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b="1" i="1" dirty="0"/>
              <a:t>Clang associations (choices identical to or resembling words in the stem)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b="1" i="1" dirty="0"/>
              <a:t>Grammatical inconsistencies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b="1" i="1" dirty="0"/>
              <a:t>Conspicuous correct choice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b="1" i="1" dirty="0"/>
              <a:t>Pairs of triplets of options that provide a clue to the correct choice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b="1" i="1" dirty="0"/>
              <a:t>Blatantly absurd, ridiculous options</a:t>
            </a:r>
          </a:p>
          <a:p>
            <a:pPr marL="457200" indent="-457200">
              <a:lnSpc>
                <a:spcPct val="90000"/>
              </a:lnSpc>
              <a:buSzTx/>
              <a:buFont typeface="+mj-lt"/>
              <a:buAutoNum type="arabicParenR" startAt="28"/>
            </a:pPr>
            <a:r>
              <a:rPr lang="en-US" sz="2000" b="1" i="1" dirty="0"/>
              <a:t>Make all distractors plausible.</a:t>
            </a:r>
          </a:p>
          <a:p>
            <a:pPr marL="457200" indent="-457200">
              <a:lnSpc>
                <a:spcPct val="90000"/>
              </a:lnSpc>
              <a:buSzTx/>
              <a:buFont typeface="+mj-lt"/>
              <a:buAutoNum type="arabicParenR" startAt="28"/>
            </a:pPr>
            <a:r>
              <a:rPr lang="en-US" sz="2000" b="1" i="1" dirty="0"/>
              <a:t>Use typical errors of students to write distractors</a:t>
            </a:r>
          </a:p>
          <a:p>
            <a:pPr marL="457200" indent="-457200">
              <a:lnSpc>
                <a:spcPct val="90000"/>
              </a:lnSpc>
              <a:buSzTx/>
              <a:buFont typeface="+mj-lt"/>
              <a:buAutoNum type="arabicParenR" startAt="28"/>
            </a:pPr>
            <a:r>
              <a:rPr lang="en-US" sz="2000" b="1" i="1" dirty="0"/>
              <a:t>Use humor only if it is compatible with the stakes involved and the learning environment</a:t>
            </a:r>
          </a:p>
          <a:p>
            <a:pPr marL="457200" indent="-4572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7813"/>
            <a:ext cx="7731968" cy="11430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Designing &amp; Developing Constructed Response Assessments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arenR"/>
            </a:pPr>
            <a:r>
              <a:rPr lang="en-US" sz="3200" b="1" dirty="0">
                <a:solidFill>
                  <a:srgbClr val="0000FF"/>
                </a:solidFill>
              </a:rPr>
              <a:t>Create a stimulus 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en-US" sz="3200" b="1" dirty="0" smtClean="0">
                <a:solidFill>
                  <a:srgbClr val="0000FF"/>
                </a:solidFill>
              </a:rPr>
              <a:t>Attach </a:t>
            </a:r>
            <a:r>
              <a:rPr lang="en-US" sz="3200" b="1" dirty="0">
                <a:solidFill>
                  <a:srgbClr val="0000FF"/>
                </a:solidFill>
              </a:rPr>
              <a:t>prompts that elicit the cognitive </a:t>
            </a:r>
            <a:r>
              <a:rPr lang="en-US" sz="3200" b="1" dirty="0" err="1">
                <a:solidFill>
                  <a:srgbClr val="0000FF"/>
                </a:solidFill>
              </a:rPr>
              <a:t>behaviour</a:t>
            </a:r>
            <a:r>
              <a:rPr lang="en-US" sz="3200" b="1" dirty="0">
                <a:solidFill>
                  <a:srgbClr val="0000FF"/>
                </a:solidFill>
              </a:rPr>
              <a:t> you desire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en-US" sz="3200" b="1" dirty="0">
                <a:solidFill>
                  <a:srgbClr val="0000FF"/>
                </a:solidFill>
              </a:rPr>
              <a:t>Match the keyword to the expected student response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en-US" sz="3200" b="1" dirty="0">
                <a:solidFill>
                  <a:srgbClr val="0000FF"/>
                </a:solidFill>
              </a:rPr>
              <a:t>Include high order keywords to elicit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0890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Samples are from the US</a:t>
            </a:r>
            <a:r>
              <a:rPr lang="en-GB" sz="4800" dirty="0" smtClean="0"/>
              <a:t>-</a:t>
            </a:r>
          </a:p>
          <a:p>
            <a:r>
              <a:rPr lang="en-GB" sz="4800" dirty="0" smtClean="0"/>
              <a:t> </a:t>
            </a:r>
            <a:r>
              <a:rPr lang="en-GB" sz="4800" dirty="0"/>
              <a:t>S</a:t>
            </a:r>
            <a:r>
              <a:rPr lang="en-GB" sz="4800" dirty="0" smtClean="0"/>
              <a:t>tandard 2 (8-9) and Form 2 (12-13)</a:t>
            </a:r>
            <a:endParaRPr lang="en-TT" sz="4800" dirty="0" smtClean="0"/>
          </a:p>
        </p:txBody>
      </p:sp>
    </p:spTree>
    <p:extLst>
      <p:ext uri="{BB962C8B-B14F-4D97-AF65-F5344CB8AC3E}">
        <p14:creationId xmlns:p14="http://schemas.microsoft.com/office/powerpoint/2010/main" val="319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98457" cy="656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0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03897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8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2009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0500"/>
            <a:ext cx="68770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83" y="332656"/>
            <a:ext cx="761112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4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803679" cy="144360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DAY </a:t>
            </a:r>
            <a:r>
              <a:rPr lang="en-US" sz="3100" dirty="0">
                <a:solidFill>
                  <a:schemeClr val="tx1"/>
                </a:solidFill>
                <a:latin typeface="Arial" charset="0"/>
                <a:cs typeface="Arial" charset="0"/>
              </a:rPr>
              <a:t>3: ITEM WRITING</a:t>
            </a:r>
            <a:br>
              <a:rPr lang="en-US" sz="31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3100" dirty="0">
                <a:solidFill>
                  <a:schemeClr val="tx1"/>
                </a:solidFill>
                <a:latin typeface="Arial" charset="0"/>
                <a:cs typeface="Arial" charset="0"/>
              </a:rPr>
              <a:t>This is the item writing/task development part of our workshop</a:t>
            </a:r>
            <a:br>
              <a:rPr lang="en-US" sz="31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sz="3100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1696480" y="1736812"/>
            <a:ext cx="432048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851948"/>
              </p:ext>
            </p:extLst>
          </p:nvPr>
        </p:nvGraphicFramePr>
        <p:xfrm>
          <a:off x="2068512" y="1700809"/>
          <a:ext cx="5867400" cy="5127193"/>
        </p:xfrm>
        <a:graphic>
          <a:graphicData uri="http://schemas.openxmlformats.org/drawingml/2006/table">
            <a:tbl>
              <a:tblPr/>
              <a:tblGrid>
                <a:gridCol w="5867400"/>
              </a:tblGrid>
              <a:tr h="1062439">
                <a:tc>
                  <a:txBody>
                    <a:bodyPr/>
                    <a:lstStyle/>
                    <a:p>
                      <a:r>
                        <a:rPr lang="en-TT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PLENARY: </a:t>
                      </a:r>
                      <a:endParaRPr lang="en-TT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TT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</a:t>
                      </a:r>
                      <a:r>
                        <a:rPr lang="en-TT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LEARNING IN THE CLASSROOM: THE FAMILY OF SELECTED RESPONSE ITEMS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062439">
                <a:tc>
                  <a:txBody>
                    <a:bodyPr/>
                    <a:lstStyle/>
                    <a:p>
                      <a:r>
                        <a:rPr lang="en-TT" dirty="0"/>
                        <a:t>TUTORIAL: </a:t>
                      </a:r>
                      <a:endParaRPr lang="en-TT" dirty="0" smtClean="0"/>
                    </a:p>
                    <a:p>
                      <a:r>
                        <a:rPr lang="en-TT" dirty="0" smtClean="0"/>
                        <a:t>CONSTRUCTING </a:t>
                      </a:r>
                      <a:r>
                        <a:rPr lang="en-TT" dirty="0"/>
                        <a:t>SELECTED RESPONSE ITEMS</a:t>
                      </a:r>
                    </a:p>
                    <a:p>
                      <a:r>
                        <a:rPr lang="en-TT" dirty="0"/>
                        <a:t>ITEM WRITING RULES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2439">
                <a:tc>
                  <a:txBody>
                    <a:bodyPr/>
                    <a:lstStyle/>
                    <a:p>
                      <a:r>
                        <a:rPr lang="en-TT" b="1" dirty="0"/>
                        <a:t>PLENARY: </a:t>
                      </a:r>
                      <a:endParaRPr lang="en-TT" b="1" dirty="0" smtClean="0"/>
                    </a:p>
                    <a:p>
                      <a:r>
                        <a:rPr lang="en-TT" b="1" dirty="0" smtClean="0"/>
                        <a:t>ASSESSMENT </a:t>
                      </a:r>
                      <a:r>
                        <a:rPr lang="en-TT" b="1" dirty="0"/>
                        <a:t>OF LEARNING IN THE CLASSROOM: THE FAMILY OF CONSTRUCTED RESPONSE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062439">
                <a:tc>
                  <a:txBody>
                    <a:bodyPr/>
                    <a:lstStyle/>
                    <a:p>
                      <a:r>
                        <a:rPr lang="en-TT" dirty="0"/>
                        <a:t>TUTORIALS: </a:t>
                      </a:r>
                      <a:endParaRPr lang="en-TT" dirty="0" smtClean="0"/>
                    </a:p>
                    <a:p>
                      <a:r>
                        <a:rPr lang="en-TT" dirty="0" smtClean="0"/>
                        <a:t>DEVELOPING </a:t>
                      </a:r>
                      <a:r>
                        <a:rPr lang="en-TT" dirty="0"/>
                        <a:t>CONSTRUCTED RESPONSE ITEMS</a:t>
                      </a:r>
                    </a:p>
                    <a:p>
                      <a:r>
                        <a:rPr lang="en-TT" dirty="0"/>
                        <a:t>ITEM WRITING RULES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7437">
                <a:tc>
                  <a:txBody>
                    <a:bodyPr/>
                    <a:lstStyle/>
                    <a:p>
                      <a:r>
                        <a:rPr lang="en-TT" dirty="0"/>
                        <a:t>VOLUNTARY AFTER WORKSHOP SESSION: </a:t>
                      </a:r>
                      <a:endParaRPr lang="en-TT" dirty="0" smtClean="0"/>
                    </a:p>
                    <a:p>
                      <a:r>
                        <a:rPr lang="en-TT" dirty="0" smtClean="0"/>
                        <a:t>PRACTICE </a:t>
                      </a:r>
                      <a:r>
                        <a:rPr lang="en-TT" dirty="0"/>
                        <a:t>ON CONSTRUCTING AND REVIEWING ITEMS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0"/>
            <a:ext cx="837247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3649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067550" cy="68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672" y="1071563"/>
            <a:ext cx="7015733" cy="4838700"/>
            <a:chOff x="1619672" y="1071563"/>
            <a:chExt cx="7015733" cy="48387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071563"/>
              <a:ext cx="6972300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530" y="2643188"/>
              <a:ext cx="7000875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0"/>
            <a:ext cx="8388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D</a:t>
            </a:r>
            <a:r>
              <a:rPr lang="en-US" sz="3800" dirty="0" smtClean="0"/>
              <a:t>ifferent </a:t>
            </a:r>
            <a:r>
              <a:rPr lang="en-US" sz="3800" dirty="0"/>
              <a:t>keywords </a:t>
            </a:r>
            <a:r>
              <a:rPr lang="en-US" sz="3800" dirty="0" smtClean="0"/>
              <a:t>in essay </a:t>
            </a:r>
            <a:r>
              <a:rPr lang="en-US" sz="3800" dirty="0"/>
              <a:t>prompts?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7704" y="980728"/>
            <a:ext cx="6624736" cy="57606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Common Key Words Used in Prompts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Define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Name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List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Enumerate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Discuss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Apply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Organize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Interpret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Examine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Contrast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Differentiate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Appraise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Predict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Suggest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Develop</a:t>
            </a:r>
          </a:p>
        </p:txBody>
      </p:sp>
      <p:pic>
        <p:nvPicPr>
          <p:cNvPr id="3481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412776"/>
            <a:ext cx="1800200" cy="492365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77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13920"/>
              </p:ext>
            </p:extLst>
          </p:nvPr>
        </p:nvGraphicFramePr>
        <p:xfrm>
          <a:off x="1259632" y="476672"/>
          <a:ext cx="7416824" cy="6100848"/>
        </p:xfrm>
        <a:graphic>
          <a:graphicData uri="http://schemas.openxmlformats.org/drawingml/2006/table">
            <a:tbl>
              <a:tblPr/>
              <a:tblGrid>
                <a:gridCol w="7161152"/>
                <a:gridCol w="255672"/>
              </a:tblGrid>
              <a:tr h="5806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B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04">
                <a:tc gridSpan="2">
                  <a:txBody>
                    <a:bodyPr/>
                    <a:lstStyle/>
                    <a:p>
                      <a:r>
                        <a:rPr lang="en-TT" sz="3200" b="1" dirty="0" smtClean="0"/>
                        <a:t>Restricted</a:t>
                      </a:r>
                      <a:r>
                        <a:rPr lang="en-TT" sz="3200" b="1" baseline="0" dirty="0" smtClean="0"/>
                        <a:t> </a:t>
                      </a:r>
                      <a:r>
                        <a:rPr lang="en-TT" sz="3200" b="1" dirty="0" smtClean="0"/>
                        <a:t>Constructed </a:t>
                      </a:r>
                      <a:r>
                        <a:rPr lang="en-TT" sz="3200" b="1" dirty="0"/>
                        <a:t>Response </a:t>
                      </a:r>
                      <a:r>
                        <a:rPr lang="en-TT" sz="3200" b="1" dirty="0" smtClean="0"/>
                        <a:t>Item</a:t>
                      </a:r>
                      <a:endParaRPr lang="en-TT" sz="3200" b="1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5504"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96991">
                <a:tc>
                  <a:txBody>
                    <a:bodyPr/>
                    <a:lstStyle/>
                    <a:p>
                      <a:r>
                        <a:rPr lang="en-TT" dirty="0">
                          <a:effectLst/>
                        </a:rPr>
                        <a:t>Jennifer needs to put up a fence around her backyard. Her backyard is shown below.</a:t>
                      </a:r>
                      <a:br>
                        <a:rPr lang="en-TT" dirty="0">
                          <a:effectLst/>
                        </a:rPr>
                      </a:br>
                      <a:endParaRPr lang="en-TT" dirty="0">
                        <a:effectLst/>
                      </a:endParaRPr>
                    </a:p>
                    <a:p>
                      <a:endParaRPr lang="en-TT" b="1" dirty="0" smtClean="0">
                        <a:effectLst/>
                      </a:endParaRPr>
                    </a:p>
                    <a:p>
                      <a:endParaRPr lang="en-TT" b="1" dirty="0" smtClean="0">
                        <a:effectLst/>
                      </a:endParaRPr>
                    </a:p>
                    <a:p>
                      <a:endParaRPr lang="en-TT" b="1" dirty="0" smtClean="0">
                        <a:effectLst/>
                      </a:endParaRPr>
                    </a:p>
                    <a:p>
                      <a:endParaRPr lang="en-TT" b="1" dirty="0" smtClean="0">
                        <a:effectLst/>
                      </a:endParaRPr>
                    </a:p>
                    <a:p>
                      <a:r>
                        <a:rPr lang="en-TT" b="1" dirty="0" smtClean="0">
                          <a:effectLst/>
                        </a:rPr>
                        <a:t>Step </a:t>
                      </a:r>
                      <a:r>
                        <a:rPr lang="en-TT" b="1" dirty="0">
                          <a:effectLst/>
                        </a:rPr>
                        <a:t>A</a:t>
                      </a:r>
                      <a:endParaRPr lang="en-TT" dirty="0">
                        <a:effectLst/>
                      </a:endParaRPr>
                    </a:p>
                    <a:p>
                      <a:r>
                        <a:rPr lang="en-TT" b="1" dirty="0">
                          <a:effectLst/>
                        </a:rPr>
                        <a:t>Classify</a:t>
                      </a:r>
                      <a:r>
                        <a:rPr lang="en-TT" dirty="0">
                          <a:effectLst/>
                        </a:rPr>
                        <a:t> the shape of Jennifer's backyard.</a:t>
                      </a:r>
                    </a:p>
                    <a:p>
                      <a:r>
                        <a:rPr lang="en-TT" b="1" dirty="0">
                          <a:effectLst/>
                        </a:rPr>
                        <a:t>Step B</a:t>
                      </a:r>
                      <a:endParaRPr lang="en-TT" dirty="0">
                        <a:effectLst/>
                      </a:endParaRPr>
                    </a:p>
                    <a:p>
                      <a:r>
                        <a:rPr lang="en-TT" b="1" dirty="0">
                          <a:effectLst/>
                        </a:rPr>
                        <a:t>Explain</a:t>
                      </a:r>
                      <a:r>
                        <a:rPr lang="en-TT" dirty="0">
                          <a:effectLst/>
                        </a:rPr>
                        <a:t> how you classified the shape of Jennifer's backyard. Use what you know about quadrilaterals in your explanation. Use words, numbers, and/or symbols</a:t>
                      </a:r>
                      <a:r>
                        <a:rPr lang="en-TT" dirty="0" smtClean="0">
                          <a:effectLst/>
                        </a:rPr>
                        <a:t>.</a:t>
                      </a:r>
                      <a:endParaRPr lang="en-TT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D8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49" name="Picture 1" descr="http://mdk12.org/share/assessment_items/images/items/math5_013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30" y="2636912"/>
            <a:ext cx="291709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34217"/>
              </p:ext>
            </p:extLst>
          </p:nvPr>
        </p:nvGraphicFramePr>
        <p:xfrm>
          <a:off x="2051720" y="404663"/>
          <a:ext cx="6624736" cy="6192688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283635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28">
                <a:tc>
                  <a:txBody>
                    <a:bodyPr/>
                    <a:lstStyle/>
                    <a:p>
                      <a:pPr algn="l"/>
                      <a:r>
                        <a:rPr lang="en-TT" sz="1300" b="1">
                          <a:effectLst/>
                        </a:rPr>
                        <a:t>Standard 2.0</a:t>
                      </a:r>
                      <a:r>
                        <a:rPr lang="en-TT" sz="1300">
                          <a:effectLst/>
                        </a:rPr>
                        <a:t> Knowledge of Geometry</a:t>
                      </a:r>
                    </a:p>
                  </a:txBody>
                  <a:tcPr marL="13911" marR="13911" marT="13911" marB="13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06663">
                <a:tc>
                  <a:txBody>
                    <a:bodyPr/>
                    <a:lstStyle/>
                    <a:p>
                      <a:pPr algn="l"/>
                      <a:r>
                        <a:rPr lang="en-TT" sz="1300" b="1">
                          <a:effectLst/>
                        </a:rPr>
                        <a:t>Topic A.</a:t>
                      </a:r>
                      <a:r>
                        <a:rPr lang="en-TT" sz="1300">
                          <a:effectLst/>
                        </a:rPr>
                        <a:t> Plane Geometric Figures</a:t>
                      </a:r>
                      <a:br>
                        <a:rPr lang="en-TT" sz="1300">
                          <a:effectLst/>
                        </a:rPr>
                      </a:br>
                      <a:endParaRPr lang="en-TT" sz="1300">
                        <a:effectLst/>
                      </a:endParaRPr>
                    </a:p>
                  </a:txBody>
                  <a:tcPr marL="13911" marR="13911" marT="13911" marB="13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23028">
                <a:tc>
                  <a:txBody>
                    <a:bodyPr/>
                    <a:lstStyle/>
                    <a:p>
                      <a:pPr algn="l"/>
                      <a:r>
                        <a:rPr lang="en-TT" sz="1300" b="1">
                          <a:effectLst/>
                        </a:rPr>
                        <a:t>Indicator 2.</a:t>
                      </a:r>
                      <a:r>
                        <a:rPr lang="en-TT" sz="1300">
                          <a:effectLst/>
                        </a:rPr>
                        <a:t> Analyze geometric relationships</a:t>
                      </a:r>
                    </a:p>
                  </a:txBody>
                  <a:tcPr marL="13911" marR="13911" marT="13911" marB="13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1173932">
                <a:tc>
                  <a:txBody>
                    <a:bodyPr/>
                    <a:lstStyle/>
                    <a:p>
                      <a:pPr algn="l"/>
                      <a:r>
                        <a:rPr lang="en-TT" sz="1300" b="1" dirty="0">
                          <a:effectLst/>
                        </a:rPr>
                        <a:t>Objective a.</a:t>
                      </a:r>
                      <a:r>
                        <a:rPr lang="en-TT" sz="1300" dirty="0">
                          <a:effectLst/>
                        </a:rPr>
                        <a:t> Compare and classify quadrilaterals by length of sides and types of angles (Include the angle symbol &lt;ABC)</a:t>
                      </a:r>
                    </a:p>
                    <a:p>
                      <a:pPr algn="l"/>
                      <a:r>
                        <a:rPr lang="en-TT" sz="1300" b="1" dirty="0">
                          <a:effectLst/>
                        </a:rPr>
                        <a:t>Assessment limit:</a:t>
                      </a:r>
                      <a:r>
                        <a:rPr lang="en-TT" sz="1300" dirty="0">
                          <a:effectLst/>
                        </a:rPr>
                        <a:t> Use squares, rectangles, rhombi, parallelograms, and trapezoids</a:t>
                      </a:r>
                    </a:p>
                  </a:txBody>
                  <a:tcPr marL="13911" marR="13911" marT="13911" marB="13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482402">
                <a:tc>
                  <a:txBody>
                    <a:bodyPr/>
                    <a:lstStyle/>
                    <a:p>
                      <a:pPr algn="l"/>
                      <a:r>
                        <a:rPr lang="en-TT" sz="1300" dirty="0">
                          <a:effectLst/>
                        </a:rPr>
                        <a:t>Jennifer needs to put up a fence around her backyard. Her backyard is shown below.</a:t>
                      </a:r>
                      <a:br>
                        <a:rPr lang="en-TT" sz="1300" dirty="0">
                          <a:effectLst/>
                        </a:rPr>
                      </a:br>
                      <a:endParaRPr lang="en-TT" sz="1300" dirty="0">
                        <a:effectLst/>
                      </a:endParaRPr>
                    </a:p>
                    <a:p>
                      <a:pPr algn="l"/>
                      <a:r>
                        <a:rPr lang="en-TT" sz="1300" b="1" dirty="0">
                          <a:effectLst/>
                        </a:rPr>
                        <a:t>Step A</a:t>
                      </a:r>
                      <a:endParaRPr lang="en-TT" sz="1300" dirty="0">
                        <a:effectLst/>
                      </a:endParaRPr>
                    </a:p>
                    <a:p>
                      <a:pPr algn="l"/>
                      <a:r>
                        <a:rPr lang="en-TT" sz="1300" dirty="0">
                          <a:effectLst/>
                        </a:rPr>
                        <a:t>Classify the shape of Jennifer's backyard.</a:t>
                      </a:r>
                    </a:p>
                    <a:p>
                      <a:pPr algn="l"/>
                      <a:r>
                        <a:rPr lang="en-TT" sz="1300" b="1" dirty="0">
                          <a:effectLst/>
                        </a:rPr>
                        <a:t>Step B</a:t>
                      </a:r>
                      <a:endParaRPr lang="en-TT" sz="1300" dirty="0">
                        <a:effectLst/>
                      </a:endParaRPr>
                    </a:p>
                    <a:p>
                      <a:pPr algn="l"/>
                      <a:r>
                        <a:rPr lang="en-TT" sz="1300" dirty="0">
                          <a:effectLst/>
                        </a:rPr>
                        <a:t>Explain how you classified the shape of Jennifer's backyard. Use what you know about quadrilaterals in your explanation. Use words, numbers, and/or symbols.</a:t>
                      </a:r>
                    </a:p>
                    <a:p>
                      <a:pPr algn="l"/>
                      <a:r>
                        <a:rPr lang="en-TT" sz="1300" dirty="0">
                          <a:effectLst/>
                        </a:rPr>
                        <a:t/>
                      </a:r>
                      <a:br>
                        <a:rPr lang="en-TT" sz="1300" dirty="0">
                          <a:effectLst/>
                        </a:rPr>
                      </a:br>
                      <a:r>
                        <a:rPr lang="en-TT" sz="1300" i="1" dirty="0">
                          <a:effectLst/>
                        </a:rPr>
                        <a:t>Step A is scored 0 (Incorrect) or 1 (Correct) and assesses 2.A.2.a.</a:t>
                      </a:r>
                      <a:br>
                        <a:rPr lang="en-TT" sz="1300" i="1" dirty="0">
                          <a:effectLst/>
                        </a:rPr>
                      </a:br>
                      <a:r>
                        <a:rPr lang="en-TT" sz="1300" i="1" dirty="0">
                          <a:effectLst/>
                        </a:rPr>
                        <a:t>Step B is scored with a 3 point (0, 1, 2) </a:t>
                      </a:r>
                      <a:r>
                        <a:rPr lang="en-TT" sz="1300" i="1" dirty="0">
                          <a:effectLst/>
                          <a:hlinkClick r:id="rId3" action="ppaction://hlinkfile"/>
                        </a:rPr>
                        <a:t>rubric</a:t>
                      </a:r>
                      <a:r>
                        <a:rPr lang="en-TT" sz="1300" i="1" dirty="0">
                          <a:effectLst/>
                        </a:rPr>
                        <a:t> and assesses Processes of Mathematics. </a:t>
                      </a:r>
                      <a:endParaRPr lang="en-TT" sz="1300" dirty="0">
                        <a:effectLst/>
                      </a:endParaRPr>
                    </a:p>
                  </a:txBody>
                  <a:tcPr marL="27822" marR="27822" marT="27822" marB="27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http://mdk12.org/share/assessment_items/images/items/math5_013q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4318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456360"/>
            <a:ext cx="7109593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9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What are SR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SELECTED RESPONSE ITEM/TASK- </a:t>
            </a:r>
            <a:r>
              <a:rPr lang="en-US" sz="2800" dirty="0">
                <a:solidFill>
                  <a:srgbClr val="990000"/>
                </a:solidFill>
              </a:rPr>
              <a:t>An exercise for which examinees must choose a response from an enumerated set (e.g. multiple choice or matching) rather than create their own responses or products (as in performance assessment).</a:t>
            </a:r>
            <a:r>
              <a:rPr lang="en-US" sz="28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2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844824"/>
            <a:ext cx="7292281" cy="23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90"/>
            <a:ext cx="7056784" cy="67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511"/>
            <a:ext cx="7867650" cy="672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28801"/>
            <a:ext cx="8120002" cy="33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2" y="33189"/>
            <a:ext cx="8256016" cy="68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0" y="260648"/>
            <a:ext cx="8239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951906"/>
            <a:ext cx="84486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62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4" y="2996952"/>
            <a:ext cx="86677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925"/>
            <a:ext cx="84582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632"/>
            <a:ext cx="853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" y="3502521"/>
            <a:ext cx="85153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28"/>
            <a:ext cx="734481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Choosing the right assessment strategy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600200"/>
            <a:ext cx="6192688" cy="4525963"/>
          </a:xfrm>
        </p:spPr>
        <p:txBody>
          <a:bodyPr>
            <a:noAutofit/>
          </a:bodyPr>
          <a:lstStyle/>
          <a:p>
            <a:r>
              <a:rPr lang="en-US" sz="3200" dirty="0"/>
              <a:t>The 1999 Standards for educational and psychological testing recommends the use of multi-modal assessments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However, there are general principles that should guide our choice of methods in the classroom and in large-scale assessment</a:t>
            </a:r>
          </a:p>
        </p:txBody>
      </p:sp>
    </p:spTree>
    <p:extLst>
      <p:ext uri="{BB962C8B-B14F-4D97-AF65-F5344CB8AC3E}">
        <p14:creationId xmlns:p14="http://schemas.microsoft.com/office/powerpoint/2010/main" val="6156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562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525"/>
            <a:ext cx="86296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5" y="188640"/>
            <a:ext cx="8429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3669"/>
            <a:ext cx="838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0" y="839738"/>
            <a:ext cx="8420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534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Choosing the right assessment strategy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412776"/>
            <a:ext cx="7128792" cy="5140424"/>
          </a:xfrm>
        </p:spPr>
        <p:txBody>
          <a:bodyPr>
            <a:normAutofit fontScale="92500"/>
          </a:bodyPr>
          <a:lstStyle/>
          <a:p>
            <a:r>
              <a:rPr lang="en-US" sz="2800" u="sng" dirty="0"/>
              <a:t>Selected Response</a:t>
            </a:r>
            <a:r>
              <a:rPr lang="en-US" sz="2800" dirty="0"/>
              <a:t> like </a:t>
            </a:r>
            <a:r>
              <a:rPr lang="en-US" sz="2800" dirty="0" err="1"/>
              <a:t>MCQs</a:t>
            </a:r>
            <a:r>
              <a:rPr lang="en-US" sz="2800" dirty="0"/>
              <a:t> allow </a:t>
            </a:r>
            <a:r>
              <a:rPr lang="en-US" sz="2800" dirty="0" smtClean="0"/>
              <a:t>computer </a:t>
            </a:r>
            <a:r>
              <a:rPr lang="en-US" sz="2800" dirty="0"/>
              <a:t>scoring and therefore </a:t>
            </a:r>
            <a:r>
              <a:rPr lang="en-US" sz="2800" dirty="0" smtClean="0"/>
              <a:t>can be more </a:t>
            </a:r>
            <a:r>
              <a:rPr lang="en-US" sz="2800" dirty="0"/>
              <a:t>efficient for large numbers of items and examinees.  </a:t>
            </a:r>
            <a:r>
              <a:rPr lang="en-US" sz="2800" dirty="0" smtClean="0"/>
              <a:t>Because more items are used in a paper. More topics are assessed and therefore  </a:t>
            </a:r>
            <a:r>
              <a:rPr lang="en-US" sz="2800" dirty="0"/>
              <a:t>these items usually ensure higher content validity.  However, authenticity and cognitive complexity </a:t>
            </a:r>
            <a:r>
              <a:rPr lang="en-US" sz="2800" dirty="0" smtClean="0"/>
              <a:t>are difficult to promote and </a:t>
            </a:r>
            <a:r>
              <a:rPr lang="en-US" sz="2800" dirty="0"/>
              <a:t>the assessments may be low inference.</a:t>
            </a:r>
          </a:p>
          <a:p>
            <a:r>
              <a:rPr lang="en-US" sz="2800" u="sng" dirty="0"/>
              <a:t>Constructed Response</a:t>
            </a:r>
            <a:r>
              <a:rPr lang="en-US" sz="2800" dirty="0"/>
              <a:t> often facilitate cognitive complexity and assessment of critical writing skills.  However, efficient scoring systems are required</a:t>
            </a:r>
            <a:r>
              <a:rPr lang="en-US" sz="2800" dirty="0" smtClean="0"/>
              <a:t>. Modern systems can be computer scored.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57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Designing &amp; Developing Selected Response Assessments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600200"/>
            <a:ext cx="6851104" cy="5029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3200" dirty="0"/>
              <a:t>Focus on a single topic &amp; important </a:t>
            </a:r>
            <a:r>
              <a:rPr lang="en-US" sz="3200" dirty="0" smtClean="0"/>
              <a:t>objective</a:t>
            </a:r>
            <a:endParaRPr lang="en-US" sz="32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3200" dirty="0"/>
              <a:t>Select relevant stimulus material for context-dependent </a:t>
            </a:r>
            <a:r>
              <a:rPr lang="en-US" sz="3200" dirty="0" smtClean="0"/>
              <a:t>items</a:t>
            </a:r>
            <a:endParaRPr lang="en-US" sz="32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3200" dirty="0"/>
              <a:t>Formulate a clearly stated problem based on the material- Use question or incomplete </a:t>
            </a:r>
            <a:r>
              <a:rPr lang="en-US" sz="3200" dirty="0" smtClean="0"/>
              <a:t>statement</a:t>
            </a:r>
            <a:endParaRPr lang="en-US" sz="32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3200" dirty="0"/>
              <a:t>Identify the answer (keyed response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3200" dirty="0"/>
              <a:t>Identify plausible alternatives (distractors)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endParaRPr lang="en-US" sz="32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3200" dirty="0"/>
              <a:t>Use checklist to remove cues</a:t>
            </a:r>
          </a:p>
          <a:p>
            <a:pPr marL="457200" indent="-457200">
              <a:lnSpc>
                <a:spcPct val="8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23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How to create distractors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196752"/>
            <a:ext cx="6041679" cy="5544616"/>
          </a:xfrm>
        </p:spPr>
        <p:txBody>
          <a:bodyPr>
            <a:normAutofit/>
          </a:bodyPr>
          <a:lstStyle/>
          <a:p>
            <a:r>
              <a:rPr lang="en-TT" sz="2800" dirty="0"/>
              <a:t>A term used in the unit but referring to a different concept </a:t>
            </a:r>
            <a:endParaRPr lang="en-GB" sz="2800" dirty="0"/>
          </a:p>
          <a:p>
            <a:r>
              <a:rPr lang="en-TT" sz="2800" dirty="0" smtClean="0"/>
              <a:t>An </a:t>
            </a:r>
            <a:r>
              <a:rPr lang="en-TT" sz="2800" dirty="0"/>
              <a:t>everyday term that is close but misleading in </a:t>
            </a:r>
            <a:r>
              <a:rPr lang="en-TT" sz="2800" dirty="0" smtClean="0"/>
              <a:t>meaning</a:t>
            </a:r>
            <a:endParaRPr lang="en-GB" sz="2800" dirty="0"/>
          </a:p>
          <a:p>
            <a:r>
              <a:rPr lang="en-TT" sz="2800" dirty="0"/>
              <a:t>A common misconception or confusion that students have </a:t>
            </a:r>
            <a:endParaRPr lang="en-GB" sz="2800" dirty="0"/>
          </a:p>
          <a:p>
            <a:r>
              <a:rPr lang="en-TT" sz="2800" dirty="0"/>
              <a:t>A plausible word or phrase that is meaningless but derives from something in the stem </a:t>
            </a:r>
          </a:p>
          <a:p>
            <a:endParaRPr lang="en-TT" sz="2800" dirty="0"/>
          </a:p>
          <a:p>
            <a:endParaRPr lang="en-TT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22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199" y="76200"/>
            <a:ext cx="6803679" cy="1120552"/>
          </a:xfrm>
        </p:spPr>
        <p:txBody>
          <a:bodyPr/>
          <a:lstStyle/>
          <a:p>
            <a:r>
              <a:rPr lang="en-US" dirty="0" smtClean="0"/>
              <a:t>Item Writing </a:t>
            </a:r>
            <a:r>
              <a:rPr lang="en-US" dirty="0"/>
              <a:t>Rules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196752"/>
            <a:ext cx="6840760" cy="5432648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Every item should reflect specific content and a specific mental </a:t>
            </a:r>
            <a:r>
              <a:rPr lang="en-US" sz="2200" b="1" i="1" dirty="0" err="1"/>
              <a:t>behaviour</a:t>
            </a:r>
            <a:r>
              <a:rPr lang="en-US" sz="2200" b="1" i="1" dirty="0"/>
              <a:t> as derived from a table of specifications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Base each item on important content to learn; avoid trivial content</a:t>
            </a:r>
            <a:endParaRPr lang="en-US" sz="2200" b="1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Use novel material to test higher order learning.  Paraphrase textbook language when used in a test item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Keep the content of each item independent from content of other items on the test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Avoid over specific and over general content when writing items</a:t>
            </a:r>
            <a:endParaRPr lang="en-US" sz="2200" b="1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Avoid opinion-based items.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Avoid trick items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200" b="1" i="1" dirty="0"/>
              <a:t>Keep vocabulary simple for the group of students tested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521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Writing </a:t>
            </a:r>
            <a:r>
              <a:rPr lang="en-US" dirty="0"/>
              <a:t>Rules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196752"/>
            <a:ext cx="7223720" cy="5432648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Avoid complex MC formats (&amp; the </a:t>
            </a:r>
            <a:r>
              <a:rPr lang="en-US" sz="2200" b="1" i="1" dirty="0" err="1"/>
              <a:t>MTF</a:t>
            </a:r>
            <a:r>
              <a:rPr lang="en-US" sz="2200" b="1" i="1" dirty="0"/>
              <a:t>)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Format the Item Vertically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Edit and proof the items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Use correct grammar, punctuation, capitalization, and spelling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Minimize the amount of reading in each item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Ensure that the directions in the stem are very clear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Include the central item in the stem instead of the choices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Avoid window dressing (excessive verbiage)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arenR" startAt="9"/>
            </a:pPr>
            <a:r>
              <a:rPr lang="en-US" sz="2200" b="1" i="1" dirty="0"/>
              <a:t>Word the stem positively, avoid the use of negatives such as NOT or EXCEPT.  If negative words are used, use cautiously and always capitalize or put in boldface.</a:t>
            </a:r>
          </a:p>
        </p:txBody>
      </p:sp>
    </p:spTree>
    <p:extLst>
      <p:ext uri="{BB962C8B-B14F-4D97-AF65-F5344CB8AC3E}">
        <p14:creationId xmlns:p14="http://schemas.microsoft.com/office/powerpoint/2010/main" val="35795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1886</TotalTime>
  <Words>948</Words>
  <Application>Microsoft Office PowerPoint</Application>
  <PresentationFormat>On-screen Show (4:3)</PresentationFormat>
  <Paragraphs>168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Symphony</vt:lpstr>
      <vt:lpstr>TOBAGO WORKSHOP ON EDUCATIONAL ASSESSMENT Day 3, Session 1</vt:lpstr>
      <vt:lpstr>  DAY 3: ITEM WRITING This is the item writing/task development part of our workshop   </vt:lpstr>
      <vt:lpstr>What are SR Items</vt:lpstr>
      <vt:lpstr>Choosing the right assessment strategy</vt:lpstr>
      <vt:lpstr>Choosing the right assessment strategy</vt:lpstr>
      <vt:lpstr>Designing &amp; Developing Selected Response Assessments</vt:lpstr>
      <vt:lpstr>How to create distractors</vt:lpstr>
      <vt:lpstr>Item Writing Rules</vt:lpstr>
      <vt:lpstr>Item Writing Rules</vt:lpstr>
      <vt:lpstr>Item Writing Rules</vt:lpstr>
      <vt:lpstr>More Writing Rules</vt:lpstr>
      <vt:lpstr>Designing &amp; Developing Constructed Response Assessments</vt:lpstr>
      <vt:lpstr>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keywords in essay prompts?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TOBAGO WORKSHOP ON EDUCATIONAL ASSESSMENT</dc:title>
  <dc:creator>Jerome De lisle</dc:creator>
  <cp:lastModifiedBy>Jerome De lisle</cp:lastModifiedBy>
  <cp:revision>46</cp:revision>
  <dcterms:created xsi:type="dcterms:W3CDTF">2013-06-28T01:58:07Z</dcterms:created>
  <dcterms:modified xsi:type="dcterms:W3CDTF">2013-07-06T14:54:27Z</dcterms:modified>
</cp:coreProperties>
</file>