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8" r:id="rId2"/>
    <p:sldId id="257" r:id="rId3"/>
    <p:sldId id="279" r:id="rId4"/>
    <p:sldId id="276" r:id="rId5"/>
    <p:sldId id="277" r:id="rId6"/>
    <p:sldId id="262" r:id="rId7"/>
    <p:sldId id="278" r:id="rId8"/>
    <p:sldId id="259" r:id="rId9"/>
    <p:sldId id="260" r:id="rId10"/>
    <p:sldId id="286" r:id="rId11"/>
    <p:sldId id="282" r:id="rId12"/>
    <p:sldId id="283" r:id="rId13"/>
    <p:sldId id="284" r:id="rId14"/>
    <p:sldId id="285" r:id="rId15"/>
    <p:sldId id="261" r:id="rId16"/>
    <p:sldId id="287" r:id="rId17"/>
    <p:sldId id="266" r:id="rId18"/>
    <p:sldId id="272" r:id="rId19"/>
    <p:sldId id="274" r:id="rId20"/>
    <p:sldId id="281" r:id="rId21"/>
    <p:sldId id="273" r:id="rId22"/>
    <p:sldId id="275" r:id="rId23"/>
    <p:sldId id="263" r:id="rId24"/>
    <p:sldId id="267" r:id="rId25"/>
    <p:sldId id="268" r:id="rId26"/>
    <p:sldId id="264" r:id="rId27"/>
    <p:sldId id="265" r:id="rId28"/>
    <p:sldId id="269" r:id="rId29"/>
    <p:sldId id="270" r:id="rId30"/>
    <p:sldId id="271"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25" r:id="rId45"/>
    <p:sldId id="280" r:id="rId46"/>
    <p:sldId id="301" r:id="rId47"/>
    <p:sldId id="302" r:id="rId48"/>
    <p:sldId id="315" r:id="rId49"/>
    <p:sldId id="303" r:id="rId50"/>
    <p:sldId id="304" r:id="rId51"/>
    <p:sldId id="305" r:id="rId52"/>
    <p:sldId id="306" r:id="rId53"/>
    <p:sldId id="307" r:id="rId54"/>
    <p:sldId id="316" r:id="rId55"/>
    <p:sldId id="318" r:id="rId56"/>
    <p:sldId id="308" r:id="rId57"/>
    <p:sldId id="309" r:id="rId58"/>
    <p:sldId id="310" r:id="rId59"/>
    <p:sldId id="311" r:id="rId60"/>
    <p:sldId id="312" r:id="rId61"/>
    <p:sldId id="322" r:id="rId62"/>
    <p:sldId id="319" r:id="rId63"/>
    <p:sldId id="320" r:id="rId64"/>
    <p:sldId id="321" r:id="rId65"/>
    <p:sldId id="323" r:id="rId66"/>
    <p:sldId id="324" r:id="rId67"/>
    <p:sldId id="313" r:id="rId68"/>
    <p:sldId id="31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02" y="-1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C3178-7837-4D51-BE80-2075C38D578C}" type="datetimeFigureOut">
              <a:rPr lang="en-GB" smtClean="0"/>
              <a:t>05/07/2013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C6352-5921-47D0-A9C4-AEDE3DCA6FEF}" type="slidenum">
              <a:rPr lang="en-GB" smtClean="0"/>
              <a:t>‹#›</a:t>
            </a:fld>
            <a:endParaRPr lang="en-GB"/>
          </a:p>
        </p:txBody>
      </p:sp>
    </p:spTree>
    <p:extLst>
      <p:ext uri="{BB962C8B-B14F-4D97-AF65-F5344CB8AC3E}">
        <p14:creationId xmlns:p14="http://schemas.microsoft.com/office/powerpoint/2010/main" val="48270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a:t>
            </a:fld>
            <a:endParaRPr lang="en-GB"/>
          </a:p>
        </p:txBody>
      </p:sp>
    </p:spTree>
    <p:extLst>
      <p:ext uri="{BB962C8B-B14F-4D97-AF65-F5344CB8AC3E}">
        <p14:creationId xmlns:p14="http://schemas.microsoft.com/office/powerpoint/2010/main" val="34870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10</a:t>
            </a:fld>
            <a:endParaRPr lang="en-GB"/>
          </a:p>
        </p:txBody>
      </p:sp>
    </p:spTree>
    <p:extLst>
      <p:ext uri="{BB962C8B-B14F-4D97-AF65-F5344CB8AC3E}">
        <p14:creationId xmlns:p14="http://schemas.microsoft.com/office/powerpoint/2010/main" val="383018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11</a:t>
            </a:fld>
            <a:endParaRPr lang="en-GB"/>
          </a:p>
        </p:txBody>
      </p:sp>
    </p:spTree>
    <p:extLst>
      <p:ext uri="{BB962C8B-B14F-4D97-AF65-F5344CB8AC3E}">
        <p14:creationId xmlns:p14="http://schemas.microsoft.com/office/powerpoint/2010/main" val="398476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12</a:t>
            </a:fld>
            <a:endParaRPr lang="en-GB"/>
          </a:p>
        </p:txBody>
      </p:sp>
    </p:spTree>
    <p:extLst>
      <p:ext uri="{BB962C8B-B14F-4D97-AF65-F5344CB8AC3E}">
        <p14:creationId xmlns:p14="http://schemas.microsoft.com/office/powerpoint/2010/main" val="195953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13</a:t>
            </a:fld>
            <a:endParaRPr lang="en-GB"/>
          </a:p>
        </p:txBody>
      </p:sp>
    </p:spTree>
    <p:extLst>
      <p:ext uri="{BB962C8B-B14F-4D97-AF65-F5344CB8AC3E}">
        <p14:creationId xmlns:p14="http://schemas.microsoft.com/office/powerpoint/2010/main" val="330484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14</a:t>
            </a:fld>
            <a:endParaRPr lang="en-GB"/>
          </a:p>
        </p:txBody>
      </p:sp>
    </p:spTree>
    <p:extLst>
      <p:ext uri="{BB962C8B-B14F-4D97-AF65-F5344CB8AC3E}">
        <p14:creationId xmlns:p14="http://schemas.microsoft.com/office/powerpoint/2010/main" val="112873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9E8C9-FB4D-4A05-A480-55EA16CB517F}" type="slidenum">
              <a:rPr lang="en-US"/>
              <a:pPr/>
              <a:t>15</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16</a:t>
            </a:fld>
            <a:endParaRPr lang="en-GB"/>
          </a:p>
        </p:txBody>
      </p:sp>
    </p:spTree>
    <p:extLst>
      <p:ext uri="{BB962C8B-B14F-4D97-AF65-F5344CB8AC3E}">
        <p14:creationId xmlns:p14="http://schemas.microsoft.com/office/powerpoint/2010/main" val="241858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17</a:t>
            </a:fld>
            <a:endParaRPr lang="en-GB"/>
          </a:p>
        </p:txBody>
      </p:sp>
    </p:spTree>
    <p:extLst>
      <p:ext uri="{BB962C8B-B14F-4D97-AF65-F5344CB8AC3E}">
        <p14:creationId xmlns:p14="http://schemas.microsoft.com/office/powerpoint/2010/main" val="216667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18</a:t>
            </a:fld>
            <a:endParaRPr lang="en-GB"/>
          </a:p>
        </p:txBody>
      </p:sp>
    </p:spTree>
    <p:extLst>
      <p:ext uri="{BB962C8B-B14F-4D97-AF65-F5344CB8AC3E}">
        <p14:creationId xmlns:p14="http://schemas.microsoft.com/office/powerpoint/2010/main" val="2913290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19</a:t>
            </a:fld>
            <a:endParaRPr lang="en-GB"/>
          </a:p>
        </p:txBody>
      </p:sp>
    </p:spTree>
    <p:extLst>
      <p:ext uri="{BB962C8B-B14F-4D97-AF65-F5344CB8AC3E}">
        <p14:creationId xmlns:p14="http://schemas.microsoft.com/office/powerpoint/2010/main" val="406917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2</a:t>
            </a:fld>
            <a:endParaRPr lang="en-GB"/>
          </a:p>
        </p:txBody>
      </p:sp>
    </p:spTree>
    <p:extLst>
      <p:ext uri="{BB962C8B-B14F-4D97-AF65-F5344CB8AC3E}">
        <p14:creationId xmlns:p14="http://schemas.microsoft.com/office/powerpoint/2010/main" val="370606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20</a:t>
            </a:fld>
            <a:endParaRPr lang="en-GB"/>
          </a:p>
        </p:txBody>
      </p:sp>
    </p:spTree>
    <p:extLst>
      <p:ext uri="{BB962C8B-B14F-4D97-AF65-F5344CB8AC3E}">
        <p14:creationId xmlns:p14="http://schemas.microsoft.com/office/powerpoint/2010/main" val="3563496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21</a:t>
            </a:fld>
            <a:endParaRPr lang="en-GB"/>
          </a:p>
        </p:txBody>
      </p:sp>
    </p:spTree>
    <p:extLst>
      <p:ext uri="{BB962C8B-B14F-4D97-AF65-F5344CB8AC3E}">
        <p14:creationId xmlns:p14="http://schemas.microsoft.com/office/powerpoint/2010/main" val="4279482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56F46-A4B8-4C5C-9BB4-BA41B86298AB}" type="slidenum">
              <a:rPr lang="en-US"/>
              <a:pPr/>
              <a:t>22</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FE162-1EDB-4447-A5B9-C95DBFCEAA4D}" type="slidenum">
              <a:rPr lang="en-US"/>
              <a:pPr/>
              <a:t>23</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24</a:t>
            </a:fld>
            <a:endParaRPr lang="en-GB"/>
          </a:p>
        </p:txBody>
      </p:sp>
    </p:spTree>
    <p:extLst>
      <p:ext uri="{BB962C8B-B14F-4D97-AF65-F5344CB8AC3E}">
        <p14:creationId xmlns:p14="http://schemas.microsoft.com/office/powerpoint/2010/main" val="98603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DD444-31B8-4A51-92AB-5E98A0127BC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553A97-A15B-4E09-B59D-752D79BAD7E9}" type="slidenum">
              <a:rPr lang="en-US" smtClean="0"/>
              <a:pPr/>
              <a:t>29</a:t>
            </a:fld>
            <a:endParaRPr lang="en-US"/>
          </a:p>
        </p:txBody>
      </p:sp>
    </p:spTree>
    <p:extLst>
      <p:ext uri="{BB962C8B-B14F-4D97-AF65-F5344CB8AC3E}">
        <p14:creationId xmlns:p14="http://schemas.microsoft.com/office/powerpoint/2010/main" val="284651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a:t>
            </a:fld>
            <a:endParaRPr lang="en-GB"/>
          </a:p>
        </p:txBody>
      </p:sp>
    </p:spTree>
    <p:extLst>
      <p:ext uri="{BB962C8B-B14F-4D97-AF65-F5344CB8AC3E}">
        <p14:creationId xmlns:p14="http://schemas.microsoft.com/office/powerpoint/2010/main" val="4195924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553A97-A15B-4E09-B59D-752D79BAD7E9}" type="slidenum">
              <a:rPr lang="en-US" smtClean="0"/>
              <a:pPr/>
              <a:t>30</a:t>
            </a:fld>
            <a:endParaRPr lang="en-US"/>
          </a:p>
        </p:txBody>
      </p:sp>
    </p:spTree>
    <p:extLst>
      <p:ext uri="{BB962C8B-B14F-4D97-AF65-F5344CB8AC3E}">
        <p14:creationId xmlns:p14="http://schemas.microsoft.com/office/powerpoint/2010/main" val="1103542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31</a:t>
            </a:fld>
            <a:endParaRPr lang="en-GB"/>
          </a:p>
        </p:txBody>
      </p:sp>
    </p:spTree>
    <p:extLst>
      <p:ext uri="{BB962C8B-B14F-4D97-AF65-F5344CB8AC3E}">
        <p14:creationId xmlns:p14="http://schemas.microsoft.com/office/powerpoint/2010/main" val="293197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32</a:t>
            </a:fld>
            <a:endParaRPr lang="en-GB"/>
          </a:p>
        </p:txBody>
      </p:sp>
    </p:spTree>
    <p:extLst>
      <p:ext uri="{BB962C8B-B14F-4D97-AF65-F5344CB8AC3E}">
        <p14:creationId xmlns:p14="http://schemas.microsoft.com/office/powerpoint/2010/main" val="1101324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33</a:t>
            </a:fld>
            <a:endParaRPr lang="en-GB"/>
          </a:p>
        </p:txBody>
      </p:sp>
    </p:spTree>
    <p:extLst>
      <p:ext uri="{BB962C8B-B14F-4D97-AF65-F5344CB8AC3E}">
        <p14:creationId xmlns:p14="http://schemas.microsoft.com/office/powerpoint/2010/main" val="2992710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34</a:t>
            </a:fld>
            <a:endParaRPr lang="en-GB"/>
          </a:p>
        </p:txBody>
      </p:sp>
    </p:spTree>
    <p:extLst>
      <p:ext uri="{BB962C8B-B14F-4D97-AF65-F5344CB8AC3E}">
        <p14:creationId xmlns:p14="http://schemas.microsoft.com/office/powerpoint/2010/main" val="1486685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35</a:t>
            </a:fld>
            <a:endParaRPr lang="en-GB"/>
          </a:p>
        </p:txBody>
      </p:sp>
    </p:spTree>
    <p:extLst>
      <p:ext uri="{BB962C8B-B14F-4D97-AF65-F5344CB8AC3E}">
        <p14:creationId xmlns:p14="http://schemas.microsoft.com/office/powerpoint/2010/main" val="1169465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36</a:t>
            </a:fld>
            <a:endParaRPr lang="en-GB"/>
          </a:p>
        </p:txBody>
      </p:sp>
    </p:spTree>
    <p:extLst>
      <p:ext uri="{BB962C8B-B14F-4D97-AF65-F5344CB8AC3E}">
        <p14:creationId xmlns:p14="http://schemas.microsoft.com/office/powerpoint/2010/main" val="3774336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37</a:t>
            </a:fld>
            <a:endParaRPr lang="en-GB"/>
          </a:p>
        </p:txBody>
      </p:sp>
    </p:spTree>
    <p:extLst>
      <p:ext uri="{BB962C8B-B14F-4D97-AF65-F5344CB8AC3E}">
        <p14:creationId xmlns:p14="http://schemas.microsoft.com/office/powerpoint/2010/main" val="3539582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38</a:t>
            </a:fld>
            <a:endParaRPr lang="en-GB"/>
          </a:p>
        </p:txBody>
      </p:sp>
    </p:spTree>
    <p:extLst>
      <p:ext uri="{BB962C8B-B14F-4D97-AF65-F5344CB8AC3E}">
        <p14:creationId xmlns:p14="http://schemas.microsoft.com/office/powerpoint/2010/main" val="3905592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39</a:t>
            </a:fld>
            <a:endParaRPr lang="en-GB"/>
          </a:p>
        </p:txBody>
      </p:sp>
    </p:spTree>
    <p:extLst>
      <p:ext uri="{BB962C8B-B14F-4D97-AF65-F5344CB8AC3E}">
        <p14:creationId xmlns:p14="http://schemas.microsoft.com/office/powerpoint/2010/main" val="383003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AEECA-B742-4140-917D-218E3544C0DF}" type="slidenum">
              <a:rPr lang="en-US"/>
              <a:pPr/>
              <a:t>4</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40</a:t>
            </a:fld>
            <a:endParaRPr lang="en-GB"/>
          </a:p>
        </p:txBody>
      </p:sp>
    </p:spTree>
    <p:extLst>
      <p:ext uri="{BB962C8B-B14F-4D97-AF65-F5344CB8AC3E}">
        <p14:creationId xmlns:p14="http://schemas.microsoft.com/office/powerpoint/2010/main" val="4212210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41</a:t>
            </a:fld>
            <a:endParaRPr lang="en-GB"/>
          </a:p>
        </p:txBody>
      </p:sp>
    </p:spTree>
    <p:extLst>
      <p:ext uri="{BB962C8B-B14F-4D97-AF65-F5344CB8AC3E}">
        <p14:creationId xmlns:p14="http://schemas.microsoft.com/office/powerpoint/2010/main" val="1602634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42</a:t>
            </a:fld>
            <a:endParaRPr lang="en-GB"/>
          </a:p>
        </p:txBody>
      </p:sp>
    </p:spTree>
    <p:extLst>
      <p:ext uri="{BB962C8B-B14F-4D97-AF65-F5344CB8AC3E}">
        <p14:creationId xmlns:p14="http://schemas.microsoft.com/office/powerpoint/2010/main" val="1176080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43</a:t>
            </a:fld>
            <a:endParaRPr lang="en-GB"/>
          </a:p>
        </p:txBody>
      </p:sp>
    </p:spTree>
    <p:extLst>
      <p:ext uri="{BB962C8B-B14F-4D97-AF65-F5344CB8AC3E}">
        <p14:creationId xmlns:p14="http://schemas.microsoft.com/office/powerpoint/2010/main" val="2239476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44</a:t>
            </a:fld>
            <a:endParaRPr lang="en-GB"/>
          </a:p>
        </p:txBody>
      </p:sp>
    </p:spTree>
    <p:extLst>
      <p:ext uri="{BB962C8B-B14F-4D97-AF65-F5344CB8AC3E}">
        <p14:creationId xmlns:p14="http://schemas.microsoft.com/office/powerpoint/2010/main" val="402770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45</a:t>
            </a:fld>
            <a:endParaRPr lang="en-GB"/>
          </a:p>
        </p:txBody>
      </p:sp>
    </p:spTree>
    <p:extLst>
      <p:ext uri="{BB962C8B-B14F-4D97-AF65-F5344CB8AC3E}">
        <p14:creationId xmlns:p14="http://schemas.microsoft.com/office/powerpoint/2010/main" val="4195924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48</a:t>
            </a:fld>
            <a:endParaRPr lang="en-GB"/>
          </a:p>
        </p:txBody>
      </p:sp>
    </p:spTree>
    <p:extLst>
      <p:ext uri="{BB962C8B-B14F-4D97-AF65-F5344CB8AC3E}">
        <p14:creationId xmlns:p14="http://schemas.microsoft.com/office/powerpoint/2010/main" val="2790680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1260F-F538-474B-9394-AB796AF19DBF}" type="slidenum">
              <a:rPr lang="en-US"/>
              <a:pPr/>
              <a:t>5</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61314B-5B47-4B2D-8BBC-5D5581409580}" type="slidenum">
              <a:rPr lang="en-GB" smtClean="0"/>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61314B-5B47-4B2D-8BBC-5D5581409580}" type="slidenum">
              <a:rPr lang="en-GB" smtClean="0"/>
              <a:pPr/>
              <a:t>6</a:t>
            </a:fld>
            <a:endParaRPr lang="en-GB"/>
          </a:p>
        </p:txBody>
      </p:sp>
    </p:spTree>
    <p:extLst>
      <p:ext uri="{BB962C8B-B14F-4D97-AF65-F5344CB8AC3E}">
        <p14:creationId xmlns:p14="http://schemas.microsoft.com/office/powerpoint/2010/main" val="14648024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A932F5-B990-4DBE-9BBA-7F40361EF919}"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61</a:t>
            </a:fld>
            <a:endParaRPr lang="en-GB"/>
          </a:p>
        </p:txBody>
      </p:sp>
    </p:spTree>
    <p:extLst>
      <p:ext uri="{BB962C8B-B14F-4D97-AF65-F5344CB8AC3E}">
        <p14:creationId xmlns:p14="http://schemas.microsoft.com/office/powerpoint/2010/main" val="886489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62</a:t>
            </a:fld>
            <a:endParaRPr lang="en-GB"/>
          </a:p>
        </p:txBody>
      </p:sp>
    </p:spTree>
    <p:extLst>
      <p:ext uri="{BB962C8B-B14F-4D97-AF65-F5344CB8AC3E}">
        <p14:creationId xmlns:p14="http://schemas.microsoft.com/office/powerpoint/2010/main" val="19958693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63</a:t>
            </a:fld>
            <a:endParaRPr lang="en-GB"/>
          </a:p>
        </p:txBody>
      </p:sp>
    </p:spTree>
    <p:extLst>
      <p:ext uri="{BB962C8B-B14F-4D97-AF65-F5344CB8AC3E}">
        <p14:creationId xmlns:p14="http://schemas.microsoft.com/office/powerpoint/2010/main" val="8417987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64</a:t>
            </a:fld>
            <a:endParaRPr lang="en-GB"/>
          </a:p>
        </p:txBody>
      </p:sp>
    </p:spTree>
    <p:extLst>
      <p:ext uri="{BB962C8B-B14F-4D97-AF65-F5344CB8AC3E}">
        <p14:creationId xmlns:p14="http://schemas.microsoft.com/office/powerpoint/2010/main" val="38939043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65</a:t>
            </a:fld>
            <a:endParaRPr lang="en-GB"/>
          </a:p>
        </p:txBody>
      </p:sp>
    </p:spTree>
    <p:extLst>
      <p:ext uri="{BB962C8B-B14F-4D97-AF65-F5344CB8AC3E}">
        <p14:creationId xmlns:p14="http://schemas.microsoft.com/office/powerpoint/2010/main" val="1585300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66</a:t>
            </a:fld>
            <a:endParaRPr lang="en-GB"/>
          </a:p>
        </p:txBody>
      </p:sp>
    </p:spTree>
    <p:extLst>
      <p:ext uri="{BB962C8B-B14F-4D97-AF65-F5344CB8AC3E}">
        <p14:creationId xmlns:p14="http://schemas.microsoft.com/office/powerpoint/2010/main" val="7100485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67</a:t>
            </a:fld>
            <a:endParaRPr lang="en-GB"/>
          </a:p>
        </p:txBody>
      </p:sp>
    </p:spTree>
    <p:extLst>
      <p:ext uri="{BB962C8B-B14F-4D97-AF65-F5344CB8AC3E}">
        <p14:creationId xmlns:p14="http://schemas.microsoft.com/office/powerpoint/2010/main" val="42539448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FC6352-5921-47D0-A9C4-AEDE3DCA6FEF}" type="slidenum">
              <a:rPr lang="en-GB" smtClean="0"/>
              <a:t>68</a:t>
            </a:fld>
            <a:endParaRPr lang="en-GB"/>
          </a:p>
        </p:txBody>
      </p:sp>
    </p:spTree>
    <p:extLst>
      <p:ext uri="{BB962C8B-B14F-4D97-AF65-F5344CB8AC3E}">
        <p14:creationId xmlns:p14="http://schemas.microsoft.com/office/powerpoint/2010/main" val="1591086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18D04-FA45-4C36-BA59-7E8544AC5A49}" type="slidenum">
              <a:rPr lang="en-US"/>
              <a:pPr/>
              <a:t>7</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076BA-E481-4918-AB22-17B86CA7061B}" type="slidenum">
              <a:rPr lang="en-US"/>
              <a:pPr/>
              <a:t>8</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8EE56-B53D-4BE1-9EF5-1BFC26211768}" type="slidenum">
              <a:rPr lang="en-US"/>
              <a:pPr/>
              <a:t>9</a:t>
            </a:fld>
            <a:endParaRPr lang="en-US"/>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n-US" smtClean="0"/>
              <a:t>Click to edit Master title style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DE188CF3-AB95-4A47-AF57-D67C1A9E2D0E}" type="datetimeFigureOut">
              <a:rPr lang="en-GB" smtClean="0"/>
              <a:t>05/07/2013</a:t>
            </a:fld>
            <a:endParaRPr lang="en-GB"/>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en-GB"/>
          </a:p>
        </p:txBody>
      </p:sp>
      <p:sp>
        <p:nvSpPr>
          <p:cNvPr id="6" name="Slide Number Placeholder 5"/>
          <p:cNvSpPr>
            <a:spLocks noGrp="1"/>
          </p:cNvSpPr>
          <p:nvPr>
            <p:ph type="sldNum" sz="quarter" idx="12"/>
          </p:nvPr>
        </p:nvSpPr>
        <p:spPr/>
        <p:txBody>
          <a:bodyPr/>
          <a:lstStyle/>
          <a:p>
            <a:fld id="{F5AE8ACE-520F-4027-9468-4D342144AD10}" type="slidenum">
              <a:rPr lang="en-GB" smtClean="0"/>
              <a:t>‹#›</a:t>
            </a:fld>
            <a:endParaRPr lang="en-GB"/>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188CF3-AB95-4A47-AF57-D67C1A9E2D0E}"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8ACE-520F-4027-9468-4D342144AD1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188CF3-AB95-4A47-AF57-D67C1A9E2D0E}"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8ACE-520F-4027-9468-4D342144AD10}"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38685964-BE3D-4C49-B185-574A05904CE2}" type="slidenum">
              <a:rPr lang="en-US"/>
              <a:pPr/>
              <a:t>‹#›</a:t>
            </a:fld>
            <a:endParaRPr lang="en-US"/>
          </a:p>
        </p:txBody>
      </p:sp>
    </p:spTree>
    <p:extLst>
      <p:ext uri="{BB962C8B-B14F-4D97-AF65-F5344CB8AC3E}">
        <p14:creationId xmlns:p14="http://schemas.microsoft.com/office/powerpoint/2010/main" val="415763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29D5F781-C4E5-47C0-92F9-EE6946737C06}" type="slidenum">
              <a:rPr lang="en-US"/>
              <a:pPr/>
              <a:t>‹#›</a:t>
            </a:fld>
            <a:endParaRPr lang="en-US"/>
          </a:p>
        </p:txBody>
      </p:sp>
    </p:spTree>
    <p:extLst>
      <p:ext uri="{BB962C8B-B14F-4D97-AF65-F5344CB8AC3E}">
        <p14:creationId xmlns:p14="http://schemas.microsoft.com/office/powerpoint/2010/main" val="36105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E188CF3-AB95-4A47-AF57-D67C1A9E2D0E}" type="datetimeFigureOut">
              <a:rPr lang="en-GB" smtClean="0"/>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8ACE-520F-4027-9468-4D342144AD1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DE188CF3-AB95-4A47-AF57-D67C1A9E2D0E}" type="datetimeFigureOut">
              <a:rPr lang="en-GB" smtClean="0"/>
              <a:t>05/07/2013</a:t>
            </a:fld>
            <a:endParaRPr lang="en-GB"/>
          </a:p>
        </p:txBody>
      </p:sp>
      <p:sp>
        <p:nvSpPr>
          <p:cNvPr id="5" name="Footer Placeholder 4"/>
          <p:cNvSpPr>
            <a:spLocks noGrp="1"/>
          </p:cNvSpPr>
          <p:nvPr>
            <p:ph type="ftr" sz="quarter" idx="11"/>
          </p:nvPr>
        </p:nvSpPr>
        <p:spPr>
          <a:xfrm>
            <a:off x="457200" y="6261309"/>
            <a:ext cx="2895600" cy="255494"/>
          </a:xfrm>
        </p:spPr>
        <p:txBody>
          <a:bodyPr/>
          <a:lstStyle/>
          <a:p>
            <a:endParaRPr lang="en-GB"/>
          </a:p>
        </p:txBody>
      </p:sp>
      <p:sp>
        <p:nvSpPr>
          <p:cNvPr id="6" name="Slide Number Placeholder 5"/>
          <p:cNvSpPr>
            <a:spLocks noGrp="1"/>
          </p:cNvSpPr>
          <p:nvPr>
            <p:ph type="sldNum" sz="quarter" idx="12"/>
          </p:nvPr>
        </p:nvSpPr>
        <p:spPr>
          <a:xfrm>
            <a:off x="8028432" y="6208059"/>
            <a:ext cx="1048872" cy="685800"/>
          </a:xfrm>
        </p:spPr>
        <p:txBody>
          <a:bodyPr/>
          <a:lstStyle/>
          <a:p>
            <a:fld id="{F5AE8ACE-520F-4027-9468-4D342144AD10}" type="slidenum">
              <a:rPr lang="en-GB" smtClean="0"/>
              <a:t>‹#›</a:t>
            </a:fld>
            <a:endParaRPr lang="en-GB"/>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188CF3-AB95-4A47-AF57-D67C1A9E2D0E}" type="datetimeFigureOut">
              <a:rPr lang="en-GB" smtClean="0"/>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E8ACE-520F-4027-9468-4D342144AD1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n-US" smtClean="0"/>
              <a:t>Click to edit Master text styles</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E188CF3-AB95-4A47-AF57-D67C1A9E2D0E}" type="datetimeFigureOut">
              <a:rPr lang="en-GB" smtClean="0"/>
              <a:t>05/07/2013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AE8ACE-520F-4027-9468-4D342144AD1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E188CF3-AB95-4A47-AF57-D67C1A9E2D0E}" type="datetimeFigureOut">
              <a:rPr lang="en-GB" smtClean="0"/>
              <a:t>05/07/2013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AE8ACE-520F-4027-9468-4D342144AD10}" type="slidenum">
              <a:rPr lang="en-GB" smtClean="0"/>
              <a:t>‹#›</a:t>
            </a:fld>
            <a:endParaRPr lang="en-GB"/>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88CF3-AB95-4A47-AF57-D67C1A9E2D0E}" type="datetimeFigureOut">
              <a:rPr lang="en-GB" smtClean="0"/>
              <a:t>05/07/2013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8ACE-520F-4027-9468-4D342144AD10}" type="slidenum">
              <a:rPr lang="en-GB" smtClean="0"/>
              <a:t>‹#›</a:t>
            </a:fld>
            <a:endParaRPr lang="en-GB"/>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188CF3-AB95-4A47-AF57-D67C1A9E2D0E}" type="datetimeFigureOut">
              <a:rPr lang="en-GB" smtClean="0"/>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E8ACE-520F-4027-9468-4D342144AD10}" type="slidenum">
              <a:rPr lang="en-GB" smtClean="0"/>
              <a:t>‹#›</a:t>
            </a:fld>
            <a:endParaRPr lang="en-GB"/>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n-US" smtClean="0"/>
              <a:t>Click to edit Master title style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88CF3-AB95-4A47-AF57-D67C1A9E2D0E}" type="datetimeFigureOut">
              <a:rPr lang="en-GB" smtClean="0"/>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AE8ACE-520F-4027-9468-4D342144AD1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DE188CF3-AB95-4A47-AF57-D67C1A9E2D0E}" type="datetimeFigureOut">
              <a:rPr lang="en-GB" smtClean="0"/>
              <a:t>05/07/2013</a:t>
            </a:fld>
            <a:endParaRPr lang="en-GB"/>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en-GB"/>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F5AE8ACE-520F-4027-9468-4D342144AD10}" type="slidenum">
              <a:rPr lang="en-GB" smtClean="0"/>
              <a:t>‹#›</a:t>
            </a:fld>
            <a:endParaRPr lang="en-GB"/>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1492250" indent="-228600" algn="l" defTabSz="914400" rtl="0" eaLnBrk="1" latinLnBrk="0" hangingPunct="1">
        <a:spcBef>
          <a:spcPts val="1200"/>
        </a:spcBef>
        <a:buClr>
          <a:schemeClr val="accent5"/>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6pPr>
      <a:lvl7pPr marL="1720850" indent="-228600" algn="l" defTabSz="914400" rtl="0" eaLnBrk="1" latinLnBrk="0" hangingPunct="1">
        <a:spcBef>
          <a:spcPts val="1200"/>
        </a:spcBef>
        <a:buClr>
          <a:schemeClr val="accent6"/>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7pPr>
      <a:lvl8pPr marL="19494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8pPr>
      <a:lvl9pPr marL="21780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764704"/>
            <a:ext cx="5905822" cy="2435696"/>
          </a:xfrm>
        </p:spPr>
        <p:txBody>
          <a:bodyPr>
            <a:normAutofit fontScale="90000"/>
          </a:bodyPr>
          <a:lstStyle/>
          <a:p>
            <a:r>
              <a:rPr lang="en-TT" dirty="0" smtClean="0"/>
              <a:t>TOBAGO WORKSHOP ON EDUCATIONAL ASSESSMENT</a:t>
            </a:r>
            <a:br>
              <a:rPr lang="en-TT" dirty="0" smtClean="0"/>
            </a:br>
            <a:r>
              <a:rPr lang="en-TT" dirty="0" smtClean="0">
                <a:solidFill>
                  <a:srgbClr val="C00000"/>
                </a:solidFill>
              </a:rPr>
              <a:t>Day </a:t>
            </a:r>
            <a:r>
              <a:rPr lang="en-TT" dirty="0" smtClean="0">
                <a:solidFill>
                  <a:srgbClr val="C00000"/>
                </a:solidFill>
              </a:rPr>
              <a:t>4, Sessions 1 &amp; 2</a:t>
            </a:r>
            <a:endParaRPr lang="en-GB" dirty="0">
              <a:solidFill>
                <a:srgbClr val="C00000"/>
              </a:solidFill>
            </a:endParaRPr>
          </a:p>
        </p:txBody>
      </p:sp>
      <p:sp>
        <p:nvSpPr>
          <p:cNvPr id="3" name="Subtitle 2"/>
          <p:cNvSpPr>
            <a:spLocks noGrp="1"/>
          </p:cNvSpPr>
          <p:nvPr>
            <p:ph type="subTitle" idx="1"/>
          </p:nvPr>
        </p:nvSpPr>
        <p:spPr>
          <a:xfrm>
            <a:off x="3059832" y="3276600"/>
            <a:ext cx="5904656" cy="512440"/>
          </a:xfrm>
          <a:solidFill>
            <a:schemeClr val="accent1">
              <a:lumMod val="20000"/>
              <a:lumOff val="80000"/>
            </a:schemeClr>
          </a:solidFill>
        </p:spPr>
        <p:txBody>
          <a:bodyPr>
            <a:normAutofit/>
          </a:bodyPr>
          <a:lstStyle/>
          <a:p>
            <a:r>
              <a:rPr lang="en-TT" sz="2400" dirty="0" smtClean="0"/>
              <a:t>©</a:t>
            </a:r>
            <a:r>
              <a:rPr lang="en-TT" sz="2400" b="1" dirty="0" smtClean="0"/>
              <a:t>JEROME</a:t>
            </a:r>
            <a:r>
              <a:rPr lang="en-TT" sz="2400" dirty="0" smtClean="0"/>
              <a:t> </a:t>
            </a:r>
            <a:r>
              <a:rPr lang="en-TT" sz="2400" b="1" dirty="0" smtClean="0"/>
              <a:t>DE LISLE, </a:t>
            </a:r>
            <a:r>
              <a:rPr lang="en-TT" sz="2400" b="1" dirty="0" err="1" smtClean="0"/>
              <a:t>REAIG</a:t>
            </a:r>
            <a:r>
              <a:rPr lang="en-TT" sz="2400" b="1" dirty="0" smtClean="0"/>
              <a:t>, 2013</a:t>
            </a:r>
            <a:endParaRPr lang="en-GB" sz="2400" b="1" dirty="0"/>
          </a:p>
        </p:txBody>
      </p:sp>
    </p:spTree>
    <p:extLst>
      <p:ext uri="{BB962C8B-B14F-4D97-AF65-F5344CB8AC3E}">
        <p14:creationId xmlns:p14="http://schemas.microsoft.com/office/powerpoint/2010/main" val="107038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4319" y="-976167"/>
            <a:ext cx="6383351" cy="856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19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836712"/>
            <a:ext cx="8285947" cy="412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29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35292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191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260648"/>
            <a:ext cx="8046113" cy="5687469"/>
            <a:chOff x="467544" y="260648"/>
            <a:chExt cx="8046113" cy="568746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046113" cy="449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81128"/>
              <a:ext cx="7886048" cy="136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30129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64704"/>
            <a:ext cx="858799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870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a:bodyPr>
          <a:lstStyle/>
          <a:p>
            <a:r>
              <a:rPr lang="en-US" sz="3800"/>
              <a:t>What a performance assessment looks like</a:t>
            </a:r>
          </a:p>
        </p:txBody>
      </p:sp>
      <p:sp>
        <p:nvSpPr>
          <p:cNvPr id="390147" name="Rectangle 3"/>
          <p:cNvSpPr>
            <a:spLocks noGrp="1" noChangeArrowheads="1"/>
          </p:cNvSpPr>
          <p:nvPr>
            <p:ph type="body" idx="1"/>
          </p:nvPr>
        </p:nvSpPr>
        <p:spPr>
          <a:xfrm>
            <a:off x="1835696" y="1600200"/>
            <a:ext cx="6851104" cy="5069160"/>
          </a:xfrm>
        </p:spPr>
        <p:txBody>
          <a:bodyPr>
            <a:noAutofit/>
          </a:bodyPr>
          <a:lstStyle/>
          <a:p>
            <a:r>
              <a:rPr lang="en-US" sz="3200" dirty="0"/>
              <a:t>Competencies/skills to assess</a:t>
            </a:r>
          </a:p>
          <a:p>
            <a:r>
              <a:rPr lang="en-US" sz="3200" b="0" dirty="0"/>
              <a:t>Authentic innovative performance tasks that elicit the </a:t>
            </a:r>
            <a:r>
              <a:rPr lang="en-US" sz="3200" b="0" dirty="0" err="1"/>
              <a:t>behaviour</a:t>
            </a:r>
            <a:r>
              <a:rPr lang="en-US" sz="3200" b="0" dirty="0"/>
              <a:t> &amp; skills you require</a:t>
            </a:r>
          </a:p>
          <a:p>
            <a:r>
              <a:rPr lang="en-US" sz="3200" dirty="0"/>
              <a:t>An analysis of what the student will do</a:t>
            </a:r>
          </a:p>
          <a:p>
            <a:r>
              <a:rPr lang="en-US" sz="3200" b="0" dirty="0"/>
              <a:t>Instructions for students including scaffolding if required</a:t>
            </a:r>
          </a:p>
          <a:p>
            <a:r>
              <a:rPr lang="en-US" sz="3200" b="0" dirty="0"/>
              <a:t>Criteria for scoring &amp; a rubric</a:t>
            </a:r>
          </a:p>
        </p:txBody>
      </p:sp>
    </p:spTree>
    <p:extLst>
      <p:ext uri="{BB962C8B-B14F-4D97-AF65-F5344CB8AC3E}">
        <p14:creationId xmlns:p14="http://schemas.microsoft.com/office/powerpoint/2010/main" val="305442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976536"/>
          </a:xfrm>
        </p:spPr>
        <p:txBody>
          <a:bodyPr/>
          <a:lstStyle/>
          <a:p>
            <a:r>
              <a:rPr lang="en-TT" i="1" dirty="0" smtClean="0"/>
              <a:t>Describing your task</a:t>
            </a:r>
            <a:endParaRPr lang="en-GB" i="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68760"/>
            <a:ext cx="7344816" cy="53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61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Designing a Performance Assessment</a:t>
            </a:r>
            <a:endParaRPr lang="en-GB" dirty="0"/>
          </a:p>
        </p:txBody>
      </p:sp>
      <p:sp>
        <p:nvSpPr>
          <p:cNvPr id="3" name="Content Placeholder 2"/>
          <p:cNvSpPr>
            <a:spLocks noGrp="1"/>
          </p:cNvSpPr>
          <p:nvPr>
            <p:ph idx="1"/>
          </p:nvPr>
        </p:nvSpPr>
        <p:spPr>
          <a:xfrm>
            <a:off x="1981200" y="1752600"/>
            <a:ext cx="6041679" cy="4844752"/>
          </a:xfrm>
        </p:spPr>
        <p:txBody>
          <a:bodyPr/>
          <a:lstStyle/>
          <a:p>
            <a:r>
              <a:rPr lang="en-TT" dirty="0" smtClean="0"/>
              <a:t>You should choose between structuring the task  prompt, providing scaffolding, and ensuring authenticity in the design of the task.</a:t>
            </a:r>
          </a:p>
          <a:p>
            <a:r>
              <a:rPr lang="en-TT" dirty="0" smtClean="0"/>
              <a:t>Structuring the prompt means organizing to make it easier to understand. For example, you may arrange steps sequentially.</a:t>
            </a:r>
          </a:p>
          <a:p>
            <a:r>
              <a:rPr lang="en-TT" dirty="0" smtClean="0"/>
              <a:t>Scaffolding means providing additional information to support  performing the task. </a:t>
            </a:r>
          </a:p>
          <a:p>
            <a:r>
              <a:rPr lang="en-TT" dirty="0" smtClean="0"/>
              <a:t>Authenticity means choosing aspects of design that facilitates the real-life nature of the task.</a:t>
            </a:r>
            <a:endParaRPr lang="en-GB" dirty="0"/>
          </a:p>
        </p:txBody>
      </p:sp>
    </p:spTree>
    <p:extLst>
      <p:ext uri="{BB962C8B-B14F-4D97-AF65-F5344CB8AC3E}">
        <p14:creationId xmlns:p14="http://schemas.microsoft.com/office/powerpoint/2010/main" val="3017813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Task Design Challenges</a:t>
            </a:r>
            <a:endParaRPr lang="en-GB" dirty="0"/>
          </a:p>
        </p:txBody>
      </p:sp>
      <p:grpSp>
        <p:nvGrpSpPr>
          <p:cNvPr id="8" name="Group 7"/>
          <p:cNvGrpSpPr/>
          <p:nvPr/>
        </p:nvGrpSpPr>
        <p:grpSpPr>
          <a:xfrm>
            <a:off x="1979712" y="1412776"/>
            <a:ext cx="6552728" cy="5112568"/>
            <a:chOff x="1979712" y="1412776"/>
            <a:chExt cx="6552728" cy="5112568"/>
          </a:xfrm>
        </p:grpSpPr>
        <p:sp>
          <p:nvSpPr>
            <p:cNvPr id="4" name="Rectangle 3"/>
            <p:cNvSpPr/>
            <p:nvPr/>
          </p:nvSpPr>
          <p:spPr>
            <a:xfrm>
              <a:off x="1979712" y="1412776"/>
              <a:ext cx="6552728" cy="5112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3200" dirty="0" smtClean="0"/>
                <a:t>Cognitive Challenge</a:t>
              </a:r>
              <a:endParaRPr lang="en-TT" dirty="0"/>
            </a:p>
            <a:p>
              <a:pPr algn="ctr"/>
              <a:endParaRPr lang="en-TT" dirty="0" smtClean="0"/>
            </a:p>
            <a:p>
              <a:pPr algn="ctr"/>
              <a:endParaRPr lang="en-TT" dirty="0"/>
            </a:p>
            <a:p>
              <a:pPr algn="ctr"/>
              <a:endParaRPr lang="en-TT" dirty="0" smtClean="0"/>
            </a:p>
            <a:p>
              <a:pPr algn="ctr"/>
              <a:endParaRPr lang="en-TT" dirty="0"/>
            </a:p>
            <a:p>
              <a:pPr algn="ctr"/>
              <a:endParaRPr lang="en-TT" dirty="0" smtClean="0"/>
            </a:p>
            <a:p>
              <a:pPr algn="ctr"/>
              <a:endParaRPr lang="en-TT" dirty="0"/>
            </a:p>
            <a:p>
              <a:pPr algn="ctr"/>
              <a:endParaRPr lang="en-TT" dirty="0" smtClean="0"/>
            </a:p>
            <a:p>
              <a:pPr algn="ctr"/>
              <a:endParaRPr lang="en-TT" dirty="0"/>
            </a:p>
            <a:p>
              <a:pPr algn="ctr"/>
              <a:endParaRPr lang="en-TT" dirty="0" smtClean="0"/>
            </a:p>
            <a:p>
              <a:pPr algn="ctr"/>
              <a:endParaRPr lang="en-TT" dirty="0"/>
            </a:p>
            <a:p>
              <a:pPr algn="ctr"/>
              <a:endParaRPr lang="en-TT" dirty="0" smtClean="0"/>
            </a:p>
            <a:p>
              <a:pPr algn="ctr"/>
              <a:endParaRPr lang="en-TT" dirty="0"/>
            </a:p>
            <a:p>
              <a:pPr algn="ctr"/>
              <a:endParaRPr lang="en-TT" dirty="0" smtClean="0"/>
            </a:p>
            <a:p>
              <a:pPr algn="ctr"/>
              <a:endParaRPr lang="en-TT" dirty="0"/>
            </a:p>
            <a:p>
              <a:pPr algn="ctr"/>
              <a:endParaRPr lang="en-GB" dirty="0"/>
            </a:p>
          </p:txBody>
        </p:sp>
        <p:sp>
          <p:nvSpPr>
            <p:cNvPr id="5" name="Rounded Rectangle 4"/>
            <p:cNvSpPr/>
            <p:nvPr/>
          </p:nvSpPr>
          <p:spPr>
            <a:xfrm>
              <a:off x="2699792" y="2276872"/>
              <a:ext cx="5256584" cy="3600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3200" dirty="0" smtClean="0">
                  <a:solidFill>
                    <a:schemeClr val="tx1"/>
                  </a:solidFill>
                </a:rPr>
                <a:t>Authenticity</a:t>
              </a:r>
              <a:endParaRPr lang="en-TT" sz="3200" dirty="0">
                <a:solidFill>
                  <a:schemeClr val="tx1"/>
                </a:solidFill>
              </a:endParaRPr>
            </a:p>
            <a:p>
              <a:pPr algn="ctr"/>
              <a:endParaRPr lang="en-TT" sz="3200" dirty="0" smtClean="0">
                <a:solidFill>
                  <a:schemeClr val="tx1"/>
                </a:solidFill>
              </a:endParaRPr>
            </a:p>
            <a:p>
              <a:pPr algn="ctr"/>
              <a:endParaRPr lang="en-TT" sz="3200" dirty="0">
                <a:solidFill>
                  <a:schemeClr val="tx1"/>
                </a:solidFill>
              </a:endParaRPr>
            </a:p>
            <a:p>
              <a:pPr algn="ctr"/>
              <a:endParaRPr lang="en-TT" sz="3200" dirty="0" smtClean="0">
                <a:solidFill>
                  <a:schemeClr val="tx1"/>
                </a:solidFill>
              </a:endParaRPr>
            </a:p>
            <a:p>
              <a:pPr algn="ctr"/>
              <a:endParaRPr lang="en-TT" sz="3200" dirty="0">
                <a:solidFill>
                  <a:schemeClr val="tx1"/>
                </a:solidFill>
              </a:endParaRPr>
            </a:p>
            <a:p>
              <a:pPr algn="ctr"/>
              <a:endParaRPr lang="en-GB" sz="3200" dirty="0">
                <a:solidFill>
                  <a:schemeClr val="tx1"/>
                </a:solidFill>
              </a:endParaRPr>
            </a:p>
          </p:txBody>
        </p:sp>
        <p:sp>
          <p:nvSpPr>
            <p:cNvPr id="6" name="Oval 5"/>
            <p:cNvSpPr/>
            <p:nvPr/>
          </p:nvSpPr>
          <p:spPr>
            <a:xfrm>
              <a:off x="3923928" y="3140968"/>
              <a:ext cx="3096344" cy="2448272"/>
            </a:xfrm>
            <a:prstGeom prst="ellipse">
              <a:avLst/>
            </a:prstGeom>
            <a:solidFill>
              <a:schemeClr val="tx2">
                <a:lumMod val="50000"/>
                <a:lumOff val="5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dirty="0" smtClean="0">
                  <a:solidFill>
                    <a:schemeClr val="tx1"/>
                  </a:solidFill>
                </a:rPr>
                <a:t>Scaffolding</a:t>
              </a:r>
            </a:p>
            <a:p>
              <a:pPr algn="ctr"/>
              <a:endParaRPr lang="en-TT" sz="2800" dirty="0">
                <a:solidFill>
                  <a:schemeClr val="tx1"/>
                </a:solidFill>
              </a:endParaRPr>
            </a:p>
            <a:p>
              <a:pPr algn="ctr"/>
              <a:endParaRPr lang="en-TT" sz="2800" dirty="0" smtClean="0">
                <a:solidFill>
                  <a:schemeClr val="tx1"/>
                </a:solidFill>
              </a:endParaRPr>
            </a:p>
            <a:p>
              <a:pPr algn="ctr"/>
              <a:endParaRPr lang="en-GB" sz="2800" dirty="0">
                <a:solidFill>
                  <a:schemeClr val="tx1"/>
                </a:solidFill>
              </a:endParaRPr>
            </a:p>
          </p:txBody>
        </p:sp>
        <p:sp>
          <p:nvSpPr>
            <p:cNvPr id="7" name="Rectangle 6"/>
            <p:cNvSpPr/>
            <p:nvPr/>
          </p:nvSpPr>
          <p:spPr>
            <a:xfrm>
              <a:off x="4535996" y="4221088"/>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400" dirty="0" smtClean="0"/>
                <a:t>Structuring</a:t>
              </a:r>
              <a:endParaRPr lang="en-GB" sz="2400" dirty="0"/>
            </a:p>
          </p:txBody>
        </p:sp>
      </p:grpSp>
    </p:spTree>
    <p:extLst>
      <p:ext uri="{BB962C8B-B14F-4D97-AF65-F5344CB8AC3E}">
        <p14:creationId xmlns:p14="http://schemas.microsoft.com/office/powerpoint/2010/main" val="332437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Cognitive Challenge</a:t>
            </a:r>
            <a:endParaRPr lang="en-GB" dirty="0"/>
          </a:p>
        </p:txBody>
      </p:sp>
      <p:sp>
        <p:nvSpPr>
          <p:cNvPr id="3" name="Content Placeholder 2"/>
          <p:cNvSpPr>
            <a:spLocks noGrp="1"/>
          </p:cNvSpPr>
          <p:nvPr>
            <p:ph idx="1"/>
          </p:nvPr>
        </p:nvSpPr>
        <p:spPr>
          <a:xfrm>
            <a:off x="1691680" y="1340768"/>
            <a:ext cx="6768752" cy="5400600"/>
          </a:xfrm>
        </p:spPr>
        <p:txBody>
          <a:bodyPr>
            <a:normAutofit/>
          </a:bodyPr>
          <a:lstStyle/>
          <a:p>
            <a:r>
              <a:rPr lang="en-TT" sz="3200" dirty="0" smtClean="0"/>
              <a:t>The task should be holistic and complex enough to present a cognitive challenge for students. That means it makes demands on the skills they have and may develop during the process.</a:t>
            </a:r>
          </a:p>
          <a:p>
            <a:r>
              <a:rPr lang="en-TT" sz="3200" dirty="0" smtClean="0"/>
              <a:t>Performance assessments should be linked to learning theory-students should make meaning and their thinking is multidimensional and never linear</a:t>
            </a:r>
            <a:endParaRPr lang="en-GB" sz="3200" dirty="0"/>
          </a:p>
        </p:txBody>
      </p:sp>
    </p:spTree>
    <p:extLst>
      <p:ext uri="{BB962C8B-B14F-4D97-AF65-F5344CB8AC3E}">
        <p14:creationId xmlns:p14="http://schemas.microsoft.com/office/powerpoint/2010/main" val="3307051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73281" cy="1624608"/>
          </a:xfrm>
        </p:spPr>
        <p:txBody>
          <a:bodyPr>
            <a:normAutofit fontScale="90000"/>
          </a:bodyPr>
          <a:lstStyle/>
          <a:p>
            <a:pPr lvl="0"/>
            <a:r>
              <a:rPr lang="en-US" dirty="0" smtClean="0">
                <a:solidFill>
                  <a:schemeClr val="tx1"/>
                </a:solidFill>
                <a:latin typeface="Arial" pitchFamily="34" charset="0"/>
                <a:cs typeface="Arial" pitchFamily="34" charset="0"/>
              </a:rPr>
              <a:t>Day 4:</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Performance assessment tasks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10226953"/>
              </p:ext>
            </p:extLst>
          </p:nvPr>
        </p:nvGraphicFramePr>
        <p:xfrm>
          <a:off x="2068512" y="1916832"/>
          <a:ext cx="6463928" cy="4392487"/>
        </p:xfrm>
        <a:graphic>
          <a:graphicData uri="http://schemas.openxmlformats.org/drawingml/2006/table">
            <a:tbl>
              <a:tblPr/>
              <a:tblGrid>
                <a:gridCol w="6463928"/>
              </a:tblGrid>
              <a:tr h="976108">
                <a:tc>
                  <a:txBody>
                    <a:bodyPr/>
                    <a:lstStyle/>
                    <a:p>
                      <a:r>
                        <a:rPr lang="en-TT" b="1" dirty="0">
                          <a:effectLst>
                            <a:outerShdw blurRad="38100" dist="38100" dir="2700000" algn="tl">
                              <a:srgbClr val="000000">
                                <a:alpha val="43137"/>
                              </a:srgbClr>
                            </a:outerShdw>
                          </a:effectLst>
                        </a:rPr>
                        <a:t>PLENARY: ASSESSMENT OF LEARNING IN THE CLASSROOM: PAS</a:t>
                      </a:r>
                    </a:p>
                  </a:txBody>
                  <a:tcPr marL="0" marR="0" marT="0" marB="0">
                    <a:lnL>
                      <a:noFill/>
                    </a:lnL>
                    <a:lnR>
                      <a:noFill/>
                    </a:lnR>
                    <a:lnT>
                      <a:noFill/>
                    </a:lnT>
                    <a:lnB>
                      <a:noFill/>
                    </a:lnB>
                    <a:solidFill>
                      <a:schemeClr val="tx2">
                        <a:lumMod val="25000"/>
                        <a:lumOff val="75000"/>
                      </a:schemeClr>
                    </a:solidFill>
                  </a:tcPr>
                </a:tc>
              </a:tr>
              <a:tr h="976108">
                <a:tc>
                  <a:txBody>
                    <a:bodyPr/>
                    <a:lstStyle/>
                    <a:p>
                      <a:r>
                        <a:rPr lang="en-TT"/>
                        <a:t>TUTORIAL: CONSTRUCTING HIGH QUALITY, AUTHENTIC PERFORMANCE ASSESSMENTS</a:t>
                      </a:r>
                    </a:p>
                  </a:txBody>
                  <a:tcPr marL="0" marR="0" marT="0" marB="0">
                    <a:lnL>
                      <a:noFill/>
                    </a:lnL>
                    <a:lnR>
                      <a:noFill/>
                    </a:lnR>
                    <a:lnT>
                      <a:noFill/>
                    </a:lnT>
                    <a:lnB>
                      <a:noFill/>
                    </a:lnB>
                  </a:tcPr>
                </a:tc>
              </a:tr>
              <a:tr h="976108">
                <a:tc>
                  <a:txBody>
                    <a:bodyPr/>
                    <a:lstStyle/>
                    <a:p>
                      <a:r>
                        <a:rPr lang="en-TT" b="1" dirty="0">
                          <a:effectLst>
                            <a:outerShdw blurRad="38100" dist="38100" dir="2700000" algn="tl">
                              <a:srgbClr val="000000">
                                <a:alpha val="43137"/>
                              </a:srgbClr>
                            </a:outerShdw>
                          </a:effectLst>
                        </a:rPr>
                        <a:t>PLENARY: ASSESSMENT OF LEARNING IN THE CLASSROOM: RUBRICS</a:t>
                      </a:r>
                    </a:p>
                  </a:txBody>
                  <a:tcPr marL="0" marR="0" marT="0" marB="0">
                    <a:lnL>
                      <a:noFill/>
                    </a:lnL>
                    <a:lnR>
                      <a:noFill/>
                    </a:lnR>
                    <a:lnT>
                      <a:noFill/>
                    </a:lnT>
                    <a:lnB>
                      <a:noFill/>
                    </a:lnB>
                    <a:solidFill>
                      <a:schemeClr val="tx2">
                        <a:lumMod val="25000"/>
                        <a:lumOff val="75000"/>
                      </a:schemeClr>
                    </a:solidFill>
                  </a:tcPr>
                </a:tc>
              </a:tr>
              <a:tr h="488055">
                <a:tc>
                  <a:txBody>
                    <a:bodyPr/>
                    <a:lstStyle/>
                    <a:p>
                      <a:r>
                        <a:rPr lang="en-TT"/>
                        <a:t>TUTORIALS: DEVELOPING HIGH QUALITY RUBRICS</a:t>
                      </a:r>
                    </a:p>
                  </a:txBody>
                  <a:tcPr marL="0" marR="0" marT="0" marB="0">
                    <a:lnL>
                      <a:noFill/>
                    </a:lnL>
                    <a:lnR>
                      <a:noFill/>
                    </a:lnR>
                    <a:lnT>
                      <a:noFill/>
                    </a:lnT>
                    <a:lnB>
                      <a:noFill/>
                    </a:lnB>
                  </a:tcPr>
                </a:tc>
              </a:tr>
              <a:tr h="976108">
                <a:tc>
                  <a:txBody>
                    <a:bodyPr/>
                    <a:lstStyle/>
                    <a:p>
                      <a:r>
                        <a:rPr lang="en-TT" dirty="0"/>
                        <a:t>VOLUNTARY AFTER WORKSHOP SESSION: PRACTICE ON DEVELOPING RUBRICS</a:t>
                      </a: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162099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88840"/>
            <a:ext cx="7810203" cy="292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288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Authenticity</a:t>
            </a:r>
            <a:endParaRPr lang="en-GB" dirty="0"/>
          </a:p>
        </p:txBody>
      </p:sp>
      <p:sp>
        <p:nvSpPr>
          <p:cNvPr id="3" name="Content Placeholder 2"/>
          <p:cNvSpPr>
            <a:spLocks noGrp="1"/>
          </p:cNvSpPr>
          <p:nvPr>
            <p:ph idx="1"/>
          </p:nvPr>
        </p:nvSpPr>
        <p:spPr>
          <a:xfrm>
            <a:off x="1981200" y="1340768"/>
            <a:ext cx="6551240" cy="5256584"/>
          </a:xfrm>
        </p:spPr>
        <p:txBody>
          <a:bodyPr>
            <a:normAutofit/>
          </a:bodyPr>
          <a:lstStyle/>
          <a:p>
            <a:r>
              <a:rPr lang="en-TT" sz="2400" dirty="0" smtClean="0"/>
              <a:t>An authentic task presents a </a:t>
            </a:r>
            <a:r>
              <a:rPr lang="en-TT" sz="2400" dirty="0" err="1"/>
              <a:t>a</a:t>
            </a:r>
            <a:r>
              <a:rPr lang="en-TT" sz="2400" dirty="0"/>
              <a:t> real‐life situation that students can be confronted with in their </a:t>
            </a:r>
            <a:r>
              <a:rPr lang="en-TT" sz="2400" dirty="0" smtClean="0"/>
              <a:t>future lives or professional lives. </a:t>
            </a:r>
          </a:p>
          <a:p>
            <a:r>
              <a:rPr lang="en-TT" sz="2400" dirty="0" smtClean="0"/>
              <a:t>This means that there is </a:t>
            </a:r>
            <a:r>
              <a:rPr lang="en-TT" sz="2400" i="1" dirty="0"/>
              <a:t>similarity </a:t>
            </a:r>
            <a:r>
              <a:rPr lang="en-TT" sz="2400" dirty="0"/>
              <a:t>between the cognitive demands ‐ the thinking required – of the assessment and the cognitive demands in the </a:t>
            </a:r>
            <a:r>
              <a:rPr lang="en-TT" sz="2400" dirty="0" smtClean="0"/>
              <a:t>future life event or task.</a:t>
            </a:r>
          </a:p>
          <a:p>
            <a:r>
              <a:rPr lang="en-TT" sz="2400" dirty="0" smtClean="0"/>
              <a:t>There is also similarity in actions bearing in mind that </a:t>
            </a:r>
            <a:r>
              <a:rPr lang="en-TT" sz="2400" dirty="0"/>
              <a:t>real‐life </a:t>
            </a:r>
            <a:r>
              <a:rPr lang="en-TT" sz="2400" dirty="0" smtClean="0"/>
              <a:t>situations demand </a:t>
            </a:r>
            <a:r>
              <a:rPr lang="en-TT" sz="2400" dirty="0"/>
              <a:t>the ability to integrate and coordinate knowledge, skills, and attitudes, and the capacity to apply them in new situations </a:t>
            </a:r>
            <a:endParaRPr lang="en-GB" sz="2400" dirty="0"/>
          </a:p>
        </p:txBody>
      </p:sp>
    </p:spTree>
    <p:extLst>
      <p:ext uri="{BB962C8B-B14F-4D97-AF65-F5344CB8AC3E}">
        <p14:creationId xmlns:p14="http://schemas.microsoft.com/office/powerpoint/2010/main" val="682678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219199" y="76200"/>
            <a:ext cx="6803679" cy="904528"/>
          </a:xfrm>
        </p:spPr>
        <p:txBody>
          <a:bodyPr>
            <a:normAutofit fontScale="90000"/>
          </a:bodyPr>
          <a:lstStyle/>
          <a:p>
            <a:r>
              <a:rPr lang="en-US" dirty="0"/>
              <a:t>Authenticity on a continuum</a:t>
            </a:r>
          </a:p>
        </p:txBody>
      </p:sp>
      <p:pic>
        <p:nvPicPr>
          <p:cNvPr id="387076" name="Picture 4"/>
          <p:cNvPicPr>
            <a:picLocks noGrp="1" noChangeAspect="1" noChangeArrowheads="1"/>
          </p:cNvPicPr>
          <p:nvPr>
            <p:ph idx="1"/>
          </p:nvPr>
        </p:nvPicPr>
        <p:blipFill>
          <a:blip r:embed="rId3" cstate="print"/>
          <a:srcRect/>
          <a:stretch>
            <a:fillRect/>
          </a:stretch>
        </p:blipFill>
        <p:spPr>
          <a:xfrm>
            <a:off x="179512" y="980729"/>
            <a:ext cx="8712968" cy="5877272"/>
          </a:xfrm>
          <a:noFill/>
          <a:ln/>
        </p:spPr>
      </p:pic>
    </p:spTree>
    <p:extLst>
      <p:ext uri="{BB962C8B-B14F-4D97-AF65-F5344CB8AC3E}">
        <p14:creationId xmlns:p14="http://schemas.microsoft.com/office/powerpoint/2010/main" val="924558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Scaffolding explained</a:t>
            </a:r>
          </a:p>
        </p:txBody>
      </p:sp>
      <p:sp>
        <p:nvSpPr>
          <p:cNvPr id="391171" name="Rectangle 3"/>
          <p:cNvSpPr>
            <a:spLocks noGrp="1" noChangeArrowheads="1"/>
          </p:cNvSpPr>
          <p:nvPr>
            <p:ph type="body" idx="1"/>
          </p:nvPr>
        </p:nvSpPr>
        <p:spPr>
          <a:xfrm>
            <a:off x="1763688" y="1124744"/>
            <a:ext cx="7227912" cy="5504656"/>
          </a:xfrm>
        </p:spPr>
        <p:txBody>
          <a:bodyPr>
            <a:normAutofit fontScale="92500" lnSpcReduction="10000"/>
          </a:bodyPr>
          <a:lstStyle/>
          <a:p>
            <a:pPr>
              <a:lnSpc>
                <a:spcPct val="80000"/>
              </a:lnSpc>
            </a:pPr>
            <a:r>
              <a:rPr lang="en-US" sz="1800" b="0" dirty="0">
                <a:solidFill>
                  <a:srgbClr val="0000FF"/>
                </a:solidFill>
              </a:rPr>
              <a:t>Task 1 (Without Scaffolding)</a:t>
            </a:r>
          </a:p>
          <a:p>
            <a:pPr lvl="1">
              <a:lnSpc>
                <a:spcPct val="80000"/>
              </a:lnSpc>
            </a:pPr>
            <a:r>
              <a:rPr lang="en-US" sz="1600" dirty="0"/>
              <a:t>Write an essay telling how life twenty years from now may be like the present and how it might be different. You may want to conclude with an evaluation: Will the future be better or worse than the present</a:t>
            </a:r>
            <a:r>
              <a:rPr lang="en-US" sz="1600" dirty="0" smtClean="0"/>
              <a:t>?</a:t>
            </a:r>
            <a:endParaRPr lang="en-US" sz="1800" dirty="0"/>
          </a:p>
          <a:p>
            <a:pPr>
              <a:lnSpc>
                <a:spcPct val="80000"/>
              </a:lnSpc>
            </a:pPr>
            <a:r>
              <a:rPr lang="en-US" sz="1800" b="0" dirty="0">
                <a:solidFill>
                  <a:srgbClr val="0000FF"/>
                </a:solidFill>
              </a:rPr>
              <a:t>Task 1 (With Scaffolding)</a:t>
            </a:r>
          </a:p>
          <a:p>
            <a:pPr lvl="1">
              <a:lnSpc>
                <a:spcPct val="80000"/>
              </a:lnSpc>
            </a:pPr>
            <a:r>
              <a:rPr lang="en-US" sz="1600" dirty="0"/>
              <a:t>When you studied history, you studied the past and compared it to the present. Now, consider how life twenty years from now may be like the present and how it might be different. Some areas you might write about in your comparison are: family life, transportation, education, food, housing, and government. You may want to conclude with an evaluation:</a:t>
            </a:r>
          </a:p>
          <a:p>
            <a:pPr lvl="1">
              <a:lnSpc>
                <a:spcPct val="80000"/>
              </a:lnSpc>
            </a:pPr>
            <a:r>
              <a:rPr lang="en-US" sz="1600" dirty="0"/>
              <a:t>Will the future be better or worse than the present?</a:t>
            </a:r>
          </a:p>
          <a:p>
            <a:pPr lvl="1">
              <a:lnSpc>
                <a:spcPct val="80000"/>
              </a:lnSpc>
            </a:pPr>
            <a:r>
              <a:rPr lang="en-US" sz="1600" dirty="0"/>
              <a:t>Write your composition using the following guidelines: </a:t>
            </a:r>
          </a:p>
          <a:p>
            <a:pPr lvl="2">
              <a:lnSpc>
                <a:spcPct val="80000"/>
              </a:lnSpc>
            </a:pPr>
            <a:r>
              <a:rPr lang="en-US" sz="1600" dirty="0"/>
              <a:t>State the topic of your essay in the first sentence. </a:t>
            </a:r>
          </a:p>
          <a:p>
            <a:pPr lvl="2">
              <a:lnSpc>
                <a:spcPct val="80000"/>
              </a:lnSpc>
            </a:pPr>
            <a:r>
              <a:rPr lang="en-US" sz="1600" dirty="0"/>
              <a:t>Remember to write about how you believe the future may be like the present and how</a:t>
            </a:r>
            <a:r>
              <a:rPr lang="en-US" sz="1600" u="sng" dirty="0"/>
              <a:t> </a:t>
            </a:r>
            <a:r>
              <a:rPr lang="en-US" sz="1600" dirty="0"/>
              <a:t>it might be different. </a:t>
            </a:r>
          </a:p>
          <a:p>
            <a:pPr lvl="2">
              <a:lnSpc>
                <a:spcPct val="80000"/>
              </a:lnSpc>
            </a:pPr>
            <a:r>
              <a:rPr lang="en-US" sz="1600" dirty="0"/>
              <a:t>Give specific examples and details. Fully explain how and why in the future each area would be like or different from the present. </a:t>
            </a:r>
          </a:p>
          <a:p>
            <a:pPr lvl="1">
              <a:lnSpc>
                <a:spcPct val="80000"/>
              </a:lnSpc>
            </a:pPr>
            <a:r>
              <a:rPr lang="en-US" sz="1400" dirty="0"/>
              <a:t>Checkpoints to remember: </a:t>
            </a:r>
          </a:p>
          <a:p>
            <a:pPr lvl="2">
              <a:lnSpc>
                <a:spcPct val="80000"/>
              </a:lnSpc>
            </a:pPr>
            <a:r>
              <a:rPr lang="en-US" sz="1400" dirty="0"/>
              <a:t>Take time to plan your essay on scratch paper. </a:t>
            </a:r>
          </a:p>
          <a:p>
            <a:pPr lvl="2">
              <a:lnSpc>
                <a:spcPct val="80000"/>
              </a:lnSpc>
            </a:pPr>
            <a:r>
              <a:rPr lang="en-US" sz="1400" dirty="0"/>
              <a:t>Organize you ideas carefully. Remember what you know about writing complete paragraphs. </a:t>
            </a:r>
          </a:p>
          <a:p>
            <a:pPr lvl="2">
              <a:lnSpc>
                <a:spcPct val="80000"/>
              </a:lnSpc>
            </a:pPr>
            <a:r>
              <a:rPr lang="en-US" sz="1400" dirty="0"/>
              <a:t>Check that you have used whole sentences, correct punctuation and correct spelling.</a:t>
            </a:r>
            <a:r>
              <a:rPr lang="en-US" sz="1600" dirty="0"/>
              <a:t> </a:t>
            </a:r>
            <a:endParaRPr lang="en-US" sz="1400" dirty="0"/>
          </a:p>
        </p:txBody>
      </p:sp>
    </p:spTree>
    <p:extLst>
      <p:ext uri="{BB962C8B-B14F-4D97-AF65-F5344CB8AC3E}">
        <p14:creationId xmlns:p14="http://schemas.microsoft.com/office/powerpoint/2010/main" val="2645739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Balancing Challenge and Scaffolding</a:t>
            </a:r>
            <a:endParaRPr lang="en-GB" dirty="0"/>
          </a:p>
        </p:txBody>
      </p:sp>
      <p:sp>
        <p:nvSpPr>
          <p:cNvPr id="3" name="Content Placeholder 2"/>
          <p:cNvSpPr>
            <a:spLocks noGrp="1"/>
          </p:cNvSpPr>
          <p:nvPr>
            <p:ph idx="1"/>
          </p:nvPr>
        </p:nvSpPr>
        <p:spPr/>
        <p:txBody>
          <a:bodyPr/>
          <a:lstStyle/>
          <a:p>
            <a:r>
              <a:rPr lang="en-TT" dirty="0" smtClean="0"/>
              <a:t>A performance assessment to be useful in formative assessment should be cognitively challenging. This means that the task should not be simplified to the point that it is no longer authentic.</a:t>
            </a:r>
          </a:p>
          <a:p>
            <a:r>
              <a:rPr lang="en-TT" dirty="0" smtClean="0"/>
              <a:t>Scaffolding is useful to the point that it does not reduce the cognitive challenge. Scaffolding should lead to future learning.</a:t>
            </a:r>
          </a:p>
          <a:p>
            <a:r>
              <a:rPr lang="en-TT" dirty="0" smtClean="0"/>
              <a:t>Some scaffolding might be provided through informal formative assessment practice.</a:t>
            </a:r>
            <a:endParaRPr lang="en-GB" dirty="0"/>
          </a:p>
        </p:txBody>
      </p:sp>
    </p:spTree>
    <p:extLst>
      <p:ext uri="{BB962C8B-B14F-4D97-AF65-F5344CB8AC3E}">
        <p14:creationId xmlns:p14="http://schemas.microsoft.com/office/powerpoint/2010/main" val="4156158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624608"/>
          </a:xfrm>
        </p:spPr>
        <p:txBody>
          <a:bodyPr>
            <a:normAutofit fontScale="90000"/>
          </a:bodyPr>
          <a:lstStyle/>
          <a:p>
            <a:pPr eaLnBrk="1" hangingPunct="1"/>
            <a:r>
              <a:rPr lang="en-US" sz="4000" dirty="0" smtClean="0"/>
              <a:t>Scaffolding: shifting responsibility in the learning-teaching cycle</a:t>
            </a:r>
          </a:p>
        </p:txBody>
      </p:sp>
      <p:pic>
        <p:nvPicPr>
          <p:cNvPr id="21507" name="Content Placeholder 3" descr="image1.png"/>
          <p:cNvPicPr>
            <a:picLocks noGrp="1" noChangeAspect="1"/>
          </p:cNvPicPr>
          <p:nvPr>
            <p:ph idx="1"/>
          </p:nvPr>
        </p:nvPicPr>
        <p:blipFill>
          <a:blip r:embed="rId3">
            <a:extLst>
              <a:ext uri="{28A0092B-C50C-407E-A947-70E740481C1C}">
                <a14:useLocalDpi xmlns:a14="http://schemas.microsoft.com/office/drawing/2010/main" val="0"/>
              </a:ext>
            </a:extLst>
          </a:blip>
          <a:srcRect t="-1331" b="-1331"/>
          <a:stretch>
            <a:fillRect/>
          </a:stretch>
        </p:blipFill>
        <p:spPr>
          <a:xfrm>
            <a:off x="2051720" y="2276872"/>
            <a:ext cx="6041679" cy="4373563"/>
          </a:xfrm>
        </p:spPr>
      </p:pic>
    </p:spTree>
    <p:extLst>
      <p:ext uri="{BB962C8B-B14F-4D97-AF65-F5344CB8AC3E}">
        <p14:creationId xmlns:p14="http://schemas.microsoft.com/office/powerpoint/2010/main" val="3776861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normAutofit fontScale="90000"/>
          </a:bodyPr>
          <a:lstStyle/>
          <a:p>
            <a:r>
              <a:rPr lang="en-US"/>
              <a:t>Brainstorming authentic tasks</a:t>
            </a:r>
          </a:p>
        </p:txBody>
      </p:sp>
      <p:sp>
        <p:nvSpPr>
          <p:cNvPr id="463875" name="Rectangle 3"/>
          <p:cNvSpPr>
            <a:spLocks noGrp="1" noChangeArrowheads="1"/>
          </p:cNvSpPr>
          <p:nvPr>
            <p:ph type="body" idx="1"/>
          </p:nvPr>
        </p:nvSpPr>
        <p:spPr>
          <a:xfrm>
            <a:off x="1619672" y="1600200"/>
            <a:ext cx="7067128" cy="4953000"/>
          </a:xfrm>
        </p:spPr>
        <p:txBody>
          <a:bodyPr>
            <a:normAutofit fontScale="92500" lnSpcReduction="20000"/>
          </a:bodyPr>
          <a:lstStyle/>
          <a:p>
            <a:pPr>
              <a:lnSpc>
                <a:spcPct val="80000"/>
              </a:lnSpc>
            </a:pPr>
            <a:r>
              <a:rPr lang="en-US" sz="2400" dirty="0"/>
              <a:t>Create a budget.</a:t>
            </a:r>
          </a:p>
          <a:p>
            <a:pPr>
              <a:lnSpc>
                <a:spcPct val="80000"/>
              </a:lnSpc>
            </a:pPr>
            <a:r>
              <a:rPr lang="en-US" sz="2400" dirty="0"/>
              <a:t>Create a spreadsheet.</a:t>
            </a:r>
          </a:p>
          <a:p>
            <a:pPr>
              <a:lnSpc>
                <a:spcPct val="80000"/>
              </a:lnSpc>
            </a:pPr>
            <a:r>
              <a:rPr lang="en-US" sz="2400" dirty="0"/>
              <a:t>Write a computer program.</a:t>
            </a:r>
          </a:p>
          <a:p>
            <a:pPr>
              <a:lnSpc>
                <a:spcPct val="80000"/>
              </a:lnSpc>
            </a:pPr>
            <a:r>
              <a:rPr lang="en-US" sz="2400" dirty="0"/>
              <a:t>Convert one type of graph or chart into another (e.g., pie chart into bar chart).</a:t>
            </a:r>
          </a:p>
          <a:p>
            <a:pPr>
              <a:lnSpc>
                <a:spcPct val="80000"/>
              </a:lnSpc>
            </a:pPr>
            <a:r>
              <a:rPr lang="en-US" sz="2400" dirty="0"/>
              <a:t>Draw the same graph to different scales.</a:t>
            </a:r>
          </a:p>
          <a:p>
            <a:pPr>
              <a:lnSpc>
                <a:spcPct val="80000"/>
              </a:lnSpc>
            </a:pPr>
            <a:r>
              <a:rPr lang="en-US" sz="2400" dirty="0"/>
              <a:t>Critique a chart, table or graph and explain how it might be made clearer or more useful.</a:t>
            </a:r>
          </a:p>
          <a:p>
            <a:pPr>
              <a:lnSpc>
                <a:spcPct val="80000"/>
              </a:lnSpc>
            </a:pPr>
            <a:r>
              <a:rPr lang="en-US" sz="2400" dirty="0"/>
              <a:t>Conduct a poll on consumer preferences, display results graphically, state conclusions.</a:t>
            </a:r>
          </a:p>
          <a:p>
            <a:pPr>
              <a:lnSpc>
                <a:spcPct val="80000"/>
              </a:lnSpc>
            </a:pPr>
            <a:r>
              <a:rPr lang="en-US" sz="2400" dirty="0"/>
              <a:t>Compare the accuracy over time of two different weather (or other) forecasts.</a:t>
            </a:r>
          </a:p>
          <a:p>
            <a:pPr>
              <a:lnSpc>
                <a:spcPct val="80000"/>
              </a:lnSpc>
            </a:pPr>
            <a:r>
              <a:rPr lang="en-US" sz="2400" dirty="0"/>
              <a:t>Conduct an opinion poll, create a chart or table of the results and explain your conclusions.</a:t>
            </a:r>
          </a:p>
          <a:p>
            <a:pPr>
              <a:lnSpc>
                <a:spcPct val="80000"/>
              </a:lnSpc>
            </a:pPr>
            <a:endParaRPr lang="en-US" sz="2400" dirty="0"/>
          </a:p>
        </p:txBody>
      </p:sp>
    </p:spTree>
    <p:extLst>
      <p:ext uri="{BB962C8B-B14F-4D97-AF65-F5344CB8AC3E}">
        <p14:creationId xmlns:p14="http://schemas.microsoft.com/office/powerpoint/2010/main" val="2704578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normAutofit fontScale="90000"/>
          </a:bodyPr>
          <a:lstStyle/>
          <a:p>
            <a:r>
              <a:rPr lang="en-US"/>
              <a:t>Brainstorming authentic tasks</a:t>
            </a:r>
          </a:p>
        </p:txBody>
      </p:sp>
      <p:sp>
        <p:nvSpPr>
          <p:cNvPr id="464899" name="Rectangle 3"/>
          <p:cNvSpPr>
            <a:spLocks noGrp="1" noChangeArrowheads="1"/>
          </p:cNvSpPr>
          <p:nvPr>
            <p:ph type="body" idx="1"/>
          </p:nvPr>
        </p:nvSpPr>
        <p:spPr>
          <a:xfrm>
            <a:off x="1403648" y="1600200"/>
            <a:ext cx="7435552" cy="5105400"/>
          </a:xfrm>
        </p:spPr>
        <p:txBody>
          <a:bodyPr>
            <a:normAutofit lnSpcReduction="10000"/>
          </a:bodyPr>
          <a:lstStyle/>
          <a:p>
            <a:pPr>
              <a:lnSpc>
                <a:spcPct val="80000"/>
              </a:lnSpc>
              <a:spcBef>
                <a:spcPts val="0"/>
              </a:spcBef>
            </a:pPr>
            <a:r>
              <a:rPr lang="en-US" sz="2400" dirty="0"/>
              <a:t>Analyze how the author of an editorial uses persuasion.</a:t>
            </a:r>
          </a:p>
          <a:p>
            <a:pPr>
              <a:lnSpc>
                <a:spcPct val="80000"/>
              </a:lnSpc>
              <a:spcBef>
                <a:spcPts val="0"/>
              </a:spcBef>
            </a:pPr>
            <a:r>
              <a:rPr lang="en-US" sz="2400" dirty="0"/>
              <a:t>Keep a journal.</a:t>
            </a:r>
          </a:p>
          <a:p>
            <a:pPr>
              <a:lnSpc>
                <a:spcPct val="80000"/>
              </a:lnSpc>
              <a:spcBef>
                <a:spcPts val="0"/>
              </a:spcBef>
            </a:pPr>
            <a:r>
              <a:rPr lang="en-US" sz="2400" dirty="0"/>
              <a:t>Analyze how the author of a letter to the editor uses persuasion.</a:t>
            </a:r>
          </a:p>
          <a:p>
            <a:pPr>
              <a:lnSpc>
                <a:spcPct val="80000"/>
              </a:lnSpc>
              <a:spcBef>
                <a:spcPts val="0"/>
              </a:spcBef>
            </a:pPr>
            <a:r>
              <a:rPr lang="en-US" sz="2400" dirty="0"/>
              <a:t>Analyze how a speaker uses persuasion.</a:t>
            </a:r>
          </a:p>
          <a:p>
            <a:pPr>
              <a:lnSpc>
                <a:spcPct val="80000"/>
              </a:lnSpc>
              <a:spcBef>
                <a:spcPts val="0"/>
              </a:spcBef>
            </a:pPr>
            <a:r>
              <a:rPr lang="en-US" sz="2400" dirty="0"/>
              <a:t>Analyze a story.</a:t>
            </a:r>
          </a:p>
          <a:p>
            <a:pPr>
              <a:lnSpc>
                <a:spcPct val="80000"/>
              </a:lnSpc>
              <a:spcBef>
                <a:spcPts val="0"/>
              </a:spcBef>
            </a:pPr>
            <a:r>
              <a:rPr lang="en-US" sz="2400" dirty="0"/>
              <a:t>Write a poem.</a:t>
            </a:r>
          </a:p>
          <a:p>
            <a:pPr>
              <a:lnSpc>
                <a:spcPct val="80000"/>
              </a:lnSpc>
              <a:spcBef>
                <a:spcPts val="0"/>
              </a:spcBef>
            </a:pPr>
            <a:r>
              <a:rPr lang="en-US" sz="2400" dirty="0"/>
              <a:t>Solve an open-ended math problem, preferably one with multiple solutions or multiple paths to the correct solution.</a:t>
            </a:r>
          </a:p>
          <a:p>
            <a:pPr>
              <a:lnSpc>
                <a:spcPct val="80000"/>
              </a:lnSpc>
              <a:spcBef>
                <a:spcPts val="0"/>
              </a:spcBef>
            </a:pPr>
            <a:r>
              <a:rPr lang="en-US" sz="2400" dirty="0"/>
              <a:t>Determine which store has the best prices.</a:t>
            </a:r>
          </a:p>
          <a:p>
            <a:pPr>
              <a:lnSpc>
                <a:spcPct val="80000"/>
              </a:lnSpc>
              <a:spcBef>
                <a:spcPts val="0"/>
              </a:spcBef>
            </a:pPr>
            <a:r>
              <a:rPr lang="en-US" sz="2400" dirty="0"/>
              <a:t>Use mathematical </a:t>
            </a:r>
            <a:r>
              <a:rPr lang="en-US" sz="2400" dirty="0" err="1"/>
              <a:t>manipulatives</a:t>
            </a:r>
            <a:r>
              <a:rPr lang="en-US" sz="2400" dirty="0"/>
              <a:t> to illustrate a concept.</a:t>
            </a:r>
          </a:p>
          <a:p>
            <a:pPr>
              <a:lnSpc>
                <a:spcPct val="80000"/>
              </a:lnSpc>
              <a:spcBef>
                <a:spcPts val="0"/>
              </a:spcBef>
            </a:pPr>
            <a:r>
              <a:rPr lang="en-US" sz="2400" dirty="0"/>
              <a:t>Prove a theorem or corollary that has not been done in class or the text.</a:t>
            </a:r>
          </a:p>
          <a:p>
            <a:pPr>
              <a:lnSpc>
                <a:spcPct val="80000"/>
              </a:lnSpc>
              <a:spcBef>
                <a:spcPts val="0"/>
              </a:spcBef>
            </a:pPr>
            <a:r>
              <a:rPr lang="en-US" sz="2400" dirty="0"/>
              <a:t>Draw a floor plan.</a:t>
            </a:r>
          </a:p>
          <a:p>
            <a:pPr>
              <a:lnSpc>
                <a:spcPct val="80000"/>
              </a:lnSpc>
              <a:spcBef>
                <a:spcPts val="0"/>
              </a:spcBef>
            </a:pPr>
            <a:r>
              <a:rPr lang="en-US" sz="2400" dirty="0"/>
              <a:t>Measure something.</a:t>
            </a:r>
          </a:p>
          <a:p>
            <a:pPr>
              <a:lnSpc>
                <a:spcPct val="80000"/>
              </a:lnSpc>
              <a:spcBef>
                <a:spcPts val="0"/>
              </a:spcBef>
            </a:pPr>
            <a:r>
              <a:rPr lang="en-US" sz="2400" dirty="0"/>
              <a:t>Build a model.</a:t>
            </a:r>
          </a:p>
          <a:p>
            <a:pPr>
              <a:lnSpc>
                <a:spcPct val="80000"/>
              </a:lnSpc>
              <a:spcBef>
                <a:spcPts val="0"/>
              </a:spcBef>
            </a:pPr>
            <a:r>
              <a:rPr lang="en-US" sz="2400" dirty="0"/>
              <a:t>Use a bus or train timetable to determine a schedule.</a:t>
            </a:r>
          </a:p>
          <a:p>
            <a:pPr>
              <a:lnSpc>
                <a:spcPct val="80000"/>
              </a:lnSpc>
              <a:spcBef>
                <a:spcPts val="0"/>
              </a:spcBef>
            </a:pPr>
            <a:r>
              <a:rPr lang="en-US" sz="2400" dirty="0"/>
              <a:t>Estimate amount of food needed to feed a large group.</a:t>
            </a:r>
          </a:p>
          <a:p>
            <a:pPr>
              <a:lnSpc>
                <a:spcPct val="80000"/>
              </a:lnSpc>
            </a:pPr>
            <a:endParaRPr lang="en-US" sz="2000" dirty="0"/>
          </a:p>
        </p:txBody>
      </p:sp>
    </p:spTree>
    <p:extLst>
      <p:ext uri="{BB962C8B-B14F-4D97-AF65-F5344CB8AC3E}">
        <p14:creationId xmlns:p14="http://schemas.microsoft.com/office/powerpoint/2010/main" val="2954217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14313"/>
            <a:ext cx="7010400" cy="1462087"/>
          </a:xfrm>
        </p:spPr>
        <p:txBody>
          <a:bodyPr/>
          <a:lstStyle/>
          <a:p>
            <a:pPr eaLnBrk="1" hangingPunct="1"/>
            <a:r>
              <a:rPr lang="en-US" sz="4000" dirty="0" smtClean="0"/>
              <a:t>Balancing challenge with support: Scaffolding</a:t>
            </a:r>
          </a:p>
        </p:txBody>
      </p:sp>
      <p:sp>
        <p:nvSpPr>
          <p:cNvPr id="22531" name="Rectangle 6"/>
          <p:cNvSpPr>
            <a:spLocks noGrp="1" noChangeArrowheads="1"/>
          </p:cNvSpPr>
          <p:nvPr>
            <p:ph sz="half" idx="1"/>
          </p:nvPr>
        </p:nvSpPr>
        <p:spPr>
          <a:xfrm>
            <a:off x="304800" y="1600200"/>
            <a:ext cx="3657600" cy="5105400"/>
          </a:xfrm>
          <a:solidFill>
            <a:schemeClr val="tx2">
              <a:lumMod val="25000"/>
              <a:lumOff val="75000"/>
            </a:schemeClr>
          </a:solidFill>
        </p:spPr>
        <p:txBody>
          <a:bodyPr>
            <a:normAutofit fontScale="77500" lnSpcReduction="20000"/>
          </a:bodyPr>
          <a:lstStyle/>
          <a:p>
            <a:pPr eaLnBrk="1" hangingPunct="1">
              <a:lnSpc>
                <a:spcPct val="90000"/>
              </a:lnSpc>
            </a:pPr>
            <a:endParaRPr lang="en-US" sz="2800" dirty="0" smtClean="0"/>
          </a:p>
          <a:p>
            <a:pPr eaLnBrk="1" hangingPunct="1">
              <a:lnSpc>
                <a:spcPct val="90000"/>
              </a:lnSpc>
            </a:pPr>
            <a:endParaRPr lang="en-US" sz="2800" dirty="0" smtClean="0"/>
          </a:p>
          <a:p>
            <a:pPr lvl="4" eaLnBrk="1" hangingPunct="1">
              <a:lnSpc>
                <a:spcPct val="90000"/>
              </a:lnSpc>
              <a:buFont typeface="Arial" pitchFamily="34" charset="0"/>
              <a:buNone/>
            </a:pPr>
            <a:r>
              <a:rPr lang="en-US" sz="1600" dirty="0" smtClean="0"/>
              <a:t>	</a:t>
            </a:r>
          </a:p>
          <a:p>
            <a:pPr eaLnBrk="1" hangingPunct="1">
              <a:lnSpc>
                <a:spcPct val="90000"/>
              </a:lnSpc>
              <a:buFont typeface="Arial" pitchFamily="34" charset="0"/>
              <a:buNone/>
            </a:pPr>
            <a:r>
              <a:rPr lang="en-US" sz="2800" dirty="0" smtClean="0"/>
              <a:t>						</a:t>
            </a:r>
          </a:p>
          <a:p>
            <a:pPr eaLnBrk="1" hangingPunct="1">
              <a:lnSpc>
                <a:spcPct val="90000"/>
              </a:lnSpc>
              <a:buFont typeface="Arial" pitchFamily="34" charset="0"/>
              <a:buNone/>
            </a:pPr>
            <a:r>
              <a:rPr lang="en-US" sz="2800" dirty="0" smtClean="0"/>
              <a:t>Too much challenge &amp; not enough support</a:t>
            </a:r>
          </a:p>
          <a:p>
            <a:pPr eaLnBrk="1" hangingPunct="1">
              <a:lnSpc>
                <a:spcPct val="90000"/>
              </a:lnSpc>
              <a:buFont typeface="Arial" pitchFamily="34" charset="0"/>
              <a:buNone/>
            </a:pPr>
            <a:endParaRPr lang="en-US" sz="2800" dirty="0" smtClean="0"/>
          </a:p>
          <a:p>
            <a:pPr eaLnBrk="1" hangingPunct="1">
              <a:lnSpc>
                <a:spcPct val="90000"/>
              </a:lnSpc>
              <a:buFont typeface="Arial" pitchFamily="34" charset="0"/>
              <a:buNone/>
            </a:pPr>
            <a:endParaRPr lang="en-US" sz="2800" dirty="0" smtClean="0"/>
          </a:p>
          <a:p>
            <a:pPr eaLnBrk="1" hangingPunct="1">
              <a:lnSpc>
                <a:spcPct val="90000"/>
              </a:lnSpc>
              <a:buFont typeface="Arial" pitchFamily="34" charset="0"/>
              <a:buNone/>
            </a:pPr>
            <a:r>
              <a:rPr lang="en-US" sz="2800" dirty="0" smtClean="0"/>
              <a:t>							</a:t>
            </a:r>
          </a:p>
          <a:p>
            <a:pPr eaLnBrk="1" hangingPunct="1">
              <a:lnSpc>
                <a:spcPct val="90000"/>
              </a:lnSpc>
              <a:buFont typeface="Arial" pitchFamily="34" charset="0"/>
              <a:buNone/>
            </a:pPr>
            <a:r>
              <a:rPr lang="en-US" sz="2800" dirty="0" smtClean="0"/>
              <a:t>Too little challenge &amp; too much support</a:t>
            </a:r>
          </a:p>
          <a:p>
            <a:pPr eaLnBrk="1" hangingPunct="1">
              <a:lnSpc>
                <a:spcPct val="90000"/>
              </a:lnSpc>
              <a:buFont typeface="Arial" pitchFamily="34" charset="0"/>
              <a:buNone/>
            </a:pPr>
            <a:endParaRPr lang="en-US" sz="2800" dirty="0" smtClean="0"/>
          </a:p>
          <a:p>
            <a:pPr eaLnBrk="1" hangingPunct="1">
              <a:lnSpc>
                <a:spcPct val="90000"/>
              </a:lnSpc>
              <a:buFont typeface="Arial" pitchFamily="34" charset="0"/>
              <a:buNone/>
            </a:pPr>
            <a:endParaRPr lang="en-US" sz="2800" dirty="0" smtClean="0"/>
          </a:p>
          <a:p>
            <a:pPr eaLnBrk="1" hangingPunct="1">
              <a:lnSpc>
                <a:spcPct val="90000"/>
              </a:lnSpc>
            </a:pPr>
            <a:endParaRPr lang="en-US" sz="2800" dirty="0" smtClean="0"/>
          </a:p>
        </p:txBody>
      </p:sp>
      <p:sp>
        <p:nvSpPr>
          <p:cNvPr id="22532" name="Rectangle 3"/>
          <p:cNvSpPr>
            <a:spLocks noGrp="1" noChangeArrowheads="1"/>
          </p:cNvSpPr>
          <p:nvPr>
            <p:ph type="body" sz="half" idx="2"/>
          </p:nvPr>
        </p:nvSpPr>
        <p:spPr>
          <a:xfrm>
            <a:off x="4191000" y="1628800"/>
            <a:ext cx="4648200" cy="5076800"/>
          </a:xfrm>
          <a:solidFill>
            <a:schemeClr val="accent1">
              <a:lumMod val="20000"/>
              <a:lumOff val="80000"/>
            </a:schemeClr>
          </a:solidFill>
        </p:spPr>
        <p:txBody>
          <a:bodyPr>
            <a:normAutofit/>
          </a:bodyPr>
          <a:lstStyle/>
          <a:p>
            <a:pPr eaLnBrk="1" hangingPunct="1">
              <a:lnSpc>
                <a:spcPct val="90000"/>
              </a:lnSpc>
            </a:pPr>
            <a:endParaRPr lang="en-US" sz="2800" dirty="0" smtClean="0"/>
          </a:p>
          <a:p>
            <a:pPr eaLnBrk="1" hangingPunct="1">
              <a:lnSpc>
                <a:spcPct val="90000"/>
              </a:lnSpc>
              <a:buFont typeface="Arial" pitchFamily="34" charset="0"/>
              <a:buNone/>
            </a:pPr>
            <a:r>
              <a:rPr lang="en-US" sz="2800" dirty="0" smtClean="0"/>
              <a:t>Scaffolding strategies include:</a:t>
            </a:r>
          </a:p>
          <a:p>
            <a:pPr lvl="1" eaLnBrk="1" hangingPunct="1">
              <a:lnSpc>
                <a:spcPct val="90000"/>
              </a:lnSpc>
            </a:pPr>
            <a:r>
              <a:rPr lang="en-US" sz="2400" dirty="0" smtClean="0"/>
              <a:t>Modeling</a:t>
            </a:r>
          </a:p>
          <a:p>
            <a:pPr lvl="1" eaLnBrk="1" hangingPunct="1">
              <a:lnSpc>
                <a:spcPct val="90000"/>
              </a:lnSpc>
            </a:pPr>
            <a:r>
              <a:rPr lang="en-US" sz="2400" dirty="0" smtClean="0"/>
              <a:t>Feeding back</a:t>
            </a:r>
          </a:p>
          <a:p>
            <a:pPr lvl="1" eaLnBrk="1" hangingPunct="1">
              <a:lnSpc>
                <a:spcPct val="90000"/>
              </a:lnSpc>
            </a:pPr>
            <a:r>
              <a:rPr lang="en-US" sz="2400" dirty="0" smtClean="0"/>
              <a:t>Instructing</a:t>
            </a:r>
          </a:p>
          <a:p>
            <a:pPr lvl="1" eaLnBrk="1" hangingPunct="1">
              <a:lnSpc>
                <a:spcPct val="90000"/>
              </a:lnSpc>
            </a:pPr>
            <a:r>
              <a:rPr lang="en-US" sz="2400" dirty="0" smtClean="0"/>
              <a:t>Questioning</a:t>
            </a:r>
          </a:p>
          <a:p>
            <a:pPr lvl="1" eaLnBrk="1" hangingPunct="1">
              <a:lnSpc>
                <a:spcPct val="90000"/>
              </a:lnSpc>
            </a:pPr>
            <a:r>
              <a:rPr lang="en-US" sz="2400" dirty="0" smtClean="0"/>
              <a:t>Task structuring</a:t>
            </a:r>
          </a:p>
          <a:p>
            <a:pPr lvl="1" eaLnBrk="1" hangingPunct="1">
              <a:lnSpc>
                <a:spcPct val="90000"/>
              </a:lnSpc>
            </a:pPr>
            <a:r>
              <a:rPr lang="en-US" sz="2400" dirty="0" smtClean="0"/>
              <a:t>Cognitive structuring</a:t>
            </a:r>
          </a:p>
          <a:p>
            <a:pPr lvl="2" eaLnBrk="1" hangingPunct="1">
              <a:lnSpc>
                <a:spcPct val="90000"/>
              </a:lnSpc>
            </a:pPr>
            <a:r>
              <a:rPr lang="en-US" sz="2000" dirty="0" smtClean="0"/>
              <a:t>Tharp &amp; </a:t>
            </a:r>
            <a:r>
              <a:rPr lang="en-US" sz="2000" dirty="0" err="1" smtClean="0"/>
              <a:t>Gallimore</a:t>
            </a:r>
            <a:r>
              <a:rPr lang="en-US" sz="2000" dirty="0" smtClean="0"/>
              <a:t>, 1988</a:t>
            </a:r>
          </a:p>
          <a:p>
            <a:pPr lvl="2" eaLnBrk="1" hangingPunct="1">
              <a:lnSpc>
                <a:spcPct val="90000"/>
              </a:lnSpc>
            </a:pPr>
            <a:r>
              <a:rPr lang="en-US" sz="2000" dirty="0" err="1" smtClean="0"/>
              <a:t>Lantolf</a:t>
            </a:r>
            <a:r>
              <a:rPr lang="en-US" sz="2000" dirty="0" smtClean="0"/>
              <a:t> &amp; Thorne, 2006</a:t>
            </a:r>
          </a:p>
        </p:txBody>
      </p:sp>
      <p:cxnSp>
        <p:nvCxnSpPr>
          <p:cNvPr id="9" name="Straight Arrow Connector 8"/>
          <p:cNvCxnSpPr>
            <a:cxnSpLocks noChangeShapeType="1"/>
          </p:cNvCxnSpPr>
          <p:nvPr/>
        </p:nvCxnSpPr>
        <p:spPr bwMode="auto">
          <a:xfrm rot="5400000" flipH="1" flipV="1">
            <a:off x="571500" y="2095500"/>
            <a:ext cx="1219200" cy="5334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524000" y="2438400"/>
            <a:ext cx="762000" cy="5334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876300" y="5067300"/>
            <a:ext cx="457200" cy="2286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1219200" y="4953000"/>
            <a:ext cx="1524000"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2537" name="Picture 19" descr="Bor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7244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0" descr="frustrat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438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513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1680" y="404665"/>
            <a:ext cx="7238008" cy="1309836"/>
          </a:xfrm>
        </p:spPr>
        <p:txBody>
          <a:bodyPr>
            <a:normAutofit fontScale="90000"/>
          </a:bodyPr>
          <a:lstStyle/>
          <a:p>
            <a:pPr eaLnBrk="1" hangingPunct="1"/>
            <a:r>
              <a:rPr lang="en-GB" sz="4000" dirty="0" smtClean="0"/>
              <a:t>Four key features of successful scaffolding </a:t>
            </a:r>
            <a:r>
              <a:rPr lang="en-GB" sz="2400" dirty="0" smtClean="0"/>
              <a:t>(Daniels, 2001)</a:t>
            </a:r>
            <a:r>
              <a:rPr lang="en-GB" sz="4000" dirty="0" smtClean="0"/>
              <a:t/>
            </a:r>
            <a:br>
              <a:rPr lang="en-GB" sz="4000" dirty="0" smtClean="0"/>
            </a:br>
            <a:endParaRPr lang="en-GB" sz="4000" b="1" dirty="0" smtClean="0"/>
          </a:p>
        </p:txBody>
      </p:sp>
      <p:sp>
        <p:nvSpPr>
          <p:cNvPr id="49155" name="Content Placeholder 2"/>
          <p:cNvSpPr>
            <a:spLocks noGrp="1"/>
          </p:cNvSpPr>
          <p:nvPr>
            <p:ph idx="4294967295"/>
          </p:nvPr>
        </p:nvSpPr>
        <p:spPr>
          <a:xfrm>
            <a:off x="1691680" y="2071688"/>
            <a:ext cx="6995120" cy="4054475"/>
          </a:xfrm>
        </p:spPr>
        <p:txBody>
          <a:bodyPr>
            <a:normAutofit/>
          </a:bodyPr>
          <a:lstStyle/>
          <a:p>
            <a:pPr eaLnBrk="1" hangingPunct="1"/>
            <a:r>
              <a:rPr lang="en-GB" sz="3200" dirty="0" smtClean="0"/>
              <a:t>Activity is currently beyond learner’s capacity to complete alone</a:t>
            </a:r>
          </a:p>
          <a:p>
            <a:pPr eaLnBrk="1" hangingPunct="1"/>
            <a:r>
              <a:rPr lang="en-GB" sz="3200" dirty="0" smtClean="0"/>
              <a:t>Assistance provided is contingent on learner’s need</a:t>
            </a:r>
          </a:p>
          <a:p>
            <a:pPr eaLnBrk="1" hangingPunct="1"/>
            <a:r>
              <a:rPr lang="en-GB" sz="3200" dirty="0" smtClean="0"/>
              <a:t>Mode of assistance potentially varies</a:t>
            </a:r>
          </a:p>
          <a:p>
            <a:pPr eaLnBrk="1" hangingPunct="1"/>
            <a:r>
              <a:rPr lang="en-GB" sz="3200" dirty="0" smtClean="0"/>
              <a:t>Assistance is gradually withdrawn </a:t>
            </a:r>
          </a:p>
        </p:txBody>
      </p:sp>
    </p:spTree>
    <p:extLst>
      <p:ext uri="{BB962C8B-B14F-4D97-AF65-F5344CB8AC3E}">
        <p14:creationId xmlns:p14="http://schemas.microsoft.com/office/powerpoint/2010/main" val="1129913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76200"/>
            <a:ext cx="6624736" cy="6089104"/>
          </a:xfrm>
        </p:spPr>
        <p:txBody>
          <a:bodyPr>
            <a:normAutofit/>
          </a:bodyPr>
          <a:lstStyle/>
          <a:p>
            <a:pPr algn="ctr"/>
            <a:r>
              <a:rPr lang="en-TT" b="1" dirty="0" smtClean="0">
                <a:effectLst>
                  <a:outerShdw blurRad="38100" dist="38100" dir="2700000" algn="tl">
                    <a:srgbClr val="000000">
                      <a:alpha val="43137"/>
                    </a:srgbClr>
                  </a:outerShdw>
                </a:effectLst>
              </a:rPr>
              <a:t>PLENARY </a:t>
            </a:r>
            <a:br>
              <a:rPr lang="en-TT" b="1" dirty="0" smtClean="0">
                <a:effectLst>
                  <a:outerShdw blurRad="38100" dist="38100" dir="2700000" algn="tl">
                    <a:srgbClr val="000000">
                      <a:alpha val="43137"/>
                    </a:srgbClr>
                  </a:outerShdw>
                </a:effectLst>
              </a:rPr>
            </a:br>
            <a:r>
              <a:rPr lang="en-TT" b="1" dirty="0" smtClean="0">
                <a:effectLst>
                  <a:outerShdw blurRad="38100" dist="38100" dir="2700000" algn="tl">
                    <a:srgbClr val="000000">
                      <a:alpha val="43137"/>
                    </a:srgbClr>
                  </a:outerShdw>
                </a:effectLst>
              </a:rPr>
              <a:t>ASSESSMENT </a:t>
            </a:r>
            <a:r>
              <a:rPr lang="en-TT" b="1" dirty="0">
                <a:effectLst>
                  <a:outerShdw blurRad="38100" dist="38100" dir="2700000" algn="tl">
                    <a:srgbClr val="000000">
                      <a:alpha val="43137"/>
                    </a:srgbClr>
                  </a:outerShdw>
                </a:effectLst>
              </a:rPr>
              <a:t>OF LEARNING IN THE CLASSROOM: </a:t>
            </a:r>
            <a:r>
              <a:rPr lang="en-TT" b="1" dirty="0" smtClean="0">
                <a:solidFill>
                  <a:schemeClr val="accent1">
                    <a:lumMod val="60000"/>
                    <a:lumOff val="40000"/>
                  </a:schemeClr>
                </a:solidFill>
                <a:effectLst>
                  <a:outerShdw blurRad="38100" dist="38100" dir="2700000" algn="tl">
                    <a:srgbClr val="000000">
                      <a:alpha val="43137"/>
                    </a:srgbClr>
                  </a:outerShdw>
                </a:effectLst>
              </a:rPr>
              <a:t>Performance Assessments</a:t>
            </a:r>
            <a:r>
              <a:rPr lang="en-TT" b="1" dirty="0">
                <a:effectLst>
                  <a:outerShdw blurRad="38100" dist="38100" dir="2700000" algn="tl">
                    <a:srgbClr val="000000">
                      <a:alpha val="43137"/>
                    </a:srgbClr>
                  </a:outerShdw>
                </a:effectLst>
              </a:rPr>
              <a:t/>
            </a:r>
            <a:br>
              <a:rPr lang="en-TT" b="1" dirty="0">
                <a:effectLst>
                  <a:outerShdw blurRad="38100" dist="38100" dir="2700000" algn="tl">
                    <a:srgbClr val="000000">
                      <a:alpha val="43137"/>
                    </a:srgbClr>
                  </a:outerShdw>
                </a:effectLst>
              </a:rPr>
            </a:br>
            <a:endParaRPr lang="en-GB" dirty="0"/>
          </a:p>
        </p:txBody>
      </p:sp>
    </p:spTree>
    <p:extLst>
      <p:ext uri="{BB962C8B-B14F-4D97-AF65-F5344CB8AC3E}">
        <p14:creationId xmlns:p14="http://schemas.microsoft.com/office/powerpoint/2010/main" val="148242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1619672" y="714375"/>
            <a:ext cx="7310016" cy="1000125"/>
          </a:xfrm>
        </p:spPr>
        <p:txBody>
          <a:bodyPr>
            <a:normAutofit fontScale="90000"/>
          </a:bodyPr>
          <a:lstStyle/>
          <a:p>
            <a:pPr eaLnBrk="1" hangingPunct="1"/>
            <a:r>
              <a:rPr lang="en-GB" sz="4000" dirty="0" smtClean="0"/>
              <a:t>Scaffolding and ‘feeding forward’ </a:t>
            </a:r>
          </a:p>
        </p:txBody>
      </p:sp>
      <p:sp>
        <p:nvSpPr>
          <p:cNvPr id="50179" name="Content Placeholder 2"/>
          <p:cNvSpPr>
            <a:spLocks noGrp="1"/>
          </p:cNvSpPr>
          <p:nvPr>
            <p:ph idx="4294967295"/>
          </p:nvPr>
        </p:nvSpPr>
        <p:spPr>
          <a:xfrm>
            <a:off x="1619672" y="2000250"/>
            <a:ext cx="7067128" cy="4125913"/>
          </a:xfrm>
        </p:spPr>
        <p:txBody>
          <a:bodyPr>
            <a:normAutofit/>
          </a:bodyPr>
          <a:lstStyle/>
          <a:p>
            <a:pPr eaLnBrk="1" hangingPunct="1"/>
            <a:r>
              <a:rPr lang="en-GB" sz="2800" dirty="0" smtClean="0"/>
              <a:t>The goal of scaffolding is NOT short-term task completion</a:t>
            </a:r>
          </a:p>
          <a:p>
            <a:pPr eaLnBrk="1" hangingPunct="1"/>
            <a:r>
              <a:rPr lang="en-GB" sz="2800" dirty="0" smtClean="0"/>
              <a:t>Scaffolding must ‘feed forward’ into long-term learning</a:t>
            </a:r>
          </a:p>
          <a:p>
            <a:pPr eaLnBrk="1" hangingPunct="1"/>
            <a:r>
              <a:rPr lang="en-GB" sz="2800" dirty="0" smtClean="0"/>
              <a:t>Successful task completion must be used to motivate  students to keep pushing themselves to the next level of challenge </a:t>
            </a:r>
          </a:p>
        </p:txBody>
      </p:sp>
    </p:spTree>
    <p:extLst>
      <p:ext uri="{BB962C8B-B14F-4D97-AF65-F5344CB8AC3E}">
        <p14:creationId xmlns:p14="http://schemas.microsoft.com/office/powerpoint/2010/main" val="1090381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88640"/>
            <a:ext cx="6984776" cy="6285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639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95350" y="1547639"/>
            <a:ext cx="7353300" cy="4791075"/>
            <a:chOff x="895350" y="1547639"/>
            <a:chExt cx="7353300" cy="4791075"/>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2204864"/>
              <a:ext cx="73533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547639"/>
              <a:ext cx="73533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50481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47675"/>
            <a:ext cx="753427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052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2824163"/>
            <a:ext cx="67913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669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62113"/>
            <a:ext cx="75819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997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800225"/>
            <a:ext cx="73628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608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466" y="116632"/>
            <a:ext cx="6934200"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513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8640"/>
            <a:ext cx="784860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556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22734"/>
            <a:ext cx="6282451" cy="630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82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sz="3800"/>
              <a:t>Better Understanding- </a:t>
            </a:r>
            <a:br>
              <a:rPr lang="en-US" sz="3800"/>
            </a:br>
            <a:r>
              <a:rPr lang="en-US" sz="3800"/>
              <a:t>Performance Assessments</a:t>
            </a:r>
          </a:p>
        </p:txBody>
      </p:sp>
      <p:sp>
        <p:nvSpPr>
          <p:cNvPr id="412675" name="Rectangle 3"/>
          <p:cNvSpPr>
            <a:spLocks noGrp="1" noChangeArrowheads="1"/>
          </p:cNvSpPr>
          <p:nvPr>
            <p:ph type="body" idx="1"/>
          </p:nvPr>
        </p:nvSpPr>
        <p:spPr>
          <a:xfrm>
            <a:off x="1691680" y="1600200"/>
            <a:ext cx="6995120" cy="4953000"/>
          </a:xfrm>
        </p:spPr>
        <p:txBody>
          <a:bodyPr>
            <a:normAutofit lnSpcReduction="10000"/>
          </a:bodyPr>
          <a:lstStyle/>
          <a:p>
            <a:pPr lvl="1">
              <a:lnSpc>
                <a:spcPct val="80000"/>
              </a:lnSpc>
            </a:pPr>
            <a:r>
              <a:rPr lang="en-US" sz="2800" dirty="0"/>
              <a:t>Some performance tasks are designed to have students demonstrate their understanding by applying their knowledge to a particular situation. </a:t>
            </a:r>
            <a:endParaRPr lang="en-US" sz="2800" dirty="0" smtClean="0"/>
          </a:p>
          <a:p>
            <a:pPr lvl="1">
              <a:lnSpc>
                <a:spcPct val="80000"/>
              </a:lnSpc>
            </a:pPr>
            <a:r>
              <a:rPr lang="en-US" sz="2800" dirty="0" smtClean="0"/>
              <a:t>For </a:t>
            </a:r>
            <a:r>
              <a:rPr lang="en-US" sz="2800" dirty="0"/>
              <a:t>example, students might be given a current political map of Africa showing the names and locations of countries and a similar map from 1945 and be asked to identify and explain differences and similarities. </a:t>
            </a:r>
            <a:endParaRPr lang="en-US" sz="2800" dirty="0" smtClean="0"/>
          </a:p>
          <a:p>
            <a:pPr lvl="1">
              <a:lnSpc>
                <a:spcPct val="80000"/>
              </a:lnSpc>
            </a:pPr>
            <a:r>
              <a:rPr lang="en-US" sz="2800" dirty="0" smtClean="0"/>
              <a:t>To </a:t>
            </a:r>
            <a:r>
              <a:rPr lang="en-US" sz="2800" dirty="0"/>
              <a:t>be more authentic (more like what someone might be expected to do in the adult world), the task might be to prepare a newspaper article explaining the changes.</a:t>
            </a:r>
          </a:p>
        </p:txBody>
      </p:sp>
    </p:spTree>
    <p:extLst>
      <p:ext uri="{BB962C8B-B14F-4D97-AF65-F5344CB8AC3E}">
        <p14:creationId xmlns:p14="http://schemas.microsoft.com/office/powerpoint/2010/main" val="1280316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102"/>
            <a:ext cx="7632848" cy="673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525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217" y="0"/>
            <a:ext cx="72009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502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0"/>
            <a:ext cx="69127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216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0648"/>
            <a:ext cx="7267575"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9015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Reference</a:t>
            </a:r>
            <a:endParaRPr lang="en-GB" dirty="0"/>
          </a:p>
        </p:txBody>
      </p:sp>
      <p:sp>
        <p:nvSpPr>
          <p:cNvPr id="3" name="Content Placeholder 2"/>
          <p:cNvSpPr>
            <a:spLocks noGrp="1"/>
          </p:cNvSpPr>
          <p:nvPr>
            <p:ph idx="1"/>
          </p:nvPr>
        </p:nvSpPr>
        <p:spPr/>
        <p:txBody>
          <a:bodyPr/>
          <a:lstStyle/>
          <a:p>
            <a:r>
              <a:rPr lang="en-TT" i="1" dirty="0"/>
              <a:t>Herman</a:t>
            </a:r>
            <a:r>
              <a:rPr lang="en-TT" dirty="0"/>
              <a:t>, J. L., </a:t>
            </a:r>
            <a:r>
              <a:rPr lang="en-TT" i="1" dirty="0" err="1"/>
              <a:t>Aschbacher</a:t>
            </a:r>
            <a:r>
              <a:rPr lang="en-TT" dirty="0"/>
              <a:t>, P. R., &amp; </a:t>
            </a:r>
            <a:r>
              <a:rPr lang="en-TT" i="1" dirty="0"/>
              <a:t>Winters</a:t>
            </a:r>
            <a:r>
              <a:rPr lang="en-TT" dirty="0"/>
              <a:t>, L. (</a:t>
            </a:r>
            <a:r>
              <a:rPr lang="en-TT" i="1" dirty="0"/>
              <a:t>1992</a:t>
            </a:r>
            <a:r>
              <a:rPr lang="en-TT" dirty="0"/>
              <a:t>). Ensuring reliable scoring. A practical guide to </a:t>
            </a:r>
            <a:r>
              <a:rPr lang="en-TT" i="1" dirty="0"/>
              <a:t>alternative assessment</a:t>
            </a:r>
            <a:r>
              <a:rPr lang="en-TT" dirty="0"/>
              <a:t> (pp. 80-94). Alexandria, VA</a:t>
            </a:r>
            <a:r>
              <a:rPr lang="en-TT" dirty="0" smtClean="0"/>
              <a:t>: </a:t>
            </a:r>
            <a:r>
              <a:rPr lang="en-TT" dirty="0" err="1" smtClean="0"/>
              <a:t>ASCD</a:t>
            </a:r>
            <a:endParaRPr lang="en-GB" dirty="0"/>
          </a:p>
        </p:txBody>
      </p:sp>
    </p:spTree>
    <p:extLst>
      <p:ext uri="{BB962C8B-B14F-4D97-AF65-F5344CB8AC3E}">
        <p14:creationId xmlns:p14="http://schemas.microsoft.com/office/powerpoint/2010/main" val="2457101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712" y="76200"/>
            <a:ext cx="6624736" cy="6089104"/>
          </a:xfrm>
        </p:spPr>
        <p:txBody>
          <a:bodyPr>
            <a:normAutofit/>
          </a:bodyPr>
          <a:lstStyle/>
          <a:p>
            <a:pPr algn="ctr"/>
            <a:r>
              <a:rPr lang="en-TT" b="1" dirty="0" smtClean="0">
                <a:effectLst>
                  <a:outerShdw blurRad="38100" dist="38100" dir="2700000" algn="tl">
                    <a:srgbClr val="000000">
                      <a:alpha val="43137"/>
                    </a:srgbClr>
                  </a:outerShdw>
                </a:effectLst>
              </a:rPr>
              <a:t>PLENARY </a:t>
            </a:r>
            <a:br>
              <a:rPr lang="en-TT" b="1" dirty="0" smtClean="0">
                <a:effectLst>
                  <a:outerShdw blurRad="38100" dist="38100" dir="2700000" algn="tl">
                    <a:srgbClr val="000000">
                      <a:alpha val="43137"/>
                    </a:srgbClr>
                  </a:outerShdw>
                </a:effectLst>
              </a:rPr>
            </a:br>
            <a:r>
              <a:rPr lang="en-TT" b="1" dirty="0" smtClean="0">
                <a:effectLst>
                  <a:outerShdw blurRad="38100" dist="38100" dir="2700000" algn="tl">
                    <a:srgbClr val="000000">
                      <a:alpha val="43137"/>
                    </a:srgbClr>
                  </a:outerShdw>
                </a:effectLst>
              </a:rPr>
              <a:t>ASSESSMENT </a:t>
            </a:r>
            <a:r>
              <a:rPr lang="en-TT" b="1" dirty="0">
                <a:effectLst>
                  <a:outerShdw blurRad="38100" dist="38100" dir="2700000" algn="tl">
                    <a:srgbClr val="000000">
                      <a:alpha val="43137"/>
                    </a:srgbClr>
                  </a:outerShdw>
                </a:effectLst>
              </a:rPr>
              <a:t>OF LEARNING IN THE CLASSROOM: </a:t>
            </a:r>
            <a:r>
              <a:rPr lang="en-TT" b="1" dirty="0" smtClean="0">
                <a:effectLst>
                  <a:outerShdw blurRad="38100" dist="38100" dir="2700000" algn="tl">
                    <a:srgbClr val="000000">
                      <a:alpha val="43137"/>
                    </a:srgbClr>
                  </a:outerShdw>
                </a:effectLst>
              </a:rPr>
              <a:t/>
            </a:r>
            <a:br>
              <a:rPr lang="en-TT" b="1" dirty="0" smtClean="0">
                <a:effectLst>
                  <a:outerShdw blurRad="38100" dist="38100" dir="2700000" algn="tl">
                    <a:srgbClr val="000000">
                      <a:alpha val="43137"/>
                    </a:srgbClr>
                  </a:outerShdw>
                </a:effectLst>
              </a:rPr>
            </a:br>
            <a:r>
              <a:rPr lang="en-TT" b="1" dirty="0" smtClean="0">
                <a:solidFill>
                  <a:schemeClr val="accent1">
                    <a:lumMod val="60000"/>
                    <a:lumOff val="40000"/>
                  </a:schemeClr>
                </a:solidFill>
                <a:effectLst>
                  <a:outerShdw blurRad="38100" dist="38100" dir="2700000" algn="tl">
                    <a:srgbClr val="000000">
                      <a:alpha val="43137"/>
                    </a:srgbClr>
                  </a:outerShdw>
                </a:effectLst>
              </a:rPr>
              <a:t>Rubrics</a:t>
            </a:r>
            <a:r>
              <a:rPr lang="en-TT" b="1" dirty="0">
                <a:effectLst>
                  <a:outerShdw blurRad="38100" dist="38100" dir="2700000" algn="tl">
                    <a:srgbClr val="000000">
                      <a:alpha val="43137"/>
                    </a:srgbClr>
                  </a:outerShdw>
                </a:effectLst>
              </a:rPr>
              <a:t/>
            </a:r>
            <a:br>
              <a:rPr lang="en-TT" b="1" dirty="0">
                <a:effectLst>
                  <a:outerShdw blurRad="38100" dist="38100" dir="2700000" algn="tl">
                    <a:srgbClr val="000000">
                      <a:alpha val="43137"/>
                    </a:srgbClr>
                  </a:outerShdw>
                </a:effectLst>
              </a:rPr>
            </a:br>
            <a:endParaRPr lang="en-GB" dirty="0"/>
          </a:p>
        </p:txBody>
      </p:sp>
    </p:spTree>
    <p:extLst>
      <p:ext uri="{BB962C8B-B14F-4D97-AF65-F5344CB8AC3E}">
        <p14:creationId xmlns:p14="http://schemas.microsoft.com/office/powerpoint/2010/main" val="3515181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The scoring of assessments</a:t>
            </a:r>
            <a:endParaRPr lang="en-GB" dirty="0"/>
          </a:p>
        </p:txBody>
      </p:sp>
      <p:sp>
        <p:nvSpPr>
          <p:cNvPr id="3" name="Content Placeholder 2"/>
          <p:cNvSpPr>
            <a:spLocks noGrp="1"/>
          </p:cNvSpPr>
          <p:nvPr>
            <p:ph idx="1"/>
          </p:nvPr>
        </p:nvSpPr>
        <p:spPr>
          <a:xfrm>
            <a:off x="1981200" y="1268760"/>
            <a:ext cx="6623248" cy="5328592"/>
          </a:xfrm>
        </p:spPr>
        <p:txBody>
          <a:bodyPr>
            <a:normAutofit fontScale="92500" lnSpcReduction="20000"/>
          </a:bodyPr>
          <a:lstStyle/>
          <a:p>
            <a:r>
              <a:rPr lang="en-TT" sz="3200" dirty="0" smtClean="0"/>
              <a:t>This might not be a problem in scoring MCs, but CRs and Open-Ended PAs can prove a problem.</a:t>
            </a:r>
          </a:p>
          <a:p>
            <a:r>
              <a:rPr lang="en-TT" sz="3200" dirty="0" smtClean="0"/>
              <a:t>The most popular solution is the Rubric</a:t>
            </a:r>
            <a:r>
              <a:rPr lang="en-TT" sz="3200" dirty="0" smtClean="0"/>
              <a:t>.</a:t>
            </a:r>
          </a:p>
          <a:p>
            <a:r>
              <a:rPr lang="en-US" sz="3200" b="1" i="1" dirty="0">
                <a:solidFill>
                  <a:schemeClr val="accent1">
                    <a:lumMod val="60000"/>
                    <a:lumOff val="40000"/>
                  </a:schemeClr>
                </a:solidFill>
              </a:rPr>
              <a:t>A scoring rubric is a set of ordered categories to which a given piece of work can be compared. </a:t>
            </a:r>
          </a:p>
          <a:p>
            <a:r>
              <a:rPr lang="en-US" sz="3200" b="1" i="1" dirty="0">
                <a:solidFill>
                  <a:schemeClr val="accent1">
                    <a:lumMod val="60000"/>
                    <a:lumOff val="40000"/>
                  </a:schemeClr>
                </a:solidFill>
              </a:rPr>
              <a:t>Scoring rubrics specify the qualities or processes that must be exhibited in order for a performance to be assigned a particular evaluative rating.</a:t>
            </a:r>
            <a:endParaRPr lang="en-GB" sz="3200" b="1" dirty="0">
              <a:solidFill>
                <a:schemeClr val="accent1">
                  <a:lumMod val="60000"/>
                  <a:lumOff val="40000"/>
                </a:schemeClr>
              </a:solidFill>
            </a:endParaRPr>
          </a:p>
          <a:p>
            <a:endParaRPr lang="en-GB" dirty="0"/>
          </a:p>
        </p:txBody>
      </p:sp>
    </p:spTree>
    <p:extLst>
      <p:ext uri="{BB962C8B-B14F-4D97-AF65-F5344CB8AC3E}">
        <p14:creationId xmlns:p14="http://schemas.microsoft.com/office/powerpoint/2010/main" val="3118633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Rubric</a:t>
            </a:r>
            <a:endParaRPr lang="en-US" dirty="0"/>
          </a:p>
        </p:txBody>
      </p:sp>
      <p:sp>
        <p:nvSpPr>
          <p:cNvPr id="3" name="Content Placeholder 2"/>
          <p:cNvSpPr>
            <a:spLocks noGrp="1"/>
          </p:cNvSpPr>
          <p:nvPr>
            <p:ph idx="1"/>
          </p:nvPr>
        </p:nvSpPr>
        <p:spPr>
          <a:xfrm>
            <a:off x="1981200" y="1268760"/>
            <a:ext cx="6041679" cy="5400600"/>
          </a:xfrm>
        </p:spPr>
        <p:txBody>
          <a:bodyPr>
            <a:normAutofit/>
          </a:bodyPr>
          <a:lstStyle/>
          <a:p>
            <a:r>
              <a:rPr lang="en-US" sz="2800" dirty="0" smtClean="0"/>
              <a:t>A </a:t>
            </a:r>
            <a:r>
              <a:rPr lang="en-US" sz="2800" u="sng" dirty="0" smtClean="0"/>
              <a:t>scale of points </a:t>
            </a:r>
            <a:r>
              <a:rPr lang="en-US" sz="2800" dirty="0" smtClean="0"/>
              <a:t>representing a continuum of quality.</a:t>
            </a:r>
          </a:p>
          <a:p>
            <a:r>
              <a:rPr lang="en-US" sz="2800" u="sng" dirty="0" smtClean="0"/>
              <a:t>Descriptors</a:t>
            </a:r>
            <a:r>
              <a:rPr lang="en-US" sz="2800" dirty="0" smtClean="0"/>
              <a:t> containing standards and criteria to judge the performance of the work.</a:t>
            </a:r>
          </a:p>
          <a:p>
            <a:r>
              <a:rPr lang="en-US" sz="2800" u="sng" dirty="0" smtClean="0"/>
              <a:t>Criteria</a:t>
            </a:r>
            <a:r>
              <a:rPr lang="en-US" sz="2800" dirty="0" smtClean="0"/>
              <a:t> for the conditions associated with successful performance.</a:t>
            </a:r>
          </a:p>
          <a:p>
            <a:r>
              <a:rPr lang="en-US" sz="2800" u="sng" dirty="0" smtClean="0"/>
              <a:t>Standards</a:t>
            </a:r>
            <a:r>
              <a:rPr lang="en-US" sz="2800" dirty="0" smtClean="0"/>
              <a:t> for describing how well criteria must be met</a:t>
            </a:r>
            <a:endParaRPr lang="en-US" sz="2800" dirty="0"/>
          </a:p>
        </p:txBody>
      </p:sp>
    </p:spTree>
    <p:extLst>
      <p:ext uri="{BB962C8B-B14F-4D97-AF65-F5344CB8AC3E}">
        <p14:creationId xmlns:p14="http://schemas.microsoft.com/office/powerpoint/2010/main" val="1502065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819275"/>
            <a:ext cx="6248151" cy="485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Callout 3"/>
          <p:cNvSpPr/>
          <p:nvPr/>
        </p:nvSpPr>
        <p:spPr>
          <a:xfrm rot="5400000">
            <a:off x="772121" y="3212976"/>
            <a:ext cx="1440160" cy="201622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dirty="0" smtClean="0"/>
              <a:t>Criteria</a:t>
            </a:r>
            <a:endParaRPr lang="en-GB" sz="2800" dirty="0"/>
          </a:p>
        </p:txBody>
      </p:sp>
      <p:sp>
        <p:nvSpPr>
          <p:cNvPr id="7" name="Down Arrow Callout 6"/>
          <p:cNvSpPr/>
          <p:nvPr/>
        </p:nvSpPr>
        <p:spPr>
          <a:xfrm>
            <a:off x="4572000" y="332656"/>
            <a:ext cx="1440160" cy="201622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Performance Level Labels</a:t>
            </a:r>
            <a:endParaRPr lang="en-GB" dirty="0"/>
          </a:p>
        </p:txBody>
      </p:sp>
      <p:sp>
        <p:nvSpPr>
          <p:cNvPr id="9" name="Down Arrow Callout 8"/>
          <p:cNvSpPr/>
          <p:nvPr/>
        </p:nvSpPr>
        <p:spPr>
          <a:xfrm>
            <a:off x="6660232" y="452710"/>
            <a:ext cx="1584176" cy="2688257"/>
          </a:xfrm>
          <a:prstGeom prst="downArrowCallout">
            <a:avLst/>
          </a:prstGeom>
          <a:solidFill>
            <a:srgbClr val="A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Descriptors</a:t>
            </a:r>
            <a:endParaRPr lang="en-GB" dirty="0"/>
          </a:p>
        </p:txBody>
      </p:sp>
    </p:spTree>
    <p:extLst>
      <p:ext uri="{BB962C8B-B14F-4D97-AF65-F5344CB8AC3E}">
        <p14:creationId xmlns:p14="http://schemas.microsoft.com/office/powerpoint/2010/main" val="864636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976536"/>
          </a:xfrm>
          <a:solidFill>
            <a:schemeClr val="tx2">
              <a:lumMod val="50000"/>
              <a:lumOff val="50000"/>
            </a:schemeClr>
          </a:solidFill>
        </p:spPr>
        <p:txBody>
          <a:bodyPr/>
          <a:lstStyle/>
          <a:p>
            <a:r>
              <a:rPr lang="en-US" dirty="0" smtClean="0"/>
              <a:t>From checklist to rubric</a:t>
            </a:r>
            <a:endParaRPr lang="en-US" dirty="0"/>
          </a:p>
        </p:txBody>
      </p:sp>
      <p:pic>
        <p:nvPicPr>
          <p:cNvPr id="4" name="Picture 4"/>
          <p:cNvPicPr>
            <a:picLocks noChangeAspect="1" noChangeArrowheads="1"/>
          </p:cNvPicPr>
          <p:nvPr/>
        </p:nvPicPr>
        <p:blipFill>
          <a:blip r:embed="rId3"/>
          <a:srcRect/>
          <a:stretch>
            <a:fillRect/>
          </a:stretch>
        </p:blipFill>
        <p:spPr bwMode="auto">
          <a:xfrm>
            <a:off x="683568" y="1196752"/>
            <a:ext cx="7924800" cy="523716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1835845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z="3800"/>
              <a:t>Better Understanding-</a:t>
            </a:r>
            <a:br>
              <a:rPr lang="en-US" sz="3800"/>
            </a:br>
            <a:r>
              <a:rPr lang="en-US" sz="3800"/>
              <a:t>Performance Assessments</a:t>
            </a:r>
          </a:p>
        </p:txBody>
      </p:sp>
      <p:sp>
        <p:nvSpPr>
          <p:cNvPr id="358403" name="Rectangle 3"/>
          <p:cNvSpPr>
            <a:spLocks noGrp="1" noChangeArrowheads="1"/>
          </p:cNvSpPr>
          <p:nvPr>
            <p:ph type="body" idx="1"/>
          </p:nvPr>
        </p:nvSpPr>
        <p:spPr>
          <a:xfrm>
            <a:off x="1763688" y="1600200"/>
            <a:ext cx="6923112" cy="5141168"/>
          </a:xfrm>
        </p:spPr>
        <p:txBody>
          <a:bodyPr>
            <a:normAutofit lnSpcReduction="10000"/>
          </a:bodyPr>
          <a:lstStyle/>
          <a:p>
            <a:pPr lvl="1">
              <a:lnSpc>
                <a:spcPct val="80000"/>
              </a:lnSpc>
            </a:pPr>
            <a:r>
              <a:rPr lang="en-US" sz="2800" dirty="0"/>
              <a:t>Performance </a:t>
            </a:r>
            <a:r>
              <a:rPr lang="en-US" sz="2800" dirty="0" smtClean="0"/>
              <a:t>assessment tasks </a:t>
            </a:r>
            <a:r>
              <a:rPr lang="en-US" sz="2800" dirty="0"/>
              <a:t>often have more than one acceptable </a:t>
            </a:r>
            <a:r>
              <a:rPr lang="en-US" sz="2800" dirty="0" smtClean="0"/>
              <a:t>solution (ill structured problem); </a:t>
            </a:r>
            <a:r>
              <a:rPr lang="en-US" sz="2800" dirty="0"/>
              <a:t>they may </a:t>
            </a:r>
            <a:r>
              <a:rPr lang="en-US" sz="2800" dirty="0" smtClean="0"/>
              <a:t>also call </a:t>
            </a:r>
            <a:r>
              <a:rPr lang="en-US" sz="2800" dirty="0"/>
              <a:t>for a student to create a response to a problem and then explain or defend it. </a:t>
            </a:r>
            <a:endParaRPr lang="en-US" sz="2800" dirty="0" smtClean="0"/>
          </a:p>
          <a:p>
            <a:pPr lvl="1">
              <a:lnSpc>
                <a:spcPct val="80000"/>
              </a:lnSpc>
            </a:pPr>
            <a:r>
              <a:rPr lang="en-US" sz="2800" dirty="0" smtClean="0"/>
              <a:t>The </a:t>
            </a:r>
            <a:r>
              <a:rPr lang="en-US" sz="2800" dirty="0"/>
              <a:t>process involves the use of higher-order thinking skills (e.g., cause and effect analysis, deductive or inductive reasoning, experimentation, and problem solving</a:t>
            </a:r>
            <a:r>
              <a:rPr lang="en-US" sz="2800" dirty="0" smtClean="0"/>
              <a:t>).</a:t>
            </a:r>
          </a:p>
          <a:p>
            <a:pPr lvl="1">
              <a:lnSpc>
                <a:spcPct val="80000"/>
              </a:lnSpc>
            </a:pPr>
            <a:r>
              <a:rPr lang="en-US" sz="2800" dirty="0" smtClean="0"/>
              <a:t>Performance </a:t>
            </a:r>
            <a:r>
              <a:rPr lang="en-US" sz="2800" dirty="0"/>
              <a:t>tasks may be used primarily for assessment at the end of a period of instruction, but are frequently used for learning as well as assessment.</a:t>
            </a:r>
          </a:p>
          <a:p>
            <a:pPr lvl="2">
              <a:lnSpc>
                <a:spcPct val="80000"/>
              </a:lnSpc>
            </a:pPr>
            <a:r>
              <a:rPr lang="en-US" dirty="0"/>
              <a:t>Source - </a:t>
            </a:r>
            <a:r>
              <a:rPr lang="en-US" sz="1500" dirty="0"/>
              <a:t>http://www.ascd.org/portal/site/ascd/menuitem.4427471c9d076deddeb3ffdb62108a0c/</a:t>
            </a:r>
          </a:p>
        </p:txBody>
      </p:sp>
    </p:spTree>
    <p:extLst>
      <p:ext uri="{BB962C8B-B14F-4D97-AF65-F5344CB8AC3E}">
        <p14:creationId xmlns:p14="http://schemas.microsoft.com/office/powerpoint/2010/main" val="470375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lumOff val="50000"/>
            </a:schemeClr>
          </a:solidFill>
        </p:spPr>
        <p:txBody>
          <a:bodyPr/>
          <a:lstStyle/>
          <a:p>
            <a:r>
              <a:rPr lang="en-US" dirty="0" smtClean="0"/>
              <a:t>Types of Rubrics</a:t>
            </a:r>
            <a:endParaRPr lang="en-US" dirty="0"/>
          </a:p>
        </p:txBody>
      </p:sp>
      <p:pic>
        <p:nvPicPr>
          <p:cNvPr id="4" name="Picture 4"/>
          <p:cNvPicPr>
            <a:picLocks noChangeAspect="1" noChangeArrowheads="1"/>
          </p:cNvPicPr>
          <p:nvPr/>
        </p:nvPicPr>
        <p:blipFill>
          <a:blip r:embed="rId3"/>
          <a:srcRect/>
          <a:stretch>
            <a:fillRect/>
          </a:stretch>
        </p:blipFill>
        <p:spPr bwMode="auto">
          <a:xfrm>
            <a:off x="1066800" y="1422400"/>
            <a:ext cx="7696200" cy="5380038"/>
          </a:xfrm>
          <a:prstGeom prst="rect">
            <a:avLst/>
          </a:prstGeom>
          <a:solidFill>
            <a:schemeClr val="bg1"/>
          </a:solidFill>
          <a:ln w="12700" cap="sq">
            <a:noFill/>
            <a:miter lim="800000"/>
            <a:headEnd type="none" w="sm" len="sm"/>
            <a:tailEnd type="none" w="sm" len="sm"/>
          </a:ln>
        </p:spPr>
      </p:pic>
    </p:spTree>
    <p:extLst>
      <p:ext uri="{BB962C8B-B14F-4D97-AF65-F5344CB8AC3E}">
        <p14:creationId xmlns:p14="http://schemas.microsoft.com/office/powerpoint/2010/main" val="2628518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642910" y="0"/>
            <a:ext cx="7686675" cy="6867525"/>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619891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346220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92558" y="500042"/>
            <a:ext cx="8927617" cy="619603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val="642587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357166"/>
            <a:ext cx="9144000" cy="6348434"/>
          </a:xfrm>
          <a:prstGeom prst="rect">
            <a:avLst/>
          </a:prstGeom>
          <a:solidFill>
            <a:schemeClr val="accent2"/>
          </a:solidFill>
          <a:ln w="12700" cap="sq">
            <a:noFill/>
            <a:miter lim="800000"/>
            <a:headEnd type="none" w="sm" len="sm"/>
            <a:tailEnd type="none" w="sm" len="sm"/>
          </a:ln>
        </p:spPr>
      </p:pic>
    </p:spTree>
    <p:extLst>
      <p:ext uri="{BB962C8B-B14F-4D97-AF65-F5344CB8AC3E}">
        <p14:creationId xmlns:p14="http://schemas.microsoft.com/office/powerpoint/2010/main" val="4122724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714349" y="428605"/>
            <a:ext cx="8201052" cy="6276996"/>
          </a:xfrm>
          <a:prstGeom prst="rect">
            <a:avLst/>
          </a:prstGeom>
          <a:solidFill>
            <a:schemeClr val="accent2"/>
          </a:solidFill>
          <a:ln w="12700" cap="sq">
            <a:noFill/>
            <a:miter lim="800000"/>
            <a:headEnd type="none" w="sm" len="sm"/>
            <a:tailEnd type="none" w="sm" len="sm"/>
          </a:ln>
        </p:spPr>
      </p:pic>
    </p:spTree>
    <p:extLst>
      <p:ext uri="{BB962C8B-B14F-4D97-AF65-F5344CB8AC3E}">
        <p14:creationId xmlns:p14="http://schemas.microsoft.com/office/powerpoint/2010/main" val="4275007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solidFill>
            <a:schemeClr val="accent6">
              <a:lumMod val="20000"/>
              <a:lumOff val="80000"/>
            </a:schemeClr>
          </a:solidFill>
        </p:spPr>
        <p:txBody>
          <a:bodyPr/>
          <a:lstStyle/>
          <a:p>
            <a:pPr>
              <a:defRPr/>
            </a:pPr>
            <a:r>
              <a:rPr lang="en-US" dirty="0" smtClean="0"/>
              <a:t>Developing a Rubric</a:t>
            </a:r>
          </a:p>
        </p:txBody>
      </p:sp>
      <p:sp>
        <p:nvSpPr>
          <p:cNvPr id="70659" name="Rectangle 3"/>
          <p:cNvSpPr>
            <a:spLocks noGrp="1" noChangeArrowheads="1"/>
          </p:cNvSpPr>
          <p:nvPr>
            <p:ph type="body" idx="1"/>
          </p:nvPr>
        </p:nvSpPr>
        <p:spPr>
          <a:xfrm>
            <a:off x="1763688" y="1447800"/>
            <a:ext cx="7227912" cy="5181600"/>
          </a:xfrm>
        </p:spPr>
        <p:txBody>
          <a:bodyPr>
            <a:normAutofit/>
          </a:bodyPr>
          <a:lstStyle/>
          <a:p>
            <a:pPr>
              <a:lnSpc>
                <a:spcPct val="90000"/>
              </a:lnSpc>
              <a:defRPr/>
            </a:pPr>
            <a:r>
              <a:rPr lang="en-US" sz="2800" dirty="0" smtClean="0"/>
              <a:t>Identify the type and purpose of the Rubric</a:t>
            </a:r>
          </a:p>
          <a:p>
            <a:pPr>
              <a:lnSpc>
                <a:spcPct val="90000"/>
              </a:lnSpc>
              <a:defRPr/>
            </a:pPr>
            <a:r>
              <a:rPr lang="en-US" sz="2800" dirty="0" smtClean="0"/>
              <a:t>Identify Distinct Criteria to be evaluated </a:t>
            </a:r>
          </a:p>
          <a:p>
            <a:pPr>
              <a:lnSpc>
                <a:spcPct val="90000"/>
              </a:lnSpc>
              <a:defRPr/>
            </a:pPr>
            <a:r>
              <a:rPr lang="en-US" sz="2800" dirty="0" smtClean="0"/>
              <a:t>Determine your levels of assessment </a:t>
            </a:r>
          </a:p>
          <a:p>
            <a:pPr>
              <a:lnSpc>
                <a:spcPct val="90000"/>
              </a:lnSpc>
              <a:defRPr/>
            </a:pPr>
            <a:r>
              <a:rPr lang="en-US" sz="2800" dirty="0" smtClean="0"/>
              <a:t>Describe each level for each of the criteria, clearly differentiating between them – </a:t>
            </a:r>
          </a:p>
          <a:p>
            <a:pPr>
              <a:lnSpc>
                <a:spcPct val="90000"/>
              </a:lnSpc>
              <a:defRPr/>
            </a:pPr>
            <a:r>
              <a:rPr lang="en-US" sz="2800" dirty="0" smtClean="0"/>
              <a:t>Involve learners in development and effective use of the Rubric  </a:t>
            </a:r>
          </a:p>
          <a:p>
            <a:pPr>
              <a:lnSpc>
                <a:spcPct val="90000"/>
              </a:lnSpc>
              <a:defRPr/>
            </a:pPr>
            <a:r>
              <a:rPr lang="en-US" sz="2800" dirty="0" smtClean="0"/>
              <a:t>Pre-test and retest your rubric</a:t>
            </a:r>
          </a:p>
        </p:txBody>
      </p:sp>
    </p:spTree>
    <p:extLst>
      <p:ext uri="{BB962C8B-B14F-4D97-AF65-F5344CB8AC3E}">
        <p14:creationId xmlns:p14="http://schemas.microsoft.com/office/powerpoint/2010/main" val="1222238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solidFill>
            <a:schemeClr val="accent6">
              <a:lumMod val="20000"/>
              <a:lumOff val="80000"/>
            </a:schemeClr>
          </a:solidFill>
        </p:spPr>
        <p:txBody>
          <a:bodyPr/>
          <a:lstStyle/>
          <a:p>
            <a:pPr>
              <a:defRPr/>
            </a:pPr>
            <a:r>
              <a:rPr lang="en-US" dirty="0" smtClean="0"/>
              <a:t>Developing a Rubric</a:t>
            </a:r>
          </a:p>
        </p:txBody>
      </p:sp>
      <p:sp>
        <p:nvSpPr>
          <p:cNvPr id="71683" name="Rectangle 3"/>
          <p:cNvSpPr>
            <a:spLocks noGrp="1" noChangeArrowheads="1"/>
          </p:cNvSpPr>
          <p:nvPr>
            <p:ph type="body" idx="1"/>
          </p:nvPr>
        </p:nvSpPr>
        <p:spPr>
          <a:xfrm>
            <a:off x="1981200" y="1628800"/>
            <a:ext cx="6119192" cy="5112568"/>
          </a:xfrm>
        </p:spPr>
        <p:txBody>
          <a:bodyPr>
            <a:normAutofit/>
          </a:bodyPr>
          <a:lstStyle/>
          <a:p>
            <a:pPr>
              <a:lnSpc>
                <a:spcPct val="90000"/>
              </a:lnSpc>
              <a:defRPr/>
            </a:pPr>
            <a:r>
              <a:rPr lang="en-US" sz="2800" u="sng" dirty="0" smtClean="0"/>
              <a:t>Identify the type and purpose of the Rubric</a:t>
            </a:r>
            <a:r>
              <a:rPr lang="en-US" sz="2800" dirty="0" smtClean="0"/>
              <a:t> - Consider what you want to apply assess/evaluate and why.</a:t>
            </a:r>
          </a:p>
          <a:p>
            <a:pPr>
              <a:lnSpc>
                <a:spcPct val="90000"/>
              </a:lnSpc>
              <a:defRPr/>
            </a:pPr>
            <a:r>
              <a:rPr lang="en-US" sz="2800" u="sng" dirty="0" smtClean="0"/>
              <a:t>Identify Distinct Criteria to be evaluated</a:t>
            </a:r>
            <a:r>
              <a:rPr lang="en-US" sz="2800" dirty="0" smtClean="0"/>
              <a:t> - Develop/reference the existing description of the course/assignment/activity and pull your criteria directly from your objectives/expectations. Make sure that the distinction between the assessment criteria are clear. </a:t>
            </a:r>
          </a:p>
        </p:txBody>
      </p:sp>
    </p:spTree>
    <p:extLst>
      <p:ext uri="{BB962C8B-B14F-4D97-AF65-F5344CB8AC3E}">
        <p14:creationId xmlns:p14="http://schemas.microsoft.com/office/powerpoint/2010/main" val="727836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solidFill>
            <a:schemeClr val="accent6">
              <a:lumMod val="20000"/>
              <a:lumOff val="80000"/>
            </a:schemeClr>
          </a:solidFill>
        </p:spPr>
        <p:txBody>
          <a:bodyPr/>
          <a:lstStyle/>
          <a:p>
            <a:pPr>
              <a:defRPr/>
            </a:pPr>
            <a:r>
              <a:rPr lang="en-US" dirty="0" smtClean="0"/>
              <a:t>Developing a Rubric</a:t>
            </a:r>
          </a:p>
        </p:txBody>
      </p:sp>
      <p:sp>
        <p:nvSpPr>
          <p:cNvPr id="72707" name="Rectangle 3"/>
          <p:cNvSpPr>
            <a:spLocks noGrp="1" noChangeArrowheads="1"/>
          </p:cNvSpPr>
          <p:nvPr>
            <p:ph type="body" idx="1"/>
          </p:nvPr>
        </p:nvSpPr>
        <p:spPr>
          <a:xfrm>
            <a:off x="1981200" y="1412776"/>
            <a:ext cx="6041679" cy="5184576"/>
          </a:xfrm>
        </p:spPr>
        <p:txBody>
          <a:bodyPr>
            <a:normAutofit lnSpcReduction="10000"/>
          </a:bodyPr>
          <a:lstStyle/>
          <a:p>
            <a:pPr>
              <a:lnSpc>
                <a:spcPct val="90000"/>
              </a:lnSpc>
              <a:defRPr/>
            </a:pPr>
            <a:r>
              <a:rPr lang="en-US" sz="2800" u="sng" dirty="0" smtClean="0"/>
              <a:t>Determine your levels of assessment</a:t>
            </a:r>
            <a:r>
              <a:rPr lang="en-US" sz="2800" dirty="0" smtClean="0"/>
              <a:t> - Identify your range and scoring scales. Are they linked to simple numeric base scores? Percentages? Grades? </a:t>
            </a:r>
          </a:p>
          <a:p>
            <a:pPr>
              <a:lnSpc>
                <a:spcPct val="90000"/>
              </a:lnSpc>
              <a:defRPr/>
            </a:pPr>
            <a:r>
              <a:rPr lang="en-US" sz="2800" u="sng" dirty="0" smtClean="0"/>
              <a:t>Describe each level for each of the criteria, clearly differentiating between them</a:t>
            </a:r>
            <a:r>
              <a:rPr lang="en-US" sz="2800" dirty="0" smtClean="0"/>
              <a:t> - For each criteria, differentiate clearly between the levels of expectation. Whether holistically or specifically, there should be no question as to where a product/performance would fall along the continuum of levels. </a:t>
            </a:r>
          </a:p>
        </p:txBody>
      </p:sp>
    </p:spTree>
    <p:extLst>
      <p:ext uri="{BB962C8B-B14F-4D97-AF65-F5344CB8AC3E}">
        <p14:creationId xmlns:p14="http://schemas.microsoft.com/office/powerpoint/2010/main" val="2848326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solidFill>
            <a:schemeClr val="accent6">
              <a:lumMod val="20000"/>
              <a:lumOff val="80000"/>
            </a:schemeClr>
          </a:solidFill>
        </p:spPr>
        <p:txBody>
          <a:bodyPr/>
          <a:lstStyle/>
          <a:p>
            <a:pPr>
              <a:defRPr/>
            </a:pPr>
            <a:r>
              <a:rPr lang="en-US" dirty="0" smtClean="0"/>
              <a:t>Developing a Rubric</a:t>
            </a:r>
          </a:p>
        </p:txBody>
      </p:sp>
      <p:sp>
        <p:nvSpPr>
          <p:cNvPr id="73731" name="Rectangle 3"/>
          <p:cNvSpPr>
            <a:spLocks noGrp="1" noChangeArrowheads="1"/>
          </p:cNvSpPr>
          <p:nvPr>
            <p:ph type="body" idx="1"/>
          </p:nvPr>
        </p:nvSpPr>
        <p:spPr/>
        <p:txBody>
          <a:bodyPr>
            <a:noAutofit/>
          </a:bodyPr>
          <a:lstStyle/>
          <a:p>
            <a:pPr>
              <a:defRPr/>
            </a:pPr>
            <a:r>
              <a:rPr lang="en-US" sz="3200" u="sng" dirty="0" smtClean="0"/>
              <a:t>Involve learners in development and effective use of the Rubric</a:t>
            </a:r>
            <a:r>
              <a:rPr lang="en-US" sz="3200" dirty="0" smtClean="0"/>
              <a:t> - Learner engagement in the initial design and development will help to increase their knowledge of expectations and make them explicitly aware of what and how they are learning and their responsibility in the learning process. </a:t>
            </a:r>
          </a:p>
        </p:txBody>
      </p:sp>
    </p:spTree>
    <p:extLst>
      <p:ext uri="{BB962C8B-B14F-4D97-AF65-F5344CB8AC3E}">
        <p14:creationId xmlns:p14="http://schemas.microsoft.com/office/powerpoint/2010/main" val="3078561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Definitions</a:t>
            </a:r>
            <a:endParaRPr lang="en-GB" dirty="0"/>
          </a:p>
        </p:txBody>
      </p:sp>
      <p:sp>
        <p:nvSpPr>
          <p:cNvPr id="3" name="Content Placeholder 2"/>
          <p:cNvSpPr>
            <a:spLocks noGrp="1"/>
          </p:cNvSpPr>
          <p:nvPr>
            <p:ph idx="1"/>
          </p:nvPr>
        </p:nvSpPr>
        <p:spPr>
          <a:xfrm>
            <a:off x="1763688" y="1196752"/>
            <a:ext cx="7128792" cy="5400600"/>
          </a:xfrm>
          <a:solidFill>
            <a:schemeClr val="tx2">
              <a:lumMod val="25000"/>
              <a:lumOff val="75000"/>
            </a:schemeClr>
          </a:solidFill>
        </p:spPr>
        <p:txBody>
          <a:bodyPr>
            <a:noAutofit/>
          </a:bodyPr>
          <a:lstStyle/>
          <a:p>
            <a:pPr algn="just"/>
            <a:r>
              <a:rPr lang="en-US" sz="3200" dirty="0">
                <a:solidFill>
                  <a:srgbClr val="FF0000"/>
                </a:solidFill>
              </a:rPr>
              <a:t>A performance assessment </a:t>
            </a:r>
            <a:r>
              <a:rPr lang="en-US" sz="3200" dirty="0">
                <a:solidFill>
                  <a:srgbClr val="990000"/>
                </a:solidFill>
              </a:rPr>
              <a:t>is a </a:t>
            </a:r>
            <a:r>
              <a:rPr lang="en-US" sz="3200" dirty="0" smtClean="0">
                <a:solidFill>
                  <a:srgbClr val="990000"/>
                </a:solidFill>
              </a:rPr>
              <a:t>evaluative task </a:t>
            </a:r>
            <a:r>
              <a:rPr lang="en-US" sz="3200" dirty="0">
                <a:solidFill>
                  <a:srgbClr val="990000"/>
                </a:solidFill>
              </a:rPr>
              <a:t>in which the student's active generation of a response is observable either directly or indirectly via a permanent product</a:t>
            </a:r>
            <a:r>
              <a:rPr lang="en-US" sz="3200" dirty="0" smtClean="0">
                <a:solidFill>
                  <a:srgbClr val="990000"/>
                </a:solidFill>
              </a:rPr>
              <a:t>.</a:t>
            </a:r>
            <a:endParaRPr lang="en-US" sz="3200" dirty="0" smtClean="0">
              <a:solidFill>
                <a:srgbClr val="990000"/>
              </a:solidFill>
            </a:endParaRPr>
          </a:p>
          <a:p>
            <a:pPr algn="just"/>
            <a:r>
              <a:rPr lang="en-US" sz="3200" dirty="0" smtClean="0">
                <a:solidFill>
                  <a:srgbClr val="990000"/>
                </a:solidFill>
              </a:rPr>
              <a:t>The </a:t>
            </a:r>
            <a:r>
              <a:rPr lang="en-US" sz="3200" dirty="0">
                <a:solidFill>
                  <a:srgbClr val="990000"/>
                </a:solidFill>
              </a:rPr>
              <a:t>task </a:t>
            </a:r>
            <a:r>
              <a:rPr lang="en-US" sz="3200" dirty="0" smtClean="0">
                <a:solidFill>
                  <a:srgbClr val="990000"/>
                </a:solidFill>
              </a:rPr>
              <a:t>might be authentic in </a:t>
            </a:r>
            <a:r>
              <a:rPr lang="en-US" sz="3200" dirty="0">
                <a:solidFill>
                  <a:srgbClr val="990000"/>
                </a:solidFill>
              </a:rPr>
              <a:t>the sense that the nature and context in which the assessment occurs is relevant and represents "real world" problems or </a:t>
            </a:r>
            <a:r>
              <a:rPr lang="en-US" sz="3200" dirty="0" smtClean="0">
                <a:solidFill>
                  <a:srgbClr val="990000"/>
                </a:solidFill>
              </a:rPr>
              <a:t>issues.</a:t>
            </a:r>
            <a:endParaRPr lang="en-GB" sz="3200" dirty="0"/>
          </a:p>
        </p:txBody>
      </p:sp>
    </p:spTree>
    <p:extLst>
      <p:ext uri="{BB962C8B-B14F-4D97-AF65-F5344CB8AC3E}">
        <p14:creationId xmlns:p14="http://schemas.microsoft.com/office/powerpoint/2010/main" val="1895673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solidFill>
            <a:schemeClr val="accent6">
              <a:lumMod val="20000"/>
              <a:lumOff val="80000"/>
            </a:schemeClr>
          </a:solidFill>
        </p:spPr>
        <p:txBody>
          <a:bodyPr/>
          <a:lstStyle/>
          <a:p>
            <a:pPr>
              <a:defRPr/>
            </a:pPr>
            <a:r>
              <a:rPr lang="en-US" dirty="0" smtClean="0"/>
              <a:t>Developing a Rubric</a:t>
            </a:r>
          </a:p>
        </p:txBody>
      </p:sp>
      <p:sp>
        <p:nvSpPr>
          <p:cNvPr id="77827" name="Rectangle 3"/>
          <p:cNvSpPr>
            <a:spLocks noGrp="1" noChangeArrowheads="1"/>
          </p:cNvSpPr>
          <p:nvPr>
            <p:ph type="body" idx="1"/>
          </p:nvPr>
        </p:nvSpPr>
        <p:spPr/>
        <p:txBody>
          <a:bodyPr>
            <a:normAutofit/>
          </a:bodyPr>
          <a:lstStyle/>
          <a:p>
            <a:pPr>
              <a:defRPr/>
            </a:pPr>
            <a:r>
              <a:rPr lang="en-US" sz="3200" dirty="0" smtClean="0"/>
              <a:t>Pre-test and retest your rubric - A valid and reliable rubric is generally developed over time. Each use with a new group of learners or a colleague provides an opportunity to tweak and enhance it. </a:t>
            </a:r>
          </a:p>
        </p:txBody>
      </p:sp>
    </p:spTree>
    <p:extLst>
      <p:ext uri="{BB962C8B-B14F-4D97-AF65-F5344CB8AC3E}">
        <p14:creationId xmlns:p14="http://schemas.microsoft.com/office/powerpoint/2010/main" val="3640618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4288904"/>
          </a:xfrm>
        </p:spPr>
        <p:txBody>
          <a:bodyPr>
            <a:normAutofit/>
          </a:bodyPr>
          <a:lstStyle/>
          <a:p>
            <a:r>
              <a:rPr lang="en-TT" b="1" dirty="0">
                <a:solidFill>
                  <a:srgbClr val="C00000"/>
                </a:solidFill>
                <a:effectLst>
                  <a:outerShdw blurRad="38100" dist="38100" dir="2700000" algn="tl">
                    <a:srgbClr val="000000">
                      <a:alpha val="43137"/>
                    </a:srgbClr>
                  </a:outerShdw>
                </a:effectLst>
              </a:rPr>
              <a:t>Performance Labels</a:t>
            </a:r>
            <a:r>
              <a:rPr lang="en-TT" dirty="0"/>
              <a:t/>
            </a:r>
            <a:br>
              <a:rPr lang="en-TT" dirty="0"/>
            </a:br>
            <a:r>
              <a:rPr lang="en-TT" dirty="0"/>
              <a:t>http://www.music.miami.edu/assessment/rubricsDescripts.html</a:t>
            </a:r>
            <a:r>
              <a:rPr lang="en-TT" dirty="0" smtClean="0"/>
              <a:t/>
            </a:r>
            <a:br>
              <a:rPr lang="en-TT" dirty="0" smtClean="0"/>
            </a:br>
            <a:endParaRPr lang="en-GB" dirty="0"/>
          </a:p>
        </p:txBody>
      </p:sp>
    </p:spTree>
    <p:extLst>
      <p:ext uri="{BB962C8B-B14F-4D97-AF65-F5344CB8AC3E}">
        <p14:creationId xmlns:p14="http://schemas.microsoft.com/office/powerpoint/2010/main" val="1053607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43261764"/>
              </p:ext>
            </p:extLst>
          </p:nvPr>
        </p:nvGraphicFramePr>
        <p:xfrm>
          <a:off x="539552" y="404664"/>
          <a:ext cx="8064896" cy="4811936"/>
        </p:xfrm>
        <a:graphic>
          <a:graphicData uri="http://schemas.openxmlformats.org/drawingml/2006/table">
            <a:tbl>
              <a:tblPr>
                <a:tableStyleId>{69CF1AB2-1976-4502-BF36-3FF5EA218861}</a:tableStyleId>
              </a:tblPr>
              <a:tblGrid>
                <a:gridCol w="2661415"/>
                <a:gridCol w="2580766"/>
                <a:gridCol w="2822715"/>
              </a:tblGrid>
              <a:tr h="325752">
                <a:tc>
                  <a:txBody>
                    <a:bodyPr/>
                    <a:lstStyle/>
                    <a:p>
                      <a:r>
                        <a:rPr lang="en-GB" sz="2000"/>
                        <a:t>Basic</a:t>
                      </a:r>
                    </a:p>
                  </a:txBody>
                  <a:tcPr marL="24094" marR="24094" marT="24094" marB="24094"/>
                </a:tc>
                <a:tc>
                  <a:txBody>
                    <a:bodyPr/>
                    <a:lstStyle/>
                    <a:p>
                      <a:r>
                        <a:rPr lang="en-GB" sz="2000"/>
                        <a:t>Proficient</a:t>
                      </a:r>
                    </a:p>
                  </a:txBody>
                  <a:tcPr marL="24094" marR="24094" marT="24094" marB="24094"/>
                </a:tc>
                <a:tc>
                  <a:txBody>
                    <a:bodyPr/>
                    <a:lstStyle/>
                    <a:p>
                      <a:r>
                        <a:rPr lang="en-GB" sz="2000"/>
                        <a:t>Advanced</a:t>
                      </a:r>
                    </a:p>
                  </a:txBody>
                  <a:tcPr marL="24094" marR="24094" marT="24094" marB="24094"/>
                </a:tc>
              </a:tr>
              <a:tr h="325752">
                <a:tc>
                  <a:txBody>
                    <a:bodyPr/>
                    <a:lstStyle/>
                    <a:p>
                      <a:r>
                        <a:rPr lang="en-GB" sz="2000"/>
                        <a:t>Beginner</a:t>
                      </a:r>
                    </a:p>
                  </a:txBody>
                  <a:tcPr marL="24094" marR="24094" marT="24094" marB="24094"/>
                </a:tc>
                <a:tc>
                  <a:txBody>
                    <a:bodyPr/>
                    <a:lstStyle/>
                    <a:p>
                      <a:r>
                        <a:rPr lang="en-GB" sz="2000"/>
                        <a:t>Amateur</a:t>
                      </a:r>
                    </a:p>
                  </a:txBody>
                  <a:tcPr marL="24094" marR="24094" marT="24094" marB="24094"/>
                </a:tc>
                <a:tc>
                  <a:txBody>
                    <a:bodyPr/>
                    <a:lstStyle/>
                    <a:p>
                      <a:r>
                        <a:rPr lang="en-GB" sz="2000"/>
                        <a:t>Professional</a:t>
                      </a:r>
                    </a:p>
                  </a:txBody>
                  <a:tcPr marL="24094" marR="24094" marT="24094" marB="24094"/>
                </a:tc>
              </a:tr>
              <a:tr h="325752">
                <a:tc>
                  <a:txBody>
                    <a:bodyPr/>
                    <a:lstStyle/>
                    <a:p>
                      <a:r>
                        <a:rPr lang="en-GB" sz="2000"/>
                        <a:t>Beginner</a:t>
                      </a:r>
                    </a:p>
                  </a:txBody>
                  <a:tcPr marL="24094" marR="24094" marT="24094" marB="24094"/>
                </a:tc>
                <a:tc>
                  <a:txBody>
                    <a:bodyPr/>
                    <a:lstStyle/>
                    <a:p>
                      <a:r>
                        <a:rPr lang="en-GB" sz="2000"/>
                        <a:t>Intermediate</a:t>
                      </a:r>
                    </a:p>
                  </a:txBody>
                  <a:tcPr marL="24094" marR="24094" marT="24094" marB="24094"/>
                </a:tc>
                <a:tc>
                  <a:txBody>
                    <a:bodyPr/>
                    <a:lstStyle/>
                    <a:p>
                      <a:r>
                        <a:rPr lang="en-GB" sz="2000"/>
                        <a:t>Advanced</a:t>
                      </a:r>
                    </a:p>
                  </a:txBody>
                  <a:tcPr marL="24094" marR="24094" marT="24094" marB="24094"/>
                </a:tc>
              </a:tr>
              <a:tr h="325752">
                <a:tc>
                  <a:txBody>
                    <a:bodyPr/>
                    <a:lstStyle/>
                    <a:p>
                      <a:r>
                        <a:rPr lang="en-GB" sz="2000"/>
                        <a:t>Fundamental</a:t>
                      </a:r>
                    </a:p>
                  </a:txBody>
                  <a:tcPr marL="24094" marR="24094" marT="24094" marB="24094"/>
                </a:tc>
                <a:tc>
                  <a:txBody>
                    <a:bodyPr/>
                    <a:lstStyle/>
                    <a:p>
                      <a:r>
                        <a:rPr lang="en-GB" sz="2000"/>
                        <a:t>Competent</a:t>
                      </a:r>
                    </a:p>
                  </a:txBody>
                  <a:tcPr marL="24094" marR="24094" marT="24094" marB="24094"/>
                </a:tc>
                <a:tc>
                  <a:txBody>
                    <a:bodyPr/>
                    <a:lstStyle/>
                    <a:p>
                      <a:r>
                        <a:rPr lang="en-GB" sz="2000"/>
                        <a:t>Exceptional</a:t>
                      </a:r>
                    </a:p>
                  </a:txBody>
                  <a:tcPr marL="24094" marR="24094" marT="24094" marB="24094"/>
                </a:tc>
              </a:tr>
              <a:tr h="325752">
                <a:tc>
                  <a:txBody>
                    <a:bodyPr/>
                    <a:lstStyle/>
                    <a:p>
                      <a:r>
                        <a:rPr lang="en-GB" sz="2000"/>
                        <a:t>Immature</a:t>
                      </a:r>
                    </a:p>
                  </a:txBody>
                  <a:tcPr marL="24094" marR="24094" marT="24094" marB="24094"/>
                </a:tc>
                <a:tc>
                  <a:txBody>
                    <a:bodyPr/>
                    <a:lstStyle/>
                    <a:p>
                      <a:r>
                        <a:rPr lang="en-GB" sz="2000"/>
                        <a:t>Maturing</a:t>
                      </a:r>
                    </a:p>
                  </a:txBody>
                  <a:tcPr marL="24094" marR="24094" marT="24094" marB="24094"/>
                </a:tc>
                <a:tc>
                  <a:txBody>
                    <a:bodyPr/>
                    <a:lstStyle/>
                    <a:p>
                      <a:r>
                        <a:rPr lang="en-GB" sz="2000"/>
                        <a:t>Advanced</a:t>
                      </a:r>
                    </a:p>
                  </a:txBody>
                  <a:tcPr marL="24094" marR="24094" marT="24094" marB="24094"/>
                </a:tc>
              </a:tr>
              <a:tr h="186970">
                <a:tc>
                  <a:txBody>
                    <a:bodyPr/>
                    <a:lstStyle/>
                    <a:p>
                      <a:r>
                        <a:rPr lang="en-GB" sz="2000"/>
                        <a:t>Level 1</a:t>
                      </a:r>
                    </a:p>
                  </a:txBody>
                  <a:tcPr marL="24094" marR="24094" marT="24094" marB="24094"/>
                </a:tc>
                <a:tc>
                  <a:txBody>
                    <a:bodyPr/>
                    <a:lstStyle/>
                    <a:p>
                      <a:r>
                        <a:rPr lang="en-GB" sz="2000"/>
                        <a:t>Level 2</a:t>
                      </a:r>
                    </a:p>
                  </a:txBody>
                  <a:tcPr marL="24094" marR="24094" marT="24094" marB="24094"/>
                </a:tc>
                <a:tc>
                  <a:txBody>
                    <a:bodyPr/>
                    <a:lstStyle/>
                    <a:p>
                      <a:r>
                        <a:rPr lang="en-GB" sz="2000"/>
                        <a:t>Level 3</a:t>
                      </a:r>
                    </a:p>
                  </a:txBody>
                  <a:tcPr marL="24094" marR="24094" marT="24094" marB="24094"/>
                </a:tc>
              </a:tr>
              <a:tr h="464534">
                <a:tc>
                  <a:txBody>
                    <a:bodyPr/>
                    <a:lstStyle/>
                    <a:p>
                      <a:r>
                        <a:rPr lang="en-GB" sz="2000"/>
                        <a:t>Needs Improvement</a:t>
                      </a:r>
                    </a:p>
                  </a:txBody>
                  <a:tcPr marL="24094" marR="24094" marT="24094" marB="24094"/>
                </a:tc>
                <a:tc>
                  <a:txBody>
                    <a:bodyPr/>
                    <a:lstStyle/>
                    <a:p>
                      <a:r>
                        <a:rPr lang="en-GB" sz="2000"/>
                        <a:t>Developing</a:t>
                      </a:r>
                    </a:p>
                  </a:txBody>
                  <a:tcPr marL="24094" marR="24094" marT="24094" marB="24094"/>
                </a:tc>
                <a:tc>
                  <a:txBody>
                    <a:bodyPr/>
                    <a:lstStyle/>
                    <a:p>
                      <a:r>
                        <a:rPr lang="en-GB" sz="2000"/>
                        <a:t>Exceptional</a:t>
                      </a:r>
                    </a:p>
                  </a:txBody>
                  <a:tcPr marL="24094" marR="24094" marT="24094" marB="24094"/>
                </a:tc>
              </a:tr>
              <a:tr h="464534">
                <a:tc>
                  <a:txBody>
                    <a:bodyPr/>
                    <a:lstStyle/>
                    <a:p>
                      <a:r>
                        <a:rPr lang="en-GB" sz="2000"/>
                        <a:t>Needs Improvement</a:t>
                      </a:r>
                    </a:p>
                  </a:txBody>
                  <a:tcPr marL="24094" marR="24094" marT="24094" marB="24094"/>
                </a:tc>
                <a:tc>
                  <a:txBody>
                    <a:bodyPr/>
                    <a:lstStyle/>
                    <a:p>
                      <a:r>
                        <a:rPr lang="en-GB" sz="2000"/>
                        <a:t>Meets Expectations</a:t>
                      </a:r>
                    </a:p>
                  </a:txBody>
                  <a:tcPr marL="24094" marR="24094" marT="24094" marB="24094"/>
                </a:tc>
                <a:tc>
                  <a:txBody>
                    <a:bodyPr/>
                    <a:lstStyle/>
                    <a:p>
                      <a:r>
                        <a:rPr lang="en-GB" sz="2000"/>
                        <a:t>Exceeds Expectations</a:t>
                      </a:r>
                    </a:p>
                  </a:txBody>
                  <a:tcPr marL="24094" marR="24094" marT="24094" marB="24094"/>
                </a:tc>
              </a:tr>
              <a:tr h="325752">
                <a:tc>
                  <a:txBody>
                    <a:bodyPr/>
                    <a:lstStyle/>
                    <a:p>
                      <a:r>
                        <a:rPr lang="en-GB" sz="2000"/>
                        <a:t>Needs Work</a:t>
                      </a:r>
                    </a:p>
                  </a:txBody>
                  <a:tcPr marL="24094" marR="24094" marT="24094" marB="24094"/>
                </a:tc>
                <a:tc>
                  <a:txBody>
                    <a:bodyPr/>
                    <a:lstStyle/>
                    <a:p>
                      <a:r>
                        <a:rPr lang="en-GB" sz="2000"/>
                        <a:t>Acceptable</a:t>
                      </a:r>
                    </a:p>
                  </a:txBody>
                  <a:tcPr marL="24094" marR="24094" marT="24094" marB="24094"/>
                </a:tc>
                <a:tc>
                  <a:txBody>
                    <a:bodyPr/>
                    <a:lstStyle/>
                    <a:p>
                      <a:r>
                        <a:rPr lang="en-GB" sz="2000"/>
                        <a:t>Excellent</a:t>
                      </a:r>
                    </a:p>
                  </a:txBody>
                  <a:tcPr marL="24094" marR="24094" marT="24094" marB="24094"/>
                </a:tc>
              </a:tr>
              <a:tr h="325752">
                <a:tc>
                  <a:txBody>
                    <a:bodyPr/>
                    <a:lstStyle/>
                    <a:p>
                      <a:r>
                        <a:rPr lang="en-GB" sz="2000"/>
                        <a:t>Needs Work</a:t>
                      </a:r>
                    </a:p>
                  </a:txBody>
                  <a:tcPr marL="24094" marR="24094" marT="24094" marB="24094"/>
                </a:tc>
                <a:tc>
                  <a:txBody>
                    <a:bodyPr/>
                    <a:lstStyle/>
                    <a:p>
                      <a:r>
                        <a:rPr lang="en-GB" sz="2000"/>
                        <a:t>Adequate</a:t>
                      </a:r>
                    </a:p>
                  </a:txBody>
                  <a:tcPr marL="24094" marR="24094" marT="24094" marB="24094"/>
                </a:tc>
                <a:tc>
                  <a:txBody>
                    <a:bodyPr/>
                    <a:lstStyle/>
                    <a:p>
                      <a:r>
                        <a:rPr lang="en-GB" sz="2000"/>
                        <a:t>Strong</a:t>
                      </a:r>
                    </a:p>
                  </a:txBody>
                  <a:tcPr marL="24094" marR="24094" marT="24094" marB="24094"/>
                </a:tc>
              </a:tr>
              <a:tr h="325752">
                <a:tc>
                  <a:txBody>
                    <a:bodyPr/>
                    <a:lstStyle/>
                    <a:p>
                      <a:r>
                        <a:rPr lang="en-GB" sz="2000"/>
                        <a:t>Neophyte</a:t>
                      </a:r>
                    </a:p>
                  </a:txBody>
                  <a:tcPr marL="24094" marR="24094" marT="24094" marB="24094"/>
                </a:tc>
                <a:tc>
                  <a:txBody>
                    <a:bodyPr/>
                    <a:lstStyle/>
                    <a:p>
                      <a:r>
                        <a:rPr lang="en-GB" sz="2000"/>
                        <a:t>Learner</a:t>
                      </a:r>
                    </a:p>
                  </a:txBody>
                  <a:tcPr marL="24094" marR="24094" marT="24094" marB="24094"/>
                </a:tc>
                <a:tc>
                  <a:txBody>
                    <a:bodyPr/>
                    <a:lstStyle/>
                    <a:p>
                      <a:r>
                        <a:rPr lang="en-GB" sz="2000"/>
                        <a:t>Artist</a:t>
                      </a:r>
                    </a:p>
                  </a:txBody>
                  <a:tcPr marL="24094" marR="24094" marT="24094" marB="24094"/>
                </a:tc>
              </a:tr>
              <a:tr h="325752">
                <a:tc>
                  <a:txBody>
                    <a:bodyPr/>
                    <a:lstStyle/>
                    <a:p>
                      <a:r>
                        <a:rPr lang="en-GB" sz="2000"/>
                        <a:t>No</a:t>
                      </a:r>
                    </a:p>
                  </a:txBody>
                  <a:tcPr marL="24094" marR="24094" marT="24094" marB="24094"/>
                </a:tc>
                <a:tc>
                  <a:txBody>
                    <a:bodyPr/>
                    <a:lstStyle/>
                    <a:p>
                      <a:r>
                        <a:rPr lang="en-GB" sz="2000"/>
                        <a:t>Sometimes</a:t>
                      </a:r>
                    </a:p>
                  </a:txBody>
                  <a:tcPr marL="24094" marR="24094" marT="24094" marB="24094"/>
                </a:tc>
                <a:tc>
                  <a:txBody>
                    <a:bodyPr/>
                    <a:lstStyle/>
                    <a:p>
                      <a:r>
                        <a:rPr lang="en-GB" sz="2000"/>
                        <a:t>Yes</a:t>
                      </a:r>
                    </a:p>
                  </a:txBody>
                  <a:tcPr marL="24094" marR="24094" marT="24094" marB="24094"/>
                </a:tc>
              </a:tr>
              <a:tr h="325752">
                <a:tc>
                  <a:txBody>
                    <a:bodyPr/>
                    <a:lstStyle/>
                    <a:p>
                      <a:r>
                        <a:rPr lang="en-GB" sz="2000"/>
                        <a:t>Novice</a:t>
                      </a:r>
                    </a:p>
                  </a:txBody>
                  <a:tcPr marL="24094" marR="24094" marT="24094" marB="24094"/>
                </a:tc>
                <a:tc>
                  <a:txBody>
                    <a:bodyPr/>
                    <a:lstStyle/>
                    <a:p>
                      <a:r>
                        <a:rPr lang="en-GB" sz="2000"/>
                        <a:t>Apprentice</a:t>
                      </a:r>
                    </a:p>
                  </a:txBody>
                  <a:tcPr marL="24094" marR="24094" marT="24094" marB="24094"/>
                </a:tc>
                <a:tc>
                  <a:txBody>
                    <a:bodyPr/>
                    <a:lstStyle/>
                    <a:p>
                      <a:r>
                        <a:rPr lang="en-GB" sz="2000" dirty="0"/>
                        <a:t>Expert</a:t>
                      </a:r>
                    </a:p>
                  </a:txBody>
                  <a:tcPr marL="24094" marR="24094" marT="24094" marB="24094"/>
                </a:tc>
              </a:tr>
            </a:tbl>
          </a:graphicData>
        </a:graphic>
      </p:graphicFrame>
    </p:spTree>
    <p:extLst>
      <p:ext uri="{BB962C8B-B14F-4D97-AF65-F5344CB8AC3E}">
        <p14:creationId xmlns:p14="http://schemas.microsoft.com/office/powerpoint/2010/main" val="33564375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5109922"/>
              </p:ext>
            </p:extLst>
          </p:nvPr>
        </p:nvGraphicFramePr>
        <p:xfrm>
          <a:off x="467544" y="260648"/>
          <a:ext cx="8208912" cy="5819720"/>
        </p:xfrm>
        <a:graphic>
          <a:graphicData uri="http://schemas.openxmlformats.org/drawingml/2006/table">
            <a:tbl>
              <a:tblPr>
                <a:tableStyleId>{BC89EF96-8CEA-46FF-86C4-4CE0E7609802}</a:tableStyleId>
              </a:tblPr>
              <a:tblGrid>
                <a:gridCol w="2052228"/>
                <a:gridCol w="2052228"/>
                <a:gridCol w="2052228"/>
                <a:gridCol w="2052228"/>
              </a:tblGrid>
              <a:tr h="423892">
                <a:tc>
                  <a:txBody>
                    <a:bodyPr/>
                    <a:lstStyle/>
                    <a:p>
                      <a:r>
                        <a:rPr lang="en-GB" sz="2800" dirty="0"/>
                        <a:t>Basic</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Acceptable</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Artist</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Always</a:t>
                      </a:r>
                      <a:endParaRPr lang="en-GB" sz="2800">
                        <a:latin typeface="Arial Narrow" pitchFamily="34" charset="0"/>
                      </a:endParaRPr>
                    </a:p>
                  </a:txBody>
                  <a:tcPr marL="12380" marR="12380" marT="12380" marB="12380">
                    <a:solidFill>
                      <a:schemeClr val="tx2">
                        <a:lumMod val="25000"/>
                        <a:lumOff val="75000"/>
                      </a:schemeClr>
                    </a:solidFill>
                  </a:tcPr>
                </a:tc>
              </a:tr>
              <a:tr h="440204">
                <a:tc>
                  <a:txBody>
                    <a:bodyPr/>
                    <a:lstStyle/>
                    <a:p>
                      <a:r>
                        <a:rPr lang="en-GB" sz="2800" dirty="0"/>
                        <a:t>Basic</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Proficient</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Accomplished</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Advanced</a:t>
                      </a:r>
                      <a:endParaRPr lang="en-GB" sz="2800">
                        <a:latin typeface="Arial Narrow" pitchFamily="34" charset="0"/>
                      </a:endParaRPr>
                    </a:p>
                  </a:txBody>
                  <a:tcPr marL="12380" marR="12380" marT="12380" marB="12380">
                    <a:solidFill>
                      <a:schemeClr val="tx2">
                        <a:lumMod val="25000"/>
                        <a:lumOff val="75000"/>
                      </a:schemeClr>
                    </a:solidFill>
                  </a:tcPr>
                </a:tc>
              </a:tr>
              <a:tr h="339376">
                <a:tc>
                  <a:txBody>
                    <a:bodyPr/>
                    <a:lstStyle/>
                    <a:p>
                      <a:r>
                        <a:rPr lang="en-GB" sz="2800"/>
                        <a:t>Beginning</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Developing</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Accomplished</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Exemplary</a:t>
                      </a:r>
                      <a:endParaRPr lang="en-GB" sz="2800">
                        <a:latin typeface="Arial Narrow" pitchFamily="34" charset="0"/>
                      </a:endParaRPr>
                    </a:p>
                  </a:txBody>
                  <a:tcPr marL="12380" marR="12380" marT="12380" marB="12380">
                    <a:solidFill>
                      <a:schemeClr val="tx2">
                        <a:lumMod val="25000"/>
                        <a:lumOff val="75000"/>
                      </a:schemeClr>
                    </a:solidFill>
                  </a:tcPr>
                </a:tc>
              </a:tr>
              <a:tr h="310556">
                <a:tc>
                  <a:txBody>
                    <a:bodyPr/>
                    <a:lstStyle/>
                    <a:p>
                      <a:r>
                        <a:rPr lang="en-GB" sz="2800" dirty="0"/>
                        <a:t>Beginning</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Developing</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Accomplished</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Exemplary</a:t>
                      </a:r>
                      <a:endParaRPr lang="en-GB" sz="2800">
                        <a:latin typeface="Arial Narrow" pitchFamily="34" charset="0"/>
                      </a:endParaRPr>
                    </a:p>
                  </a:txBody>
                  <a:tcPr marL="12380" marR="12380" marT="12380" marB="12380">
                    <a:solidFill>
                      <a:schemeClr val="tx2">
                        <a:lumMod val="25000"/>
                        <a:lumOff val="75000"/>
                      </a:schemeClr>
                    </a:solidFill>
                  </a:tcPr>
                </a:tc>
              </a:tr>
              <a:tr h="423892">
                <a:tc>
                  <a:txBody>
                    <a:bodyPr/>
                    <a:lstStyle/>
                    <a:p>
                      <a:r>
                        <a:rPr lang="en-GB" sz="2800" dirty="0"/>
                        <a:t>Developing</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Basic</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Proficient</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Advanced</a:t>
                      </a:r>
                      <a:endParaRPr lang="en-GB" sz="2800">
                        <a:latin typeface="Arial Narrow" pitchFamily="34" charset="0"/>
                      </a:endParaRPr>
                    </a:p>
                  </a:txBody>
                  <a:tcPr marL="12380" marR="12380" marT="12380" marB="12380">
                    <a:solidFill>
                      <a:schemeClr val="tx2">
                        <a:lumMod val="25000"/>
                        <a:lumOff val="75000"/>
                      </a:schemeClr>
                    </a:solidFill>
                  </a:tcPr>
                </a:tc>
              </a:tr>
              <a:tr h="423892">
                <a:tc>
                  <a:txBody>
                    <a:bodyPr/>
                    <a:lstStyle/>
                    <a:p>
                      <a:r>
                        <a:rPr lang="en-GB" sz="2800"/>
                        <a:t>Fundamental</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Competent</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Advanced</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Exceptional</a:t>
                      </a:r>
                      <a:endParaRPr lang="en-GB" sz="2800">
                        <a:latin typeface="Arial Narrow" pitchFamily="34" charset="0"/>
                      </a:endParaRPr>
                    </a:p>
                  </a:txBody>
                  <a:tcPr marL="12380" marR="12380" marT="12380" marB="12380">
                    <a:solidFill>
                      <a:schemeClr val="tx2">
                        <a:lumMod val="25000"/>
                        <a:lumOff val="75000"/>
                      </a:schemeClr>
                    </a:solidFill>
                  </a:tcPr>
                </a:tc>
              </a:tr>
              <a:tr h="423892">
                <a:tc>
                  <a:txBody>
                    <a:bodyPr/>
                    <a:lstStyle/>
                    <a:p>
                      <a:r>
                        <a:rPr lang="en-GB" sz="2800"/>
                        <a:t>Immature</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Maturing</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Advanced</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Exemplary</a:t>
                      </a:r>
                      <a:endParaRPr lang="en-GB" sz="2800">
                        <a:latin typeface="Arial Narrow" pitchFamily="34" charset="0"/>
                      </a:endParaRPr>
                    </a:p>
                  </a:txBody>
                  <a:tcPr marL="12380" marR="12380" marT="12380" marB="12380">
                    <a:solidFill>
                      <a:schemeClr val="tx2">
                        <a:lumMod val="25000"/>
                        <a:lumOff val="75000"/>
                      </a:schemeClr>
                    </a:solidFill>
                  </a:tcPr>
                </a:tc>
              </a:tr>
              <a:tr h="423892">
                <a:tc>
                  <a:txBody>
                    <a:bodyPr/>
                    <a:lstStyle/>
                    <a:p>
                      <a:r>
                        <a:rPr lang="en-GB" sz="2800"/>
                        <a:t>In Progress</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Basic</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Proficient</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Advanced</a:t>
                      </a:r>
                      <a:endParaRPr lang="en-GB" sz="2800">
                        <a:latin typeface="Arial Narrow" pitchFamily="34" charset="0"/>
                      </a:endParaRPr>
                    </a:p>
                  </a:txBody>
                  <a:tcPr marL="12380" marR="12380" marT="12380" marB="12380">
                    <a:solidFill>
                      <a:schemeClr val="tx2">
                        <a:lumMod val="25000"/>
                        <a:lumOff val="75000"/>
                      </a:schemeClr>
                    </a:solidFill>
                  </a:tcPr>
                </a:tc>
              </a:tr>
              <a:tr h="386368">
                <a:tc>
                  <a:txBody>
                    <a:bodyPr/>
                    <a:lstStyle/>
                    <a:p>
                      <a:r>
                        <a:rPr lang="en-GB" sz="2800"/>
                        <a:t>Incomplete</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Partially Proficient</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Proficient</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Exemplary</a:t>
                      </a:r>
                      <a:endParaRPr lang="en-GB" sz="2800">
                        <a:latin typeface="Arial Narrow" pitchFamily="34" charset="0"/>
                      </a:endParaRPr>
                    </a:p>
                  </a:txBody>
                  <a:tcPr marL="12380" marR="12380" marT="12380" marB="12380">
                    <a:solidFill>
                      <a:schemeClr val="tx2">
                        <a:lumMod val="25000"/>
                        <a:lumOff val="75000"/>
                      </a:schemeClr>
                    </a:solidFill>
                  </a:tcPr>
                </a:tc>
              </a:tr>
              <a:tr h="360040">
                <a:tc>
                  <a:txBody>
                    <a:bodyPr/>
                    <a:lstStyle/>
                    <a:p>
                      <a:r>
                        <a:rPr lang="en-GB" sz="2800"/>
                        <a:t>Needs Improvement</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Satisfactory</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Good</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a:t>Exemplary</a:t>
                      </a:r>
                      <a:endParaRPr lang="en-GB" sz="2800">
                        <a:latin typeface="Arial Narrow" pitchFamily="34" charset="0"/>
                      </a:endParaRPr>
                    </a:p>
                  </a:txBody>
                  <a:tcPr marL="12380" marR="12380" marT="12380" marB="12380">
                    <a:solidFill>
                      <a:schemeClr val="tx2">
                        <a:lumMod val="25000"/>
                        <a:lumOff val="75000"/>
                      </a:schemeClr>
                    </a:solidFill>
                  </a:tcPr>
                </a:tc>
              </a:tr>
              <a:tr h="423892">
                <a:tc>
                  <a:txBody>
                    <a:bodyPr/>
                    <a:lstStyle/>
                    <a:p>
                      <a:r>
                        <a:rPr lang="en-GB" sz="2800"/>
                        <a:t>Needs Work</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a:t>Adequate</a:t>
                      </a:r>
                      <a:endParaRPr lang="en-GB" sz="280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Strong</a:t>
                      </a:r>
                      <a:endParaRPr lang="en-GB" sz="2800" dirty="0">
                        <a:latin typeface="Arial Narrow" pitchFamily="34" charset="0"/>
                      </a:endParaRPr>
                    </a:p>
                  </a:txBody>
                  <a:tcPr marL="12380" marR="12380" marT="12380" marB="12380">
                    <a:solidFill>
                      <a:schemeClr val="tx2">
                        <a:lumMod val="25000"/>
                        <a:lumOff val="75000"/>
                      </a:schemeClr>
                    </a:solidFill>
                  </a:tcPr>
                </a:tc>
                <a:tc>
                  <a:txBody>
                    <a:bodyPr/>
                    <a:lstStyle/>
                    <a:p>
                      <a:r>
                        <a:rPr lang="en-GB" sz="2800" dirty="0"/>
                        <a:t>Excellent</a:t>
                      </a:r>
                      <a:endParaRPr lang="en-GB" sz="2800" dirty="0">
                        <a:latin typeface="Arial Narrow" pitchFamily="34" charset="0"/>
                      </a:endParaRPr>
                    </a:p>
                  </a:txBody>
                  <a:tcPr marL="12380" marR="12380" marT="12380" marB="12380">
                    <a:solidFill>
                      <a:schemeClr val="tx2">
                        <a:lumMod val="25000"/>
                        <a:lumOff val="75000"/>
                      </a:schemeClr>
                    </a:solidFill>
                  </a:tcPr>
                </a:tc>
              </a:tr>
            </a:tbl>
          </a:graphicData>
        </a:graphic>
      </p:graphicFrame>
    </p:spTree>
    <p:extLst>
      <p:ext uri="{BB962C8B-B14F-4D97-AF65-F5344CB8AC3E}">
        <p14:creationId xmlns:p14="http://schemas.microsoft.com/office/powerpoint/2010/main" val="41532421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1510418"/>
              </p:ext>
            </p:extLst>
          </p:nvPr>
        </p:nvGraphicFramePr>
        <p:xfrm>
          <a:off x="539552" y="620687"/>
          <a:ext cx="8208912" cy="5603205"/>
        </p:xfrm>
        <a:graphic>
          <a:graphicData uri="http://schemas.openxmlformats.org/drawingml/2006/table">
            <a:tbl>
              <a:tblPr>
                <a:tableStyleId>{BC89EF96-8CEA-46FF-86C4-4CE0E7609802}</a:tableStyleId>
              </a:tblPr>
              <a:tblGrid>
                <a:gridCol w="2052228"/>
                <a:gridCol w="2052228"/>
                <a:gridCol w="2052228"/>
                <a:gridCol w="2052228"/>
              </a:tblGrid>
              <a:tr h="455461">
                <a:tc>
                  <a:txBody>
                    <a:bodyPr/>
                    <a:lstStyle/>
                    <a:p>
                      <a:r>
                        <a:rPr lang="en-GB" sz="2000" dirty="0">
                          <a:latin typeface="Arial Narrow" pitchFamily="34" charset="0"/>
                        </a:rPr>
                        <a:t>No Understanding</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Beginning</a:t>
                      </a:r>
                    </a:p>
                  </a:txBody>
                  <a:tcPr marL="12380" marR="12380" marT="12380" marB="12380">
                    <a:solidFill>
                      <a:schemeClr val="tx2">
                        <a:lumMod val="25000"/>
                        <a:lumOff val="75000"/>
                      </a:schemeClr>
                    </a:solidFill>
                  </a:tcPr>
                </a:tc>
                <a:tc>
                  <a:txBody>
                    <a:bodyPr/>
                    <a:lstStyle/>
                    <a:p>
                      <a:r>
                        <a:rPr lang="en-GB" sz="2000">
                          <a:latin typeface="Arial Narrow" pitchFamily="34" charset="0"/>
                        </a:rPr>
                        <a:t>Proficient</a:t>
                      </a:r>
                    </a:p>
                  </a:txBody>
                  <a:tcPr marL="12380" marR="12380" marT="12380" marB="12380">
                    <a:solidFill>
                      <a:schemeClr val="tx2">
                        <a:lumMod val="25000"/>
                        <a:lumOff val="75000"/>
                      </a:schemeClr>
                    </a:solidFill>
                  </a:tcPr>
                </a:tc>
                <a:tc>
                  <a:txBody>
                    <a:bodyPr/>
                    <a:lstStyle/>
                    <a:p>
                      <a:r>
                        <a:rPr lang="en-GB" sz="2000">
                          <a:latin typeface="Arial Narrow" pitchFamily="34" charset="0"/>
                        </a:rPr>
                        <a:t>Accomplished</a:t>
                      </a:r>
                    </a:p>
                  </a:txBody>
                  <a:tcPr marL="12380" marR="12380" marT="12380" marB="12380">
                    <a:solidFill>
                      <a:schemeClr val="tx2">
                        <a:lumMod val="25000"/>
                        <a:lumOff val="75000"/>
                      </a:schemeClr>
                    </a:solidFill>
                  </a:tcPr>
                </a:tc>
              </a:tr>
              <a:tr h="455461">
                <a:tc>
                  <a:txBody>
                    <a:bodyPr/>
                    <a:lstStyle/>
                    <a:p>
                      <a:r>
                        <a:rPr lang="en-GB" sz="2000">
                          <a:latin typeface="Arial Narrow" pitchFamily="34" charset="0"/>
                        </a:rPr>
                        <a:t>Not Yet</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Successful</a:t>
                      </a:r>
                    </a:p>
                  </a:txBody>
                  <a:tcPr marL="12380" marR="12380" marT="12380" marB="12380">
                    <a:solidFill>
                      <a:schemeClr val="tx2">
                        <a:lumMod val="25000"/>
                        <a:lumOff val="75000"/>
                      </a:schemeClr>
                    </a:solidFill>
                  </a:tcPr>
                </a:tc>
                <a:tc>
                  <a:txBody>
                    <a:bodyPr/>
                    <a:lstStyle/>
                    <a:p>
                      <a:r>
                        <a:rPr lang="en-GB" sz="2000">
                          <a:latin typeface="Arial Narrow" pitchFamily="34" charset="0"/>
                        </a:rPr>
                        <a:t>Highly Successful</a:t>
                      </a:r>
                    </a:p>
                  </a:txBody>
                  <a:tcPr marL="12380" marR="12380" marT="12380" marB="12380">
                    <a:solidFill>
                      <a:schemeClr val="tx2">
                        <a:lumMod val="25000"/>
                        <a:lumOff val="75000"/>
                      </a:schemeClr>
                    </a:solidFill>
                  </a:tcPr>
                </a:tc>
                <a:tc>
                  <a:txBody>
                    <a:bodyPr/>
                    <a:lstStyle/>
                    <a:p>
                      <a:r>
                        <a:rPr lang="en-GB" sz="2000">
                          <a:latin typeface="Arial Narrow" pitchFamily="34" charset="0"/>
                        </a:rPr>
                        <a:t>Outstanding</a:t>
                      </a:r>
                    </a:p>
                  </a:txBody>
                  <a:tcPr marL="12380" marR="12380" marT="12380" marB="12380">
                    <a:solidFill>
                      <a:schemeClr val="tx2">
                        <a:lumMod val="25000"/>
                        <a:lumOff val="75000"/>
                      </a:schemeClr>
                    </a:solidFill>
                  </a:tcPr>
                </a:tc>
              </a:tr>
              <a:tr h="455461">
                <a:tc>
                  <a:txBody>
                    <a:bodyPr/>
                    <a:lstStyle/>
                    <a:p>
                      <a:r>
                        <a:rPr lang="en-GB" sz="2000">
                          <a:latin typeface="Arial Narrow" pitchFamily="34" charset="0"/>
                        </a:rPr>
                        <a:t>Not Yet</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Almost</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Meets Standard</a:t>
                      </a:r>
                    </a:p>
                  </a:txBody>
                  <a:tcPr marL="12380" marR="12380" marT="12380" marB="12380">
                    <a:solidFill>
                      <a:schemeClr val="tx2">
                        <a:lumMod val="25000"/>
                        <a:lumOff val="75000"/>
                      </a:schemeClr>
                    </a:solidFill>
                  </a:tcPr>
                </a:tc>
                <a:tc>
                  <a:txBody>
                    <a:bodyPr/>
                    <a:lstStyle/>
                    <a:p>
                      <a:r>
                        <a:rPr lang="en-GB" sz="2000">
                          <a:latin typeface="Arial Narrow" pitchFamily="34" charset="0"/>
                        </a:rPr>
                        <a:t>Exceeds Standard</a:t>
                      </a:r>
                    </a:p>
                  </a:txBody>
                  <a:tcPr marL="12380" marR="12380" marT="12380" marB="12380">
                    <a:solidFill>
                      <a:schemeClr val="tx2">
                        <a:lumMod val="25000"/>
                        <a:lumOff val="75000"/>
                      </a:schemeClr>
                    </a:solidFill>
                  </a:tcPr>
                </a:tc>
              </a:tr>
              <a:tr h="347419">
                <a:tc>
                  <a:txBody>
                    <a:bodyPr/>
                    <a:lstStyle/>
                    <a:p>
                      <a:r>
                        <a:rPr lang="en-GB" sz="2000">
                          <a:latin typeface="Arial Narrow" pitchFamily="34" charset="0"/>
                        </a:rPr>
                        <a:t>Novice</a:t>
                      </a:r>
                    </a:p>
                  </a:txBody>
                  <a:tcPr marL="12380" marR="12380" marT="12380" marB="12380">
                    <a:solidFill>
                      <a:schemeClr val="tx2">
                        <a:lumMod val="25000"/>
                        <a:lumOff val="75000"/>
                      </a:schemeClr>
                    </a:solidFill>
                  </a:tcPr>
                </a:tc>
                <a:tc>
                  <a:txBody>
                    <a:bodyPr/>
                    <a:lstStyle/>
                    <a:p>
                      <a:r>
                        <a:rPr lang="en-GB" sz="2000">
                          <a:latin typeface="Arial Narrow" pitchFamily="34" charset="0"/>
                        </a:rPr>
                        <a:t>Partially Proficient</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Proficient</a:t>
                      </a:r>
                    </a:p>
                  </a:txBody>
                  <a:tcPr marL="12380" marR="12380" marT="12380" marB="12380">
                    <a:solidFill>
                      <a:schemeClr val="tx2">
                        <a:lumMod val="25000"/>
                        <a:lumOff val="75000"/>
                      </a:schemeClr>
                    </a:solidFill>
                  </a:tcPr>
                </a:tc>
                <a:tc>
                  <a:txBody>
                    <a:bodyPr/>
                    <a:lstStyle/>
                    <a:p>
                      <a:r>
                        <a:rPr lang="en-GB" sz="2000">
                          <a:latin typeface="Arial Narrow" pitchFamily="34" charset="0"/>
                        </a:rPr>
                        <a:t>Advanced</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Novice</a:t>
                      </a:r>
                    </a:p>
                  </a:txBody>
                  <a:tcPr marL="12380" marR="12380" marT="12380" marB="12380">
                    <a:solidFill>
                      <a:schemeClr val="tx2">
                        <a:lumMod val="25000"/>
                        <a:lumOff val="75000"/>
                      </a:schemeClr>
                    </a:solidFill>
                  </a:tcPr>
                </a:tc>
                <a:tc>
                  <a:txBody>
                    <a:bodyPr/>
                    <a:lstStyle/>
                    <a:p>
                      <a:r>
                        <a:rPr lang="en-GB" sz="2000">
                          <a:latin typeface="Arial Narrow" pitchFamily="34" charset="0"/>
                        </a:rPr>
                        <a:t>Adequate</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Developed</a:t>
                      </a:r>
                    </a:p>
                  </a:txBody>
                  <a:tcPr marL="12380" marR="12380" marT="12380" marB="12380">
                    <a:solidFill>
                      <a:schemeClr val="tx2">
                        <a:lumMod val="25000"/>
                        <a:lumOff val="75000"/>
                      </a:schemeClr>
                    </a:solidFill>
                  </a:tcPr>
                </a:tc>
                <a:tc>
                  <a:txBody>
                    <a:bodyPr/>
                    <a:lstStyle/>
                    <a:p>
                      <a:r>
                        <a:rPr lang="en-GB" sz="2000">
                          <a:latin typeface="Arial Narrow" pitchFamily="34" charset="0"/>
                        </a:rPr>
                        <a:t>Exceptional</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Rudimentary</a:t>
                      </a:r>
                    </a:p>
                  </a:txBody>
                  <a:tcPr marL="12380" marR="12380" marT="12380" marB="12380">
                    <a:solidFill>
                      <a:schemeClr val="tx2">
                        <a:lumMod val="25000"/>
                        <a:lumOff val="75000"/>
                      </a:schemeClr>
                    </a:solidFill>
                  </a:tcPr>
                </a:tc>
                <a:tc>
                  <a:txBody>
                    <a:bodyPr/>
                    <a:lstStyle/>
                    <a:p>
                      <a:r>
                        <a:rPr lang="en-GB" sz="2000">
                          <a:latin typeface="Arial Narrow" pitchFamily="34" charset="0"/>
                        </a:rPr>
                        <a:t>Skilled</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Advanced</a:t>
                      </a:r>
                    </a:p>
                  </a:txBody>
                  <a:tcPr marL="12380" marR="12380" marT="12380" marB="12380">
                    <a:solidFill>
                      <a:schemeClr val="tx2">
                        <a:lumMod val="25000"/>
                        <a:lumOff val="75000"/>
                      </a:schemeClr>
                    </a:solidFill>
                  </a:tcPr>
                </a:tc>
                <a:tc>
                  <a:txBody>
                    <a:bodyPr/>
                    <a:lstStyle/>
                    <a:p>
                      <a:r>
                        <a:rPr lang="en-GB" sz="2000">
                          <a:latin typeface="Arial Narrow" pitchFamily="34" charset="0"/>
                        </a:rPr>
                        <a:t>Exemplary</a:t>
                      </a:r>
                    </a:p>
                  </a:txBody>
                  <a:tcPr marL="12380" marR="12380" marT="12380" marB="12380">
                    <a:solidFill>
                      <a:schemeClr val="tx2">
                        <a:lumMod val="25000"/>
                        <a:lumOff val="75000"/>
                      </a:schemeClr>
                    </a:solidFill>
                  </a:tcPr>
                </a:tc>
              </a:tr>
              <a:tr h="347419">
                <a:tc>
                  <a:txBody>
                    <a:bodyPr/>
                    <a:lstStyle/>
                    <a:p>
                      <a:r>
                        <a:rPr lang="en-GB" sz="2000">
                          <a:latin typeface="Arial Narrow" pitchFamily="34" charset="0"/>
                        </a:rPr>
                        <a:t>Rudimentary</a:t>
                      </a:r>
                    </a:p>
                  </a:txBody>
                  <a:tcPr marL="12380" marR="12380" marT="12380" marB="12380">
                    <a:solidFill>
                      <a:schemeClr val="tx2">
                        <a:lumMod val="25000"/>
                        <a:lumOff val="75000"/>
                      </a:schemeClr>
                    </a:solidFill>
                  </a:tcPr>
                </a:tc>
                <a:tc>
                  <a:txBody>
                    <a:bodyPr/>
                    <a:lstStyle/>
                    <a:p>
                      <a:r>
                        <a:rPr lang="en-GB" sz="2000">
                          <a:latin typeface="Arial Narrow" pitchFamily="34" charset="0"/>
                        </a:rPr>
                        <a:t>Skilled</a:t>
                      </a:r>
                    </a:p>
                  </a:txBody>
                  <a:tcPr marL="12380" marR="12380" marT="12380" marB="12380">
                    <a:solidFill>
                      <a:schemeClr val="tx2">
                        <a:lumMod val="25000"/>
                        <a:lumOff val="75000"/>
                      </a:schemeClr>
                    </a:solidFill>
                  </a:tcPr>
                </a:tc>
                <a:tc>
                  <a:txBody>
                    <a:bodyPr/>
                    <a:lstStyle/>
                    <a:p>
                      <a:r>
                        <a:rPr lang="en-GB" sz="2000">
                          <a:latin typeface="Arial Narrow" pitchFamily="34" charset="0"/>
                        </a:rPr>
                        <a:t>Accomplished</a:t>
                      </a:r>
                    </a:p>
                  </a:txBody>
                  <a:tcPr marL="12380" marR="12380" marT="12380" marB="12380">
                    <a:solidFill>
                      <a:schemeClr val="tx2">
                        <a:lumMod val="25000"/>
                        <a:lumOff val="75000"/>
                      </a:schemeClr>
                    </a:solidFill>
                  </a:tcPr>
                </a:tc>
                <a:tc>
                  <a:txBody>
                    <a:bodyPr/>
                    <a:lstStyle/>
                    <a:p>
                      <a:r>
                        <a:rPr lang="en-GB" sz="2000">
                          <a:latin typeface="Arial Narrow" pitchFamily="34" charset="0"/>
                        </a:rPr>
                        <a:t>Advanced</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Seldom</a:t>
                      </a:r>
                    </a:p>
                  </a:txBody>
                  <a:tcPr marL="12380" marR="12380" marT="12380" marB="12380">
                    <a:solidFill>
                      <a:schemeClr val="tx2">
                        <a:lumMod val="25000"/>
                        <a:lumOff val="75000"/>
                      </a:schemeClr>
                    </a:solidFill>
                  </a:tcPr>
                </a:tc>
                <a:tc>
                  <a:txBody>
                    <a:bodyPr/>
                    <a:lstStyle/>
                    <a:p>
                      <a:r>
                        <a:rPr lang="en-GB" sz="2000">
                          <a:latin typeface="Arial Narrow" pitchFamily="34" charset="0"/>
                        </a:rPr>
                        <a:t>Sometimes</a:t>
                      </a:r>
                    </a:p>
                  </a:txBody>
                  <a:tcPr marL="12380" marR="12380" marT="12380" marB="12380">
                    <a:solidFill>
                      <a:schemeClr val="tx2">
                        <a:lumMod val="25000"/>
                        <a:lumOff val="75000"/>
                      </a:schemeClr>
                    </a:solidFill>
                  </a:tcPr>
                </a:tc>
                <a:tc>
                  <a:txBody>
                    <a:bodyPr/>
                    <a:lstStyle/>
                    <a:p>
                      <a:r>
                        <a:rPr lang="en-GB" sz="2000">
                          <a:latin typeface="Arial Narrow" pitchFamily="34" charset="0"/>
                        </a:rPr>
                        <a:t>Usually</a:t>
                      </a:r>
                    </a:p>
                  </a:txBody>
                  <a:tcPr marL="12380" marR="12380" marT="12380" marB="12380">
                    <a:solidFill>
                      <a:schemeClr val="tx2">
                        <a:lumMod val="25000"/>
                        <a:lumOff val="75000"/>
                      </a:schemeClr>
                    </a:solidFill>
                  </a:tcPr>
                </a:tc>
                <a:tc>
                  <a:txBody>
                    <a:bodyPr/>
                    <a:lstStyle/>
                    <a:p>
                      <a:r>
                        <a:rPr lang="en-GB" sz="2000">
                          <a:latin typeface="Arial Narrow" pitchFamily="34" charset="0"/>
                        </a:rPr>
                        <a:t>Always</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Starting</a:t>
                      </a:r>
                    </a:p>
                  </a:txBody>
                  <a:tcPr marL="12380" marR="12380" marT="12380" marB="12380">
                    <a:solidFill>
                      <a:schemeClr val="tx2">
                        <a:lumMod val="25000"/>
                        <a:lumOff val="75000"/>
                      </a:schemeClr>
                    </a:solidFill>
                  </a:tcPr>
                </a:tc>
                <a:tc>
                  <a:txBody>
                    <a:bodyPr/>
                    <a:lstStyle/>
                    <a:p>
                      <a:r>
                        <a:rPr lang="en-GB" sz="2000">
                          <a:latin typeface="Arial Narrow" pitchFamily="34" charset="0"/>
                        </a:rPr>
                        <a:t>Basic</a:t>
                      </a:r>
                    </a:p>
                  </a:txBody>
                  <a:tcPr marL="12380" marR="12380" marT="12380" marB="12380">
                    <a:solidFill>
                      <a:schemeClr val="tx2">
                        <a:lumMod val="25000"/>
                        <a:lumOff val="75000"/>
                      </a:schemeClr>
                    </a:solidFill>
                  </a:tcPr>
                </a:tc>
                <a:tc>
                  <a:txBody>
                    <a:bodyPr/>
                    <a:lstStyle/>
                    <a:p>
                      <a:r>
                        <a:rPr lang="en-GB" sz="2000">
                          <a:latin typeface="Arial Narrow" pitchFamily="34" charset="0"/>
                        </a:rPr>
                        <a:t>Proficient</a:t>
                      </a:r>
                    </a:p>
                  </a:txBody>
                  <a:tcPr marL="12380" marR="12380" marT="12380" marB="12380">
                    <a:solidFill>
                      <a:schemeClr val="tx2">
                        <a:lumMod val="25000"/>
                        <a:lumOff val="75000"/>
                      </a:schemeClr>
                    </a:solidFill>
                  </a:tcPr>
                </a:tc>
                <a:tc>
                  <a:txBody>
                    <a:bodyPr/>
                    <a:lstStyle/>
                    <a:p>
                      <a:r>
                        <a:rPr lang="en-GB" sz="2000">
                          <a:latin typeface="Arial Narrow" pitchFamily="34" charset="0"/>
                        </a:rPr>
                        <a:t>Advanced</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Undeveloped</a:t>
                      </a:r>
                    </a:p>
                  </a:txBody>
                  <a:tcPr marL="12380" marR="12380" marT="12380" marB="12380">
                    <a:solidFill>
                      <a:schemeClr val="tx2">
                        <a:lumMod val="25000"/>
                        <a:lumOff val="75000"/>
                      </a:schemeClr>
                    </a:solidFill>
                  </a:tcPr>
                </a:tc>
                <a:tc>
                  <a:txBody>
                    <a:bodyPr/>
                    <a:lstStyle/>
                    <a:p>
                      <a:r>
                        <a:rPr lang="en-GB" sz="2000">
                          <a:latin typeface="Arial Narrow" pitchFamily="34" charset="0"/>
                        </a:rPr>
                        <a:t>Developing</a:t>
                      </a:r>
                    </a:p>
                  </a:txBody>
                  <a:tcPr marL="12380" marR="12380" marT="12380" marB="12380">
                    <a:solidFill>
                      <a:schemeClr val="tx2">
                        <a:lumMod val="25000"/>
                        <a:lumOff val="75000"/>
                      </a:schemeClr>
                    </a:solidFill>
                  </a:tcPr>
                </a:tc>
                <a:tc>
                  <a:txBody>
                    <a:bodyPr/>
                    <a:lstStyle/>
                    <a:p>
                      <a:r>
                        <a:rPr lang="en-GB" sz="2000">
                          <a:latin typeface="Arial Narrow" pitchFamily="34" charset="0"/>
                        </a:rPr>
                        <a:t>Developed</a:t>
                      </a:r>
                    </a:p>
                  </a:txBody>
                  <a:tcPr marL="12380" marR="12380" marT="12380" marB="12380">
                    <a:solidFill>
                      <a:schemeClr val="tx2">
                        <a:lumMod val="25000"/>
                        <a:lumOff val="75000"/>
                      </a:schemeClr>
                    </a:solidFill>
                  </a:tcPr>
                </a:tc>
                <a:tc>
                  <a:txBody>
                    <a:bodyPr/>
                    <a:lstStyle/>
                    <a:p>
                      <a:r>
                        <a:rPr lang="en-GB" sz="2000">
                          <a:latin typeface="Arial Narrow" pitchFamily="34" charset="0"/>
                        </a:rPr>
                        <a:t>Advanced</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Unmet</a:t>
                      </a:r>
                    </a:p>
                  </a:txBody>
                  <a:tcPr marL="12380" marR="12380" marT="12380" marB="12380">
                    <a:solidFill>
                      <a:schemeClr val="tx2">
                        <a:lumMod val="25000"/>
                        <a:lumOff val="75000"/>
                      </a:schemeClr>
                    </a:solidFill>
                  </a:tcPr>
                </a:tc>
                <a:tc>
                  <a:txBody>
                    <a:bodyPr/>
                    <a:lstStyle/>
                    <a:p>
                      <a:r>
                        <a:rPr lang="en-GB" sz="2000">
                          <a:latin typeface="Arial Narrow" pitchFamily="34" charset="0"/>
                        </a:rPr>
                        <a:t>Met</a:t>
                      </a:r>
                    </a:p>
                  </a:txBody>
                  <a:tcPr marL="12380" marR="12380" marT="12380" marB="12380">
                    <a:solidFill>
                      <a:schemeClr val="tx2">
                        <a:lumMod val="25000"/>
                        <a:lumOff val="75000"/>
                      </a:schemeClr>
                    </a:solidFill>
                  </a:tcPr>
                </a:tc>
                <a:tc>
                  <a:txBody>
                    <a:bodyPr/>
                    <a:lstStyle/>
                    <a:p>
                      <a:r>
                        <a:rPr lang="en-GB" sz="2000">
                          <a:latin typeface="Arial Narrow" pitchFamily="34" charset="0"/>
                        </a:rPr>
                        <a:t>Advanced</a:t>
                      </a:r>
                    </a:p>
                  </a:txBody>
                  <a:tcPr marL="12380" marR="12380" marT="12380" marB="12380">
                    <a:solidFill>
                      <a:schemeClr val="tx2">
                        <a:lumMod val="25000"/>
                        <a:lumOff val="75000"/>
                      </a:schemeClr>
                    </a:solidFill>
                  </a:tcPr>
                </a:tc>
                <a:tc>
                  <a:txBody>
                    <a:bodyPr/>
                    <a:lstStyle/>
                    <a:p>
                      <a:r>
                        <a:rPr lang="en-GB" sz="2000">
                          <a:latin typeface="Arial Narrow" pitchFamily="34" charset="0"/>
                        </a:rPr>
                        <a:t>Exemplary</a:t>
                      </a:r>
                    </a:p>
                  </a:txBody>
                  <a:tcPr marL="12380" marR="12380" marT="12380" marB="12380">
                    <a:solidFill>
                      <a:schemeClr val="tx2">
                        <a:lumMod val="25000"/>
                        <a:lumOff val="75000"/>
                      </a:schemeClr>
                    </a:solidFill>
                  </a:tcPr>
                </a:tc>
              </a:tr>
              <a:tr h="413943">
                <a:tc>
                  <a:txBody>
                    <a:bodyPr/>
                    <a:lstStyle/>
                    <a:p>
                      <a:r>
                        <a:rPr lang="en-GB" sz="2000">
                          <a:latin typeface="Arial Narrow" pitchFamily="34" charset="0"/>
                        </a:rPr>
                        <a:t>Unprepared</a:t>
                      </a:r>
                    </a:p>
                  </a:txBody>
                  <a:tcPr marL="12380" marR="12380" marT="12380" marB="12380">
                    <a:solidFill>
                      <a:schemeClr val="tx2">
                        <a:lumMod val="25000"/>
                        <a:lumOff val="75000"/>
                      </a:schemeClr>
                    </a:solidFill>
                  </a:tcPr>
                </a:tc>
                <a:tc>
                  <a:txBody>
                    <a:bodyPr/>
                    <a:lstStyle/>
                    <a:p>
                      <a:r>
                        <a:rPr lang="en-GB" sz="2000">
                          <a:latin typeface="Arial Narrow" pitchFamily="34" charset="0"/>
                        </a:rPr>
                        <a:t>Developing</a:t>
                      </a:r>
                    </a:p>
                  </a:txBody>
                  <a:tcPr marL="12380" marR="12380" marT="12380" marB="12380">
                    <a:solidFill>
                      <a:schemeClr val="tx2">
                        <a:lumMod val="25000"/>
                        <a:lumOff val="75000"/>
                      </a:schemeClr>
                    </a:solidFill>
                  </a:tcPr>
                </a:tc>
                <a:tc>
                  <a:txBody>
                    <a:bodyPr/>
                    <a:lstStyle/>
                    <a:p>
                      <a:r>
                        <a:rPr lang="en-GB" sz="2000">
                          <a:latin typeface="Arial Narrow" pitchFamily="34" charset="0"/>
                        </a:rPr>
                        <a:t>Participating</a:t>
                      </a:r>
                    </a:p>
                  </a:txBody>
                  <a:tcPr marL="12380" marR="12380" marT="12380" marB="12380">
                    <a:solidFill>
                      <a:schemeClr val="tx2">
                        <a:lumMod val="25000"/>
                        <a:lumOff val="75000"/>
                      </a:schemeClr>
                    </a:solidFill>
                  </a:tcPr>
                </a:tc>
                <a:tc>
                  <a:txBody>
                    <a:bodyPr/>
                    <a:lstStyle/>
                    <a:p>
                      <a:r>
                        <a:rPr lang="en-GB" sz="2000">
                          <a:latin typeface="Arial Narrow" pitchFamily="34" charset="0"/>
                        </a:rPr>
                        <a:t>Accomplished</a:t>
                      </a:r>
                    </a:p>
                  </a:txBody>
                  <a:tcPr marL="12380" marR="12380" marT="12380" marB="12380">
                    <a:solidFill>
                      <a:schemeClr val="tx2">
                        <a:lumMod val="25000"/>
                        <a:lumOff val="75000"/>
                      </a:schemeClr>
                    </a:solidFill>
                  </a:tcPr>
                </a:tc>
              </a:tr>
              <a:tr h="446863">
                <a:tc>
                  <a:txBody>
                    <a:bodyPr/>
                    <a:lstStyle/>
                    <a:p>
                      <a:r>
                        <a:rPr lang="en-GB" sz="2000">
                          <a:latin typeface="Arial Narrow" pitchFamily="34" charset="0"/>
                        </a:rPr>
                        <a:t>Unsuitable</a:t>
                      </a:r>
                    </a:p>
                  </a:txBody>
                  <a:tcPr marL="12380" marR="12380" marT="12380" marB="12380">
                    <a:solidFill>
                      <a:schemeClr val="tx2">
                        <a:lumMod val="25000"/>
                        <a:lumOff val="75000"/>
                      </a:schemeClr>
                    </a:solidFill>
                  </a:tcPr>
                </a:tc>
                <a:tc>
                  <a:txBody>
                    <a:bodyPr/>
                    <a:lstStyle/>
                    <a:p>
                      <a:r>
                        <a:rPr lang="en-GB" sz="2000">
                          <a:latin typeface="Arial Narrow" pitchFamily="34" charset="0"/>
                        </a:rPr>
                        <a:t>Unmotivated</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Participating</a:t>
                      </a:r>
                    </a:p>
                  </a:txBody>
                  <a:tcPr marL="12380" marR="12380" marT="12380" marB="12380">
                    <a:solidFill>
                      <a:schemeClr val="tx2">
                        <a:lumMod val="25000"/>
                        <a:lumOff val="75000"/>
                      </a:schemeClr>
                    </a:solidFill>
                  </a:tcPr>
                </a:tc>
                <a:tc>
                  <a:txBody>
                    <a:bodyPr/>
                    <a:lstStyle/>
                    <a:p>
                      <a:r>
                        <a:rPr lang="en-GB" sz="2000" dirty="0">
                          <a:latin typeface="Arial Narrow" pitchFamily="34" charset="0"/>
                        </a:rPr>
                        <a:t>Prominent</a:t>
                      </a:r>
                    </a:p>
                  </a:txBody>
                  <a:tcPr marL="12380" marR="12380" marT="12380" marB="12380">
                    <a:solidFill>
                      <a:schemeClr val="tx2">
                        <a:lumMod val="25000"/>
                        <a:lumOff val="75000"/>
                      </a:schemeClr>
                    </a:solidFill>
                  </a:tcPr>
                </a:tc>
              </a:tr>
            </a:tbl>
          </a:graphicData>
        </a:graphic>
      </p:graphicFrame>
    </p:spTree>
    <p:extLst>
      <p:ext uri="{BB962C8B-B14F-4D97-AF65-F5344CB8AC3E}">
        <p14:creationId xmlns:p14="http://schemas.microsoft.com/office/powerpoint/2010/main" val="19245683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5156944"/>
              </p:ext>
            </p:extLst>
          </p:nvPr>
        </p:nvGraphicFramePr>
        <p:xfrm>
          <a:off x="251519" y="480415"/>
          <a:ext cx="8640961" cy="5832540"/>
        </p:xfrm>
        <a:graphic>
          <a:graphicData uri="http://schemas.openxmlformats.org/drawingml/2006/table">
            <a:tbl>
              <a:tblPr>
                <a:tableStyleId>{BC89EF96-8CEA-46FF-86C4-4CE0E7609802}</a:tableStyleId>
              </a:tblPr>
              <a:tblGrid>
                <a:gridCol w="1814602"/>
                <a:gridCol w="1901011"/>
                <a:gridCol w="1746127"/>
                <a:gridCol w="1537438"/>
                <a:gridCol w="1641783"/>
              </a:tblGrid>
              <a:tr h="480898">
                <a:tc>
                  <a:txBody>
                    <a:bodyPr/>
                    <a:lstStyle/>
                    <a:p>
                      <a:r>
                        <a:rPr lang="en-GB" sz="2400" dirty="0">
                          <a:latin typeface="Arial Narrow" pitchFamily="34" charset="0"/>
                        </a:rPr>
                        <a:t>Beginning</a:t>
                      </a:r>
                    </a:p>
                  </a:txBody>
                  <a:tcPr marL="34866" marR="34866" marT="34866" marB="34866">
                    <a:solidFill>
                      <a:schemeClr val="tx2">
                        <a:lumMod val="25000"/>
                        <a:lumOff val="75000"/>
                      </a:schemeClr>
                    </a:solidFill>
                  </a:tcPr>
                </a:tc>
                <a:tc>
                  <a:txBody>
                    <a:bodyPr/>
                    <a:lstStyle/>
                    <a:p>
                      <a:r>
                        <a:rPr lang="en-GB" sz="2400">
                          <a:latin typeface="Arial Narrow" pitchFamily="34" charset="0"/>
                        </a:rPr>
                        <a:t>Basic</a:t>
                      </a:r>
                    </a:p>
                  </a:txBody>
                  <a:tcPr marL="34866" marR="34866" marT="34866" marB="34866">
                    <a:solidFill>
                      <a:schemeClr val="tx2">
                        <a:lumMod val="25000"/>
                        <a:lumOff val="75000"/>
                      </a:schemeClr>
                    </a:solidFill>
                  </a:tcPr>
                </a:tc>
                <a:tc>
                  <a:txBody>
                    <a:bodyPr/>
                    <a:lstStyle/>
                    <a:p>
                      <a:r>
                        <a:rPr lang="en-GB" sz="2400">
                          <a:latin typeface="Arial Narrow" pitchFamily="34" charset="0"/>
                        </a:rPr>
                        <a:t>Proficient</a:t>
                      </a:r>
                    </a:p>
                  </a:txBody>
                  <a:tcPr marL="34866" marR="34866" marT="34866" marB="34866">
                    <a:solidFill>
                      <a:schemeClr val="tx2">
                        <a:lumMod val="25000"/>
                        <a:lumOff val="75000"/>
                      </a:schemeClr>
                    </a:solidFill>
                  </a:tcPr>
                </a:tc>
                <a:tc>
                  <a:txBody>
                    <a:bodyPr/>
                    <a:lstStyle/>
                    <a:p>
                      <a:r>
                        <a:rPr lang="en-GB" sz="2400">
                          <a:latin typeface="Arial Narrow" pitchFamily="34" charset="0"/>
                        </a:rPr>
                        <a:t>Advanced</a:t>
                      </a:r>
                    </a:p>
                  </a:txBody>
                  <a:tcPr marL="34866" marR="34866" marT="34866" marB="34866">
                    <a:solidFill>
                      <a:schemeClr val="tx2">
                        <a:lumMod val="25000"/>
                        <a:lumOff val="75000"/>
                      </a:schemeClr>
                    </a:solidFill>
                  </a:tcPr>
                </a:tc>
                <a:tc>
                  <a:txBody>
                    <a:bodyPr/>
                    <a:lstStyle/>
                    <a:p>
                      <a:r>
                        <a:rPr lang="en-GB" sz="2400">
                          <a:latin typeface="Arial Narrow" pitchFamily="34" charset="0"/>
                        </a:rPr>
                        <a:t>Exceptional</a:t>
                      </a:r>
                    </a:p>
                  </a:txBody>
                  <a:tcPr marL="34866" marR="34866" marT="34866" marB="34866">
                    <a:solidFill>
                      <a:schemeClr val="tx2">
                        <a:lumMod val="25000"/>
                        <a:lumOff val="75000"/>
                      </a:schemeClr>
                    </a:solidFill>
                  </a:tcPr>
                </a:tc>
              </a:tr>
              <a:tr h="938347">
                <a:tc>
                  <a:txBody>
                    <a:bodyPr/>
                    <a:lstStyle/>
                    <a:p>
                      <a:r>
                        <a:rPr lang="en-GB" sz="2400" dirty="0">
                          <a:latin typeface="Arial Narrow" pitchFamily="34" charset="0"/>
                        </a:rPr>
                        <a:t>Immature</a:t>
                      </a:r>
                    </a:p>
                  </a:txBody>
                  <a:tcPr marL="34866" marR="34866" marT="34866" marB="34866">
                    <a:solidFill>
                      <a:schemeClr val="tx2">
                        <a:lumMod val="25000"/>
                        <a:lumOff val="75000"/>
                      </a:schemeClr>
                    </a:solidFill>
                  </a:tcPr>
                </a:tc>
                <a:tc>
                  <a:txBody>
                    <a:bodyPr/>
                    <a:lstStyle/>
                    <a:p>
                      <a:r>
                        <a:rPr lang="en-GB" sz="2400" dirty="0">
                          <a:latin typeface="Arial Narrow" pitchFamily="34" charset="0"/>
                        </a:rPr>
                        <a:t>Beginning</a:t>
                      </a:r>
                    </a:p>
                  </a:txBody>
                  <a:tcPr marL="34866" marR="34866" marT="34866" marB="34866">
                    <a:solidFill>
                      <a:schemeClr val="tx2">
                        <a:lumMod val="25000"/>
                        <a:lumOff val="75000"/>
                      </a:schemeClr>
                    </a:solidFill>
                  </a:tcPr>
                </a:tc>
                <a:tc>
                  <a:txBody>
                    <a:bodyPr/>
                    <a:lstStyle/>
                    <a:p>
                      <a:r>
                        <a:rPr lang="en-GB" sz="2400">
                          <a:latin typeface="Arial Narrow" pitchFamily="34" charset="0"/>
                        </a:rPr>
                        <a:t>Developing</a:t>
                      </a:r>
                    </a:p>
                  </a:txBody>
                  <a:tcPr marL="34866" marR="34866" marT="34866" marB="34866">
                    <a:solidFill>
                      <a:schemeClr val="tx2">
                        <a:lumMod val="25000"/>
                        <a:lumOff val="75000"/>
                      </a:schemeClr>
                    </a:solidFill>
                  </a:tcPr>
                </a:tc>
                <a:tc>
                  <a:txBody>
                    <a:bodyPr/>
                    <a:lstStyle/>
                    <a:p>
                      <a:r>
                        <a:rPr lang="en-GB" sz="2400">
                          <a:latin typeface="Arial Narrow" pitchFamily="34" charset="0"/>
                        </a:rPr>
                        <a:t>Acceptable</a:t>
                      </a:r>
                    </a:p>
                  </a:txBody>
                  <a:tcPr marL="34866" marR="34866" marT="34866" marB="34866">
                    <a:solidFill>
                      <a:schemeClr val="tx2">
                        <a:lumMod val="25000"/>
                        <a:lumOff val="75000"/>
                      </a:schemeClr>
                    </a:solidFill>
                  </a:tcPr>
                </a:tc>
                <a:tc>
                  <a:txBody>
                    <a:bodyPr/>
                    <a:lstStyle/>
                    <a:p>
                      <a:r>
                        <a:rPr lang="en-GB" sz="2400">
                          <a:latin typeface="Arial Narrow" pitchFamily="34" charset="0"/>
                        </a:rPr>
                        <a:t>Professional</a:t>
                      </a:r>
                    </a:p>
                  </a:txBody>
                  <a:tcPr marL="34866" marR="34866" marT="34866" marB="34866">
                    <a:solidFill>
                      <a:schemeClr val="tx2">
                        <a:lumMod val="25000"/>
                        <a:lumOff val="75000"/>
                      </a:schemeClr>
                    </a:solidFill>
                  </a:tcPr>
                </a:tc>
              </a:tr>
              <a:tr h="714433">
                <a:tc>
                  <a:txBody>
                    <a:bodyPr/>
                    <a:lstStyle/>
                    <a:p>
                      <a:r>
                        <a:rPr lang="en-GB" sz="2400">
                          <a:latin typeface="Arial Narrow" pitchFamily="34" charset="0"/>
                        </a:rPr>
                        <a:t>Neophyte</a:t>
                      </a:r>
                    </a:p>
                  </a:txBody>
                  <a:tcPr marL="34866" marR="34866" marT="34866" marB="34866">
                    <a:solidFill>
                      <a:schemeClr val="tx2">
                        <a:lumMod val="25000"/>
                        <a:lumOff val="75000"/>
                      </a:schemeClr>
                    </a:solidFill>
                  </a:tcPr>
                </a:tc>
                <a:tc>
                  <a:txBody>
                    <a:bodyPr/>
                    <a:lstStyle/>
                    <a:p>
                      <a:r>
                        <a:rPr lang="en-GB" sz="2400" dirty="0">
                          <a:latin typeface="Arial Narrow" pitchFamily="34" charset="0"/>
                        </a:rPr>
                        <a:t>Beginning</a:t>
                      </a:r>
                    </a:p>
                  </a:txBody>
                  <a:tcPr marL="34866" marR="34866" marT="34866" marB="34866">
                    <a:solidFill>
                      <a:schemeClr val="tx2">
                        <a:lumMod val="25000"/>
                        <a:lumOff val="75000"/>
                      </a:schemeClr>
                    </a:solidFill>
                  </a:tcPr>
                </a:tc>
                <a:tc>
                  <a:txBody>
                    <a:bodyPr/>
                    <a:lstStyle/>
                    <a:p>
                      <a:r>
                        <a:rPr lang="en-GB" sz="2400" dirty="0">
                          <a:latin typeface="Arial Narrow" pitchFamily="34" charset="0"/>
                        </a:rPr>
                        <a:t>Proficient</a:t>
                      </a:r>
                    </a:p>
                  </a:txBody>
                  <a:tcPr marL="34866" marR="34866" marT="34866" marB="34866">
                    <a:solidFill>
                      <a:schemeClr val="tx2">
                        <a:lumMod val="25000"/>
                        <a:lumOff val="75000"/>
                      </a:schemeClr>
                    </a:solidFill>
                  </a:tcPr>
                </a:tc>
                <a:tc>
                  <a:txBody>
                    <a:bodyPr/>
                    <a:lstStyle/>
                    <a:p>
                      <a:r>
                        <a:rPr lang="en-GB" sz="2400">
                          <a:latin typeface="Arial Narrow" pitchFamily="34" charset="0"/>
                        </a:rPr>
                        <a:t>Advanced</a:t>
                      </a:r>
                    </a:p>
                  </a:txBody>
                  <a:tcPr marL="34866" marR="34866" marT="34866" marB="34866">
                    <a:solidFill>
                      <a:schemeClr val="tx2">
                        <a:lumMod val="25000"/>
                        <a:lumOff val="75000"/>
                      </a:schemeClr>
                    </a:solidFill>
                  </a:tcPr>
                </a:tc>
                <a:tc>
                  <a:txBody>
                    <a:bodyPr/>
                    <a:lstStyle/>
                    <a:p>
                      <a:r>
                        <a:rPr lang="en-GB" sz="2400">
                          <a:latin typeface="Arial Narrow" pitchFamily="34" charset="0"/>
                        </a:rPr>
                        <a:t>Exceptional</a:t>
                      </a:r>
                    </a:p>
                  </a:txBody>
                  <a:tcPr marL="34866" marR="34866" marT="34866" marB="34866">
                    <a:solidFill>
                      <a:schemeClr val="tx2">
                        <a:lumMod val="25000"/>
                        <a:lumOff val="75000"/>
                      </a:schemeClr>
                    </a:solidFill>
                  </a:tcPr>
                </a:tc>
              </a:tr>
              <a:tr h="670891">
                <a:tc>
                  <a:txBody>
                    <a:bodyPr/>
                    <a:lstStyle/>
                    <a:p>
                      <a:r>
                        <a:rPr lang="en-GB" sz="2400">
                          <a:latin typeface="Arial Narrow" pitchFamily="34" charset="0"/>
                        </a:rPr>
                        <a:t>No Concept</a:t>
                      </a:r>
                    </a:p>
                  </a:txBody>
                  <a:tcPr marL="34866" marR="34866" marT="34866" marB="34866">
                    <a:solidFill>
                      <a:schemeClr val="tx2">
                        <a:lumMod val="25000"/>
                        <a:lumOff val="75000"/>
                      </a:schemeClr>
                    </a:solidFill>
                  </a:tcPr>
                </a:tc>
                <a:tc>
                  <a:txBody>
                    <a:bodyPr/>
                    <a:lstStyle/>
                    <a:p>
                      <a:r>
                        <a:rPr lang="en-GB" sz="2400">
                          <a:latin typeface="Arial Narrow" pitchFamily="34" charset="0"/>
                        </a:rPr>
                        <a:t>Beginning</a:t>
                      </a:r>
                    </a:p>
                  </a:txBody>
                  <a:tcPr marL="34866" marR="34866" marT="34866" marB="34866">
                    <a:solidFill>
                      <a:schemeClr val="tx2">
                        <a:lumMod val="25000"/>
                        <a:lumOff val="75000"/>
                      </a:schemeClr>
                    </a:solidFill>
                  </a:tcPr>
                </a:tc>
                <a:tc>
                  <a:txBody>
                    <a:bodyPr/>
                    <a:lstStyle/>
                    <a:p>
                      <a:r>
                        <a:rPr lang="en-GB" sz="2400">
                          <a:latin typeface="Arial Narrow" pitchFamily="34" charset="0"/>
                        </a:rPr>
                        <a:t>Developing</a:t>
                      </a:r>
                    </a:p>
                  </a:txBody>
                  <a:tcPr marL="34866" marR="34866" marT="34866" marB="34866">
                    <a:solidFill>
                      <a:schemeClr val="tx2">
                        <a:lumMod val="25000"/>
                        <a:lumOff val="75000"/>
                      </a:schemeClr>
                    </a:solidFill>
                  </a:tcPr>
                </a:tc>
                <a:tc>
                  <a:txBody>
                    <a:bodyPr/>
                    <a:lstStyle/>
                    <a:p>
                      <a:r>
                        <a:rPr lang="en-GB" sz="2400" dirty="0">
                          <a:latin typeface="Arial Narrow" pitchFamily="34" charset="0"/>
                        </a:rPr>
                        <a:t>Advancing</a:t>
                      </a:r>
                    </a:p>
                  </a:txBody>
                  <a:tcPr marL="34866" marR="34866" marT="34866" marB="34866">
                    <a:solidFill>
                      <a:schemeClr val="tx2">
                        <a:lumMod val="25000"/>
                        <a:lumOff val="75000"/>
                      </a:schemeClr>
                    </a:solidFill>
                  </a:tcPr>
                </a:tc>
                <a:tc>
                  <a:txBody>
                    <a:bodyPr/>
                    <a:lstStyle/>
                    <a:p>
                      <a:r>
                        <a:rPr lang="en-GB" sz="2400">
                          <a:latin typeface="Arial Narrow" pitchFamily="34" charset="0"/>
                        </a:rPr>
                        <a:t>Accomplished</a:t>
                      </a:r>
                    </a:p>
                  </a:txBody>
                  <a:tcPr marL="34866" marR="34866" marT="34866" marB="34866">
                    <a:solidFill>
                      <a:schemeClr val="tx2">
                        <a:lumMod val="25000"/>
                        <a:lumOff val="75000"/>
                      </a:schemeClr>
                    </a:solidFill>
                  </a:tcPr>
                </a:tc>
              </a:tr>
              <a:tr h="884672">
                <a:tc>
                  <a:txBody>
                    <a:bodyPr/>
                    <a:lstStyle/>
                    <a:p>
                      <a:r>
                        <a:rPr lang="en-GB" sz="2400">
                          <a:latin typeface="Arial Narrow" pitchFamily="34" charset="0"/>
                        </a:rPr>
                        <a:t>Not Introduced</a:t>
                      </a:r>
                    </a:p>
                  </a:txBody>
                  <a:tcPr marL="34866" marR="34866" marT="34866" marB="34866">
                    <a:solidFill>
                      <a:schemeClr val="tx2">
                        <a:lumMod val="25000"/>
                        <a:lumOff val="75000"/>
                      </a:schemeClr>
                    </a:solidFill>
                  </a:tcPr>
                </a:tc>
                <a:tc>
                  <a:txBody>
                    <a:bodyPr/>
                    <a:lstStyle/>
                    <a:p>
                      <a:r>
                        <a:rPr lang="en-GB" sz="2400">
                          <a:latin typeface="Arial Narrow" pitchFamily="34" charset="0"/>
                        </a:rPr>
                        <a:t>Beginning Level</a:t>
                      </a:r>
                    </a:p>
                  </a:txBody>
                  <a:tcPr marL="34866" marR="34866" marT="34866" marB="34866">
                    <a:solidFill>
                      <a:schemeClr val="tx2">
                        <a:lumMod val="25000"/>
                        <a:lumOff val="75000"/>
                      </a:schemeClr>
                    </a:solidFill>
                  </a:tcPr>
                </a:tc>
                <a:tc>
                  <a:txBody>
                    <a:bodyPr/>
                    <a:lstStyle/>
                    <a:p>
                      <a:r>
                        <a:rPr lang="en-GB" sz="2400">
                          <a:latin typeface="Arial Narrow" pitchFamily="34" charset="0"/>
                        </a:rPr>
                        <a:t>Functional</a:t>
                      </a:r>
                    </a:p>
                  </a:txBody>
                  <a:tcPr marL="34866" marR="34866" marT="34866" marB="34866">
                    <a:solidFill>
                      <a:schemeClr val="tx2">
                        <a:lumMod val="25000"/>
                        <a:lumOff val="75000"/>
                      </a:schemeClr>
                    </a:solidFill>
                  </a:tcPr>
                </a:tc>
                <a:tc>
                  <a:txBody>
                    <a:bodyPr/>
                    <a:lstStyle/>
                    <a:p>
                      <a:r>
                        <a:rPr lang="en-GB" sz="2400" dirty="0">
                          <a:latin typeface="Arial Narrow" pitchFamily="34" charset="0"/>
                        </a:rPr>
                        <a:t>Partial Fluency</a:t>
                      </a:r>
                    </a:p>
                  </a:txBody>
                  <a:tcPr marL="34866" marR="34866" marT="34866" marB="34866">
                    <a:solidFill>
                      <a:schemeClr val="tx2">
                        <a:lumMod val="25000"/>
                        <a:lumOff val="75000"/>
                      </a:schemeClr>
                    </a:solidFill>
                  </a:tcPr>
                </a:tc>
                <a:tc>
                  <a:txBody>
                    <a:bodyPr/>
                    <a:lstStyle/>
                    <a:p>
                      <a:r>
                        <a:rPr lang="en-GB" sz="2400" dirty="0">
                          <a:latin typeface="Arial Narrow" pitchFamily="34" charset="0"/>
                        </a:rPr>
                        <a:t>Independent</a:t>
                      </a:r>
                    </a:p>
                  </a:txBody>
                  <a:tcPr marL="34866" marR="34866" marT="34866" marB="34866">
                    <a:solidFill>
                      <a:schemeClr val="tx2">
                        <a:lumMod val="25000"/>
                        <a:lumOff val="75000"/>
                      </a:schemeClr>
                    </a:solidFill>
                  </a:tcPr>
                </a:tc>
              </a:tr>
              <a:tr h="714433">
                <a:tc>
                  <a:txBody>
                    <a:bodyPr/>
                    <a:lstStyle/>
                    <a:p>
                      <a:r>
                        <a:rPr lang="en-GB" sz="2400"/>
                        <a:t>Poor</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Fair</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Good</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Very Good</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Excellent</a:t>
                      </a:r>
                      <a:endParaRPr lang="en-GB" sz="2400">
                        <a:latin typeface="Arial Narrow" pitchFamily="34" charset="0"/>
                      </a:endParaRPr>
                    </a:p>
                  </a:txBody>
                  <a:tcPr marL="34866" marR="34866" marT="34866" marB="34866">
                    <a:solidFill>
                      <a:schemeClr val="tx2">
                        <a:lumMod val="25000"/>
                        <a:lumOff val="75000"/>
                      </a:schemeClr>
                    </a:solidFill>
                  </a:tcPr>
                </a:tc>
              </a:tr>
              <a:tr h="714433">
                <a:tc>
                  <a:txBody>
                    <a:bodyPr/>
                    <a:lstStyle/>
                    <a:p>
                      <a:r>
                        <a:rPr lang="en-GB" sz="2400"/>
                        <a:t>Poor</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Fair</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Average</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Good</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Excellent</a:t>
                      </a:r>
                      <a:endParaRPr lang="en-GB" sz="2400">
                        <a:latin typeface="Arial Narrow" pitchFamily="34" charset="0"/>
                      </a:endParaRPr>
                    </a:p>
                  </a:txBody>
                  <a:tcPr marL="34866" marR="34866" marT="34866" marB="34866">
                    <a:solidFill>
                      <a:schemeClr val="tx2">
                        <a:lumMod val="25000"/>
                        <a:lumOff val="75000"/>
                      </a:schemeClr>
                    </a:solidFill>
                  </a:tcPr>
                </a:tc>
              </a:tr>
              <a:tr h="714433">
                <a:tc>
                  <a:txBody>
                    <a:bodyPr/>
                    <a:lstStyle/>
                    <a:p>
                      <a:r>
                        <a:rPr lang="en-GB" sz="2400"/>
                        <a:t>Poor</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Fair</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Good</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a:t>Excellent</a:t>
                      </a:r>
                      <a:endParaRPr lang="en-GB" sz="2400">
                        <a:latin typeface="Arial Narrow" pitchFamily="34" charset="0"/>
                      </a:endParaRPr>
                    </a:p>
                  </a:txBody>
                  <a:tcPr marL="34866" marR="34866" marT="34866" marB="34866">
                    <a:solidFill>
                      <a:schemeClr val="tx2">
                        <a:lumMod val="25000"/>
                        <a:lumOff val="75000"/>
                      </a:schemeClr>
                    </a:solidFill>
                  </a:tcPr>
                </a:tc>
                <a:tc>
                  <a:txBody>
                    <a:bodyPr/>
                    <a:lstStyle/>
                    <a:p>
                      <a:r>
                        <a:rPr lang="en-GB" sz="2400" dirty="0"/>
                        <a:t>Superior</a:t>
                      </a:r>
                      <a:endParaRPr lang="en-GB" sz="2400" dirty="0">
                        <a:latin typeface="Arial Narrow" pitchFamily="34" charset="0"/>
                      </a:endParaRPr>
                    </a:p>
                  </a:txBody>
                  <a:tcPr marL="34866" marR="34866" marT="34866" marB="34866">
                    <a:solidFill>
                      <a:schemeClr val="tx2">
                        <a:lumMod val="25000"/>
                        <a:lumOff val="75000"/>
                      </a:schemeClr>
                    </a:solidFill>
                  </a:tcPr>
                </a:tc>
              </a:tr>
            </a:tbl>
          </a:graphicData>
        </a:graphic>
      </p:graphicFrame>
    </p:spTree>
    <p:extLst>
      <p:ext uri="{BB962C8B-B14F-4D97-AF65-F5344CB8AC3E}">
        <p14:creationId xmlns:p14="http://schemas.microsoft.com/office/powerpoint/2010/main" val="2617217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73183283"/>
              </p:ext>
            </p:extLst>
          </p:nvPr>
        </p:nvGraphicFramePr>
        <p:xfrm>
          <a:off x="395536" y="404664"/>
          <a:ext cx="8568953" cy="5947956"/>
        </p:xfrm>
        <a:graphic>
          <a:graphicData uri="http://schemas.openxmlformats.org/drawingml/2006/table">
            <a:tbl>
              <a:tblPr>
                <a:tableStyleId>{BC89EF96-8CEA-46FF-86C4-4CE0E7609802}</a:tableStyleId>
              </a:tblPr>
              <a:tblGrid>
                <a:gridCol w="1285344"/>
                <a:gridCol w="1542411"/>
                <a:gridCol w="1371032"/>
                <a:gridCol w="1542411"/>
                <a:gridCol w="1542411"/>
                <a:gridCol w="1285344"/>
              </a:tblGrid>
              <a:tr h="849708">
                <a:tc>
                  <a:txBody>
                    <a:bodyPr/>
                    <a:lstStyle/>
                    <a:p>
                      <a:r>
                        <a:rPr lang="en-GB" sz="2000"/>
                        <a:t>Beginner</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 Beginner</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Intermediate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 Intermed.</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Advanced</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Superior</a:t>
                      </a:r>
                      <a:endParaRPr lang="en-GB" sz="2000">
                        <a:latin typeface="Arial Narrow" pitchFamily="34" charset="0"/>
                      </a:endParaRPr>
                    </a:p>
                  </a:txBody>
                  <a:tcPr marL="33851" marR="33851" marT="33851" marB="33851">
                    <a:solidFill>
                      <a:schemeClr val="tx2">
                        <a:lumMod val="25000"/>
                        <a:lumOff val="75000"/>
                      </a:schemeClr>
                    </a:solidFill>
                  </a:tcPr>
                </a:tc>
              </a:tr>
              <a:tr h="849708">
                <a:tc>
                  <a:txBody>
                    <a:bodyPr/>
                    <a:lstStyle/>
                    <a:p>
                      <a:r>
                        <a:rPr lang="en-GB" sz="2000"/>
                        <a:t>Immature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Basic</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Developing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Proficient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Accomplished</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Advanced</a:t>
                      </a:r>
                      <a:endParaRPr lang="en-GB" sz="2000">
                        <a:latin typeface="Arial Narrow" pitchFamily="34" charset="0"/>
                      </a:endParaRPr>
                    </a:p>
                  </a:txBody>
                  <a:tcPr marL="33851" marR="33851" marT="33851" marB="33851">
                    <a:solidFill>
                      <a:schemeClr val="tx2">
                        <a:lumMod val="25000"/>
                        <a:lumOff val="75000"/>
                      </a:schemeClr>
                    </a:solidFill>
                  </a:tcPr>
                </a:tc>
              </a:tr>
              <a:tr h="849708">
                <a:tc>
                  <a:txBody>
                    <a:bodyPr/>
                    <a:lstStyle/>
                    <a:p>
                      <a:r>
                        <a:rPr lang="en-GB" sz="2000"/>
                        <a:t>No Concept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Many Flaws</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Some Flaws</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Few Flaws</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Outstanding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Flawless</a:t>
                      </a:r>
                      <a:endParaRPr lang="en-GB" sz="2000">
                        <a:latin typeface="Arial Narrow" pitchFamily="34" charset="0"/>
                      </a:endParaRPr>
                    </a:p>
                  </a:txBody>
                  <a:tcPr marL="33851" marR="33851" marT="33851" marB="33851">
                    <a:solidFill>
                      <a:schemeClr val="tx2">
                        <a:lumMod val="25000"/>
                        <a:lumOff val="75000"/>
                      </a:schemeClr>
                    </a:solidFill>
                  </a:tcPr>
                </a:tc>
              </a:tr>
              <a:tr h="849708">
                <a:tc>
                  <a:txBody>
                    <a:bodyPr/>
                    <a:lstStyle/>
                    <a:p>
                      <a:r>
                        <a:rPr lang="en-GB" sz="2000"/>
                        <a:t>No Concept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Beginning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Basic</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Developing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Proficient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Advanced</a:t>
                      </a:r>
                      <a:endParaRPr lang="en-GB" sz="2000">
                        <a:latin typeface="Arial Narrow" pitchFamily="34" charset="0"/>
                      </a:endParaRPr>
                    </a:p>
                  </a:txBody>
                  <a:tcPr marL="33851" marR="33851" marT="33851" marB="33851">
                    <a:solidFill>
                      <a:schemeClr val="tx2">
                        <a:lumMod val="25000"/>
                        <a:lumOff val="75000"/>
                      </a:schemeClr>
                    </a:solidFill>
                  </a:tcPr>
                </a:tc>
              </a:tr>
              <a:tr h="849708">
                <a:tc>
                  <a:txBody>
                    <a:bodyPr/>
                    <a:lstStyle/>
                    <a:p>
                      <a:r>
                        <a:rPr lang="en-GB" sz="2000"/>
                        <a:t>No Effort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Below Average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Low Average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High Average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Above Average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Superior</a:t>
                      </a:r>
                      <a:endParaRPr lang="en-GB" sz="2000">
                        <a:latin typeface="Arial Narrow" pitchFamily="34" charset="0"/>
                      </a:endParaRPr>
                    </a:p>
                  </a:txBody>
                  <a:tcPr marL="33851" marR="33851" marT="33851" marB="33851">
                    <a:solidFill>
                      <a:schemeClr val="tx2">
                        <a:lumMod val="25000"/>
                        <a:lumOff val="75000"/>
                      </a:schemeClr>
                    </a:solidFill>
                  </a:tcPr>
                </a:tc>
              </a:tr>
              <a:tr h="849708">
                <a:tc>
                  <a:txBody>
                    <a:bodyPr/>
                    <a:lstStyle/>
                    <a:p>
                      <a:r>
                        <a:rPr lang="en-GB" sz="2000"/>
                        <a:t>Unable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Beginning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Basic</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Proficient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Advanced</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Exceptional</a:t>
                      </a:r>
                      <a:endParaRPr lang="en-GB" sz="2000">
                        <a:latin typeface="Arial Narrow" pitchFamily="34" charset="0"/>
                      </a:endParaRPr>
                    </a:p>
                  </a:txBody>
                  <a:tcPr marL="33851" marR="33851" marT="33851" marB="33851">
                    <a:solidFill>
                      <a:schemeClr val="tx2">
                        <a:lumMod val="25000"/>
                        <a:lumOff val="75000"/>
                      </a:schemeClr>
                    </a:solidFill>
                  </a:tcPr>
                </a:tc>
              </a:tr>
              <a:tr h="849708">
                <a:tc>
                  <a:txBody>
                    <a:bodyPr/>
                    <a:lstStyle/>
                    <a:p>
                      <a:r>
                        <a:rPr lang="en-GB" sz="2000"/>
                        <a:t>Unable</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Beginning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Developing</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Proficient</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a:t>Advanced</a:t>
                      </a:r>
                      <a:endParaRPr lang="en-GB" sz="2000">
                        <a:latin typeface="Arial Narrow" pitchFamily="34" charset="0"/>
                      </a:endParaRPr>
                    </a:p>
                  </a:txBody>
                  <a:tcPr marL="33851" marR="33851" marT="33851" marB="33851">
                    <a:solidFill>
                      <a:schemeClr val="tx2">
                        <a:lumMod val="25000"/>
                        <a:lumOff val="75000"/>
                      </a:schemeClr>
                    </a:solidFill>
                  </a:tcPr>
                </a:tc>
                <a:tc>
                  <a:txBody>
                    <a:bodyPr/>
                    <a:lstStyle/>
                    <a:p>
                      <a:r>
                        <a:rPr lang="en-GB" sz="2000" dirty="0"/>
                        <a:t>Exceptional</a:t>
                      </a:r>
                      <a:endParaRPr lang="en-GB" sz="2000" dirty="0">
                        <a:latin typeface="Arial Narrow" pitchFamily="34" charset="0"/>
                      </a:endParaRPr>
                    </a:p>
                  </a:txBody>
                  <a:tcPr marL="33851" marR="33851" marT="33851" marB="33851">
                    <a:solidFill>
                      <a:schemeClr val="tx2">
                        <a:lumMod val="25000"/>
                        <a:lumOff val="75000"/>
                      </a:schemeClr>
                    </a:solidFill>
                  </a:tcPr>
                </a:tc>
              </a:tr>
            </a:tbl>
          </a:graphicData>
        </a:graphic>
      </p:graphicFrame>
    </p:spTree>
    <p:extLst>
      <p:ext uri="{BB962C8B-B14F-4D97-AF65-F5344CB8AC3E}">
        <p14:creationId xmlns:p14="http://schemas.microsoft.com/office/powerpoint/2010/main" val="752452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SAMPLE RUBRICS</a:t>
            </a:r>
            <a:endParaRPr lang="en-GB"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8424936" cy="556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4941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496943"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14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914400" y="277813"/>
            <a:ext cx="7978080" cy="846931"/>
          </a:xfrm>
        </p:spPr>
        <p:txBody>
          <a:bodyPr>
            <a:normAutofit/>
          </a:bodyPr>
          <a:lstStyle/>
          <a:p>
            <a:r>
              <a:rPr lang="en-US" sz="3200" dirty="0" smtClean="0"/>
              <a:t>Illustrative</a:t>
            </a:r>
            <a:r>
              <a:rPr lang="en-US" sz="3200" dirty="0"/>
              <a:t> </a:t>
            </a:r>
            <a:r>
              <a:rPr lang="en-US" sz="3200" dirty="0" smtClean="0"/>
              <a:t>Performance Assessment task</a:t>
            </a:r>
            <a:endParaRPr lang="en-US" sz="3200" dirty="0"/>
          </a:p>
        </p:txBody>
      </p:sp>
      <p:pic>
        <p:nvPicPr>
          <p:cNvPr id="360457" name="Picture 9"/>
          <p:cNvPicPr>
            <a:picLocks noGrp="1" noChangeAspect="1" noChangeArrowheads="1"/>
          </p:cNvPicPr>
          <p:nvPr>
            <p:ph sz="half" idx="2"/>
          </p:nvPr>
        </p:nvPicPr>
        <p:blipFill>
          <a:blip r:embed="rId3" cstate="print"/>
          <a:srcRect/>
          <a:stretch>
            <a:fillRect/>
          </a:stretch>
        </p:blipFill>
        <p:spPr>
          <a:xfrm>
            <a:off x="323528" y="1052736"/>
            <a:ext cx="8363272" cy="5729064"/>
          </a:xfrm>
          <a:solidFill>
            <a:schemeClr val="tx2">
              <a:lumMod val="50000"/>
              <a:lumOff val="50000"/>
            </a:schemeClr>
          </a:solidFill>
          <a:ln/>
        </p:spPr>
      </p:pic>
    </p:spTree>
    <p:extLst>
      <p:ext uri="{BB962C8B-B14F-4D97-AF65-F5344CB8AC3E}">
        <p14:creationId xmlns:p14="http://schemas.microsoft.com/office/powerpoint/2010/main" val="364592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normAutofit/>
          </a:bodyPr>
          <a:lstStyle/>
          <a:p>
            <a:r>
              <a:rPr lang="en-US" sz="3800"/>
              <a:t>Designing &amp; Developing Performance Assessments</a:t>
            </a:r>
          </a:p>
        </p:txBody>
      </p:sp>
      <p:sp>
        <p:nvSpPr>
          <p:cNvPr id="377859" name="Rectangle 3"/>
          <p:cNvSpPr>
            <a:spLocks noGrp="1" noChangeArrowheads="1"/>
          </p:cNvSpPr>
          <p:nvPr>
            <p:ph type="body" idx="1"/>
          </p:nvPr>
        </p:nvSpPr>
        <p:spPr>
          <a:xfrm>
            <a:off x="1619672" y="1412776"/>
            <a:ext cx="7067128" cy="5184576"/>
          </a:xfrm>
        </p:spPr>
        <p:txBody>
          <a:bodyPr>
            <a:noAutofit/>
          </a:bodyPr>
          <a:lstStyle/>
          <a:p>
            <a:pPr marL="533400" indent="-533400">
              <a:buFont typeface="Wingdings" pitchFamily="2" charset="2"/>
              <a:buAutoNum type="arabicParenR"/>
            </a:pPr>
            <a:r>
              <a:rPr lang="en-US" sz="2800" dirty="0">
                <a:solidFill>
                  <a:srgbClr val="0000FF"/>
                </a:solidFill>
              </a:rPr>
              <a:t>Decide on the skills and competencies you want to assess (or develop)</a:t>
            </a:r>
          </a:p>
          <a:p>
            <a:pPr marL="533400" indent="-533400">
              <a:buFont typeface="Wingdings" pitchFamily="2" charset="2"/>
              <a:buAutoNum type="arabicParenR"/>
            </a:pPr>
            <a:r>
              <a:rPr lang="en-US" sz="2800" dirty="0">
                <a:solidFill>
                  <a:srgbClr val="0000FF"/>
                </a:solidFill>
              </a:rPr>
              <a:t>Identify or Choose assessment tasks that are authentic, real-life, practical, and/or holistic</a:t>
            </a:r>
          </a:p>
          <a:p>
            <a:pPr marL="533400" indent="-533400">
              <a:buFont typeface="Wingdings" pitchFamily="2" charset="2"/>
              <a:buAutoNum type="arabicParenR"/>
            </a:pPr>
            <a:r>
              <a:rPr lang="en-US" sz="2800" dirty="0">
                <a:solidFill>
                  <a:srgbClr val="0000FF"/>
                </a:solidFill>
              </a:rPr>
              <a:t>Develop instructions for the tasks</a:t>
            </a:r>
          </a:p>
          <a:p>
            <a:pPr marL="533400" indent="-533400">
              <a:buFont typeface="Wingdings" pitchFamily="2" charset="2"/>
              <a:buAutoNum type="arabicParenR"/>
            </a:pPr>
            <a:r>
              <a:rPr lang="en-US" sz="2800" dirty="0">
                <a:solidFill>
                  <a:srgbClr val="0000FF"/>
                </a:solidFill>
              </a:rPr>
              <a:t>Decide on process or product focus</a:t>
            </a:r>
          </a:p>
          <a:p>
            <a:pPr marL="533400" indent="-533400">
              <a:buFont typeface="Wingdings" pitchFamily="2" charset="2"/>
              <a:buAutoNum type="arabicParenR"/>
            </a:pPr>
            <a:r>
              <a:rPr lang="en-US" sz="2800" dirty="0">
                <a:solidFill>
                  <a:srgbClr val="0000FF"/>
                </a:solidFill>
              </a:rPr>
              <a:t>Decide on the amount of structuring necessary and include scaffolding if required</a:t>
            </a:r>
          </a:p>
          <a:p>
            <a:pPr marL="533400" indent="-533400">
              <a:buFont typeface="Wingdings" pitchFamily="2" charset="2"/>
              <a:buAutoNum type="arabicParenR"/>
            </a:pPr>
            <a:r>
              <a:rPr lang="en-US" sz="2800" dirty="0">
                <a:solidFill>
                  <a:srgbClr val="0000FF"/>
                </a:solidFill>
              </a:rPr>
              <a:t>Develop a useful rubric</a:t>
            </a:r>
          </a:p>
        </p:txBody>
      </p:sp>
    </p:spTree>
    <p:extLst>
      <p:ext uri="{BB962C8B-B14F-4D97-AF65-F5344CB8AC3E}">
        <p14:creationId xmlns:p14="http://schemas.microsoft.com/office/powerpoint/2010/main" val="3512419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t>Help on choosing tasks</a:t>
            </a:r>
          </a:p>
        </p:txBody>
      </p:sp>
      <p:sp>
        <p:nvSpPr>
          <p:cNvPr id="459779" name="Rectangle 3"/>
          <p:cNvSpPr>
            <a:spLocks noGrp="1" noChangeArrowheads="1"/>
          </p:cNvSpPr>
          <p:nvPr>
            <p:ph type="body" idx="1"/>
          </p:nvPr>
        </p:nvSpPr>
        <p:spPr>
          <a:xfrm>
            <a:off x="1619672" y="1268760"/>
            <a:ext cx="6912768" cy="5360640"/>
          </a:xfrm>
        </p:spPr>
        <p:txBody>
          <a:bodyPr>
            <a:normAutofit lnSpcReduction="10000"/>
          </a:bodyPr>
          <a:lstStyle/>
          <a:p>
            <a:pPr lvl="1">
              <a:lnSpc>
                <a:spcPct val="80000"/>
              </a:lnSpc>
            </a:pPr>
            <a:r>
              <a:rPr lang="en-US" sz="2400" dirty="0"/>
              <a:t>Does the task truly match the outcome(s) you're trying to measure? </a:t>
            </a:r>
          </a:p>
          <a:p>
            <a:pPr lvl="1">
              <a:lnSpc>
                <a:spcPct val="80000"/>
              </a:lnSpc>
            </a:pPr>
            <a:r>
              <a:rPr lang="en-US" sz="2400" dirty="0"/>
              <a:t>Does the task require the students to use critical thinking skills? </a:t>
            </a:r>
          </a:p>
          <a:p>
            <a:pPr lvl="1">
              <a:lnSpc>
                <a:spcPct val="80000"/>
              </a:lnSpc>
            </a:pPr>
            <a:r>
              <a:rPr lang="en-US" sz="2400" dirty="0"/>
              <a:t>Is the task a worthwhile use of instructional time? </a:t>
            </a:r>
          </a:p>
          <a:p>
            <a:pPr lvl="1">
              <a:lnSpc>
                <a:spcPct val="80000"/>
              </a:lnSpc>
            </a:pPr>
            <a:r>
              <a:rPr lang="en-US" sz="2400" dirty="0"/>
              <a:t>Does the assessment use engaging tasks from the "real world?" </a:t>
            </a:r>
          </a:p>
          <a:p>
            <a:pPr lvl="1">
              <a:lnSpc>
                <a:spcPct val="80000"/>
              </a:lnSpc>
            </a:pPr>
            <a:r>
              <a:rPr lang="en-US" sz="2400" dirty="0"/>
              <a:t>Can the task be used to measure several outcomes at once? </a:t>
            </a:r>
          </a:p>
          <a:p>
            <a:pPr lvl="1">
              <a:lnSpc>
                <a:spcPct val="80000"/>
              </a:lnSpc>
            </a:pPr>
            <a:r>
              <a:rPr lang="en-US" sz="2400" dirty="0"/>
              <a:t>Are the tasks fair and free from bias? </a:t>
            </a:r>
          </a:p>
          <a:p>
            <a:pPr lvl="1">
              <a:lnSpc>
                <a:spcPct val="80000"/>
              </a:lnSpc>
            </a:pPr>
            <a:r>
              <a:rPr lang="en-US" sz="2400" dirty="0"/>
              <a:t>Will the task be credible? </a:t>
            </a:r>
          </a:p>
          <a:p>
            <a:pPr lvl="1">
              <a:lnSpc>
                <a:spcPct val="80000"/>
              </a:lnSpc>
            </a:pPr>
            <a:r>
              <a:rPr lang="en-US" sz="2400" dirty="0"/>
              <a:t>Is the task feasible? </a:t>
            </a:r>
          </a:p>
          <a:p>
            <a:pPr lvl="1">
              <a:lnSpc>
                <a:spcPct val="80000"/>
              </a:lnSpc>
            </a:pPr>
            <a:r>
              <a:rPr lang="en-US" sz="2400" dirty="0"/>
              <a:t>Is the task clearly defined?</a:t>
            </a:r>
            <a:r>
              <a:rPr lang="en-US" sz="1800" dirty="0"/>
              <a:t> </a:t>
            </a:r>
            <a:endParaRPr lang="en-US" sz="1400" i="1" dirty="0"/>
          </a:p>
          <a:p>
            <a:pPr>
              <a:lnSpc>
                <a:spcPct val="80000"/>
              </a:lnSpc>
              <a:buFont typeface="Wingdings" pitchFamily="2" charset="2"/>
              <a:buNone/>
            </a:pPr>
            <a:r>
              <a:rPr lang="en-US" sz="1400" i="1" dirty="0"/>
              <a:t>--Adapted from Herman, </a:t>
            </a:r>
            <a:r>
              <a:rPr lang="en-US" sz="1400" i="1" dirty="0" err="1"/>
              <a:t>Aschbacher</a:t>
            </a:r>
            <a:r>
              <a:rPr lang="en-US" sz="1400" i="1" dirty="0"/>
              <a:t> and Winters (1992</a:t>
            </a:r>
          </a:p>
        </p:txBody>
      </p:sp>
    </p:spTree>
    <p:extLst>
      <p:ext uri="{BB962C8B-B14F-4D97-AF65-F5344CB8AC3E}">
        <p14:creationId xmlns:p14="http://schemas.microsoft.com/office/powerpoint/2010/main" val="1496182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Symphony</Template>
  <TotalTime>753</TotalTime>
  <Words>2193</Words>
  <Application>Microsoft Office PowerPoint</Application>
  <PresentationFormat>On-screen Show (4:3)</PresentationFormat>
  <Paragraphs>477</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Symphony</vt:lpstr>
      <vt:lpstr>TOBAGO WORKSHOP ON EDUCATIONAL ASSESSMENT Day 4, Sessions 1 &amp; 2</vt:lpstr>
      <vt:lpstr>Day 4: Performance assessment tasks</vt:lpstr>
      <vt:lpstr>PLENARY  ASSESSMENT OF LEARNING IN THE CLASSROOM: Performance Assessments </vt:lpstr>
      <vt:lpstr>Better Understanding-  Performance Assessments</vt:lpstr>
      <vt:lpstr>Better Understanding- Performance Assessments</vt:lpstr>
      <vt:lpstr>Definitions</vt:lpstr>
      <vt:lpstr>Illustrative Performance Assessment task</vt:lpstr>
      <vt:lpstr>Designing &amp; Developing Performance Assessments</vt:lpstr>
      <vt:lpstr>Help on choosing tasks</vt:lpstr>
      <vt:lpstr>PowerPoint Presentation</vt:lpstr>
      <vt:lpstr>PowerPoint Presentation</vt:lpstr>
      <vt:lpstr>PowerPoint Presentation</vt:lpstr>
      <vt:lpstr>PowerPoint Presentation</vt:lpstr>
      <vt:lpstr>PowerPoint Presentation</vt:lpstr>
      <vt:lpstr>What a performance assessment looks like</vt:lpstr>
      <vt:lpstr>Describing your task</vt:lpstr>
      <vt:lpstr>Designing a Performance Assessment</vt:lpstr>
      <vt:lpstr>Task Design Challenges</vt:lpstr>
      <vt:lpstr>Cognitive Challenge</vt:lpstr>
      <vt:lpstr>PowerPoint Presentation</vt:lpstr>
      <vt:lpstr>Authenticity</vt:lpstr>
      <vt:lpstr>Authenticity on a continuum</vt:lpstr>
      <vt:lpstr>Scaffolding explained</vt:lpstr>
      <vt:lpstr>Balancing Challenge and Scaffolding</vt:lpstr>
      <vt:lpstr>Scaffolding: shifting responsibility in the learning-teaching cycle</vt:lpstr>
      <vt:lpstr>Brainstorming authentic tasks</vt:lpstr>
      <vt:lpstr>Brainstorming authentic tasks</vt:lpstr>
      <vt:lpstr>Balancing challenge with support: Scaffolding</vt:lpstr>
      <vt:lpstr>Four key features of successful scaffolding (Daniels, 2001) </vt:lpstr>
      <vt:lpstr>Scaffolding and ‘feeding forward’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vt:lpstr>
      <vt:lpstr>PLENARY  ASSESSMENT OF LEARNING IN THE CLASSROOM:  Rubrics </vt:lpstr>
      <vt:lpstr>The scoring of assessments</vt:lpstr>
      <vt:lpstr>Parts of a Rubric</vt:lpstr>
      <vt:lpstr>PowerPoint Presentation</vt:lpstr>
      <vt:lpstr>From checklist to rubric</vt:lpstr>
      <vt:lpstr>Types of Rubrics</vt:lpstr>
      <vt:lpstr>PowerPoint Presentation</vt:lpstr>
      <vt:lpstr>PowerPoint Presentation</vt:lpstr>
      <vt:lpstr>PowerPoint Presentation</vt:lpstr>
      <vt:lpstr>PowerPoint Presentation</vt:lpstr>
      <vt:lpstr>PowerPoint Presentation</vt:lpstr>
      <vt:lpstr>Developing a Rubric</vt:lpstr>
      <vt:lpstr>Developing a Rubric</vt:lpstr>
      <vt:lpstr>Developing a Rubric</vt:lpstr>
      <vt:lpstr>Developing a Rubric</vt:lpstr>
      <vt:lpstr>Developing a Rubric</vt:lpstr>
      <vt:lpstr>Performance Labels http://www.music.miami.edu/assessment/rubricsDescripts.html </vt:lpstr>
      <vt:lpstr>PowerPoint Presentation</vt:lpstr>
      <vt:lpstr>PowerPoint Presentation</vt:lpstr>
      <vt:lpstr>PowerPoint Presentation</vt:lpstr>
      <vt:lpstr>PowerPoint Presentation</vt:lpstr>
      <vt:lpstr>PowerPoint Presentation</vt:lpstr>
      <vt:lpstr>SAMPLE RUBRICS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TOBAGO WORKSHOP ON EDUCATIONAL ASSESSMENT Day 4, Sessions 1 &amp; 2</dc:title>
  <dc:creator>Jerome De lisle</dc:creator>
  <cp:lastModifiedBy>Jerome De lisle</cp:lastModifiedBy>
  <cp:revision>21</cp:revision>
  <dcterms:created xsi:type="dcterms:W3CDTF">2013-07-06T02:20:49Z</dcterms:created>
  <dcterms:modified xsi:type="dcterms:W3CDTF">2013-07-06T14:53:54Z</dcterms:modified>
</cp:coreProperties>
</file>