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9"/>
  </p:notesMasterIdLst>
  <p:sldIdLst>
    <p:sldId id="256" r:id="rId2"/>
    <p:sldId id="264" r:id="rId3"/>
    <p:sldId id="290" r:id="rId4"/>
    <p:sldId id="257" r:id="rId5"/>
    <p:sldId id="292" r:id="rId6"/>
    <p:sldId id="293" r:id="rId7"/>
    <p:sldId id="335" r:id="rId8"/>
    <p:sldId id="336" r:id="rId9"/>
    <p:sldId id="337" r:id="rId10"/>
    <p:sldId id="294" r:id="rId11"/>
    <p:sldId id="323" r:id="rId12"/>
    <p:sldId id="295" r:id="rId13"/>
    <p:sldId id="279" r:id="rId14"/>
    <p:sldId id="280" r:id="rId15"/>
    <p:sldId id="291" r:id="rId16"/>
    <p:sldId id="259" r:id="rId17"/>
    <p:sldId id="260" r:id="rId18"/>
    <p:sldId id="297" r:id="rId19"/>
    <p:sldId id="298" r:id="rId20"/>
    <p:sldId id="299" r:id="rId21"/>
    <p:sldId id="300" r:id="rId22"/>
    <p:sldId id="302" r:id="rId23"/>
    <p:sldId id="303" r:id="rId24"/>
    <p:sldId id="304" r:id="rId25"/>
    <p:sldId id="305" r:id="rId26"/>
    <p:sldId id="328" r:id="rId27"/>
    <p:sldId id="324" r:id="rId28"/>
    <p:sldId id="334" r:id="rId29"/>
    <p:sldId id="329" r:id="rId30"/>
    <p:sldId id="330" r:id="rId31"/>
    <p:sldId id="308" r:id="rId32"/>
    <p:sldId id="309" r:id="rId33"/>
    <p:sldId id="327" r:id="rId34"/>
    <p:sldId id="320" r:id="rId35"/>
    <p:sldId id="333" r:id="rId36"/>
    <p:sldId id="296" r:id="rId37"/>
    <p:sldId id="314" r:id="rId38"/>
    <p:sldId id="312" r:id="rId39"/>
    <p:sldId id="315" r:id="rId40"/>
    <p:sldId id="311" r:id="rId41"/>
    <p:sldId id="316" r:id="rId42"/>
    <p:sldId id="332" r:id="rId43"/>
    <p:sldId id="318" r:id="rId44"/>
    <p:sldId id="321" r:id="rId45"/>
    <p:sldId id="322" r:id="rId46"/>
    <p:sldId id="262" r:id="rId47"/>
    <p:sldId id="33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5" autoAdjust="0"/>
  </p:normalViewPr>
  <p:slideViewPr>
    <p:cSldViewPr>
      <p:cViewPr>
        <p:scale>
          <a:sx n="66" d="100"/>
          <a:sy n="66" d="100"/>
        </p:scale>
        <p:origin x="-174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617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702A5-D0ED-41B4-9CEF-87686B2726A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5DACDD2-1E80-4119-988E-E6553CF686F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rPr>
            <a:t>Feed-up</a:t>
          </a:r>
          <a:r>
            <a:rPr lang="en-US" dirty="0" smtClean="0">
              <a:latin typeface="Berlin Sans FB" pitchFamily="34" charset="0"/>
            </a:rPr>
            <a:t> (Where am I going?)</a:t>
          </a:r>
          <a:endParaRPr lang="en-US" dirty="0">
            <a:latin typeface="Berlin Sans FB" pitchFamily="34" charset="0"/>
          </a:endParaRPr>
        </a:p>
      </dgm:t>
    </dgm:pt>
    <dgm:pt modelId="{AE1D95D6-9B86-451A-9623-EE2B73FCB1ED}" type="parTrans" cxnId="{A8896489-E1EF-41A8-BD8F-9B11EAC161E1}">
      <dgm:prSet/>
      <dgm:spPr/>
      <dgm:t>
        <a:bodyPr/>
        <a:lstStyle/>
        <a:p>
          <a:endParaRPr lang="en-US"/>
        </a:p>
      </dgm:t>
    </dgm:pt>
    <dgm:pt modelId="{5137E090-104F-4BCA-9BEA-83886A2D8E23}" type="sibTrans" cxnId="{A8896489-E1EF-41A8-BD8F-9B11EAC161E1}">
      <dgm:prSet/>
      <dgm:spPr/>
      <dgm:t>
        <a:bodyPr/>
        <a:lstStyle/>
        <a:p>
          <a:endParaRPr lang="en-US"/>
        </a:p>
      </dgm:t>
    </dgm:pt>
    <dgm:pt modelId="{F51157EB-B117-4A87-AC60-9ECFAA0EA61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rPr>
            <a:t>Feedback</a:t>
          </a:r>
          <a:r>
            <a:rPr lang="en-US" dirty="0" smtClean="0">
              <a:latin typeface="Berlin Sans FB" pitchFamily="34" charset="0"/>
            </a:rPr>
            <a:t> (How am I doing?)</a:t>
          </a:r>
          <a:endParaRPr lang="en-US" dirty="0">
            <a:latin typeface="Berlin Sans FB" pitchFamily="34" charset="0"/>
          </a:endParaRPr>
        </a:p>
      </dgm:t>
    </dgm:pt>
    <dgm:pt modelId="{0F44946B-2CA7-46F6-A546-1BC708982165}" type="parTrans" cxnId="{E75041ED-16B6-436D-A0F3-23108576F517}">
      <dgm:prSet/>
      <dgm:spPr/>
      <dgm:t>
        <a:bodyPr/>
        <a:lstStyle/>
        <a:p>
          <a:endParaRPr lang="en-US"/>
        </a:p>
      </dgm:t>
    </dgm:pt>
    <dgm:pt modelId="{6AB1F34D-A6E4-4DEC-8BE6-311F5A94D476}" type="sibTrans" cxnId="{E75041ED-16B6-436D-A0F3-23108576F517}">
      <dgm:prSet/>
      <dgm:spPr/>
      <dgm:t>
        <a:bodyPr/>
        <a:lstStyle/>
        <a:p>
          <a:endParaRPr lang="en-US"/>
        </a:p>
      </dgm:t>
    </dgm:pt>
    <dgm:pt modelId="{8022A93B-B9AD-451B-8200-BD6E69386C1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rPr>
            <a:t>Feed Forward </a:t>
          </a:r>
          <a:r>
            <a:rPr lang="en-US" dirty="0" smtClean="0">
              <a:latin typeface="Berlin Sans FB" pitchFamily="34" charset="0"/>
            </a:rPr>
            <a:t>(Where am I going next?)</a:t>
          </a:r>
          <a:endParaRPr lang="en-US" dirty="0">
            <a:latin typeface="Berlin Sans FB" pitchFamily="34" charset="0"/>
          </a:endParaRPr>
        </a:p>
      </dgm:t>
    </dgm:pt>
    <dgm:pt modelId="{E571D023-BDAA-48E4-B760-61181FEE689A}" type="parTrans" cxnId="{23D1CC08-7A4F-435B-82C9-27C31E3082D7}">
      <dgm:prSet/>
      <dgm:spPr/>
      <dgm:t>
        <a:bodyPr/>
        <a:lstStyle/>
        <a:p>
          <a:endParaRPr lang="en-US"/>
        </a:p>
      </dgm:t>
    </dgm:pt>
    <dgm:pt modelId="{EED01FFC-077A-482F-AF24-D21C9F3A1189}" type="sibTrans" cxnId="{23D1CC08-7A4F-435B-82C9-27C31E3082D7}">
      <dgm:prSet/>
      <dgm:spPr/>
      <dgm:t>
        <a:bodyPr/>
        <a:lstStyle/>
        <a:p>
          <a:endParaRPr lang="en-US"/>
        </a:p>
      </dgm:t>
    </dgm:pt>
    <dgm:pt modelId="{72CE0F98-87CC-48F1-AC6E-EEE81EEB59B7}" type="pres">
      <dgm:prSet presAssocID="{C42702A5-D0ED-41B4-9CEF-87686B2726AE}" presName="CompostProcess" presStyleCnt="0">
        <dgm:presLayoutVars>
          <dgm:dir/>
          <dgm:resizeHandles val="exact"/>
        </dgm:presLayoutVars>
      </dgm:prSet>
      <dgm:spPr/>
    </dgm:pt>
    <dgm:pt modelId="{896B5B63-1D7D-4002-AB21-3291AF60C4BE}" type="pres">
      <dgm:prSet presAssocID="{C42702A5-D0ED-41B4-9CEF-87686B2726AE}" presName="arrow" presStyleLbl="bgShp" presStyleIdx="0" presStyleCnt="1"/>
      <dgm:spPr/>
    </dgm:pt>
    <dgm:pt modelId="{E7810305-9E6C-461C-9A70-C91BEFB1FD51}" type="pres">
      <dgm:prSet presAssocID="{C42702A5-D0ED-41B4-9CEF-87686B2726AE}" presName="linearProcess" presStyleCnt="0"/>
      <dgm:spPr/>
    </dgm:pt>
    <dgm:pt modelId="{339BA3F6-9FA4-42C1-95A8-94C1167B31FA}" type="pres">
      <dgm:prSet presAssocID="{C5DACDD2-1E80-4119-988E-E6553CF686F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1D453-7FAB-421C-AA2B-5C7D3FBF50BF}" type="pres">
      <dgm:prSet presAssocID="{5137E090-104F-4BCA-9BEA-83886A2D8E23}" presName="sibTrans" presStyleCnt="0"/>
      <dgm:spPr/>
    </dgm:pt>
    <dgm:pt modelId="{4EB3DC7B-4327-4ACA-9A5F-DBCA3BD7356B}" type="pres">
      <dgm:prSet presAssocID="{F51157EB-B117-4A87-AC60-9ECFAA0EA6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17A6F-2B7A-4D08-A486-3CFA767C74C1}" type="pres">
      <dgm:prSet presAssocID="{6AB1F34D-A6E4-4DEC-8BE6-311F5A94D476}" presName="sibTrans" presStyleCnt="0"/>
      <dgm:spPr/>
    </dgm:pt>
    <dgm:pt modelId="{FF3CE570-4618-4490-BC60-397D5976DB46}" type="pres">
      <dgm:prSet presAssocID="{8022A93B-B9AD-451B-8200-BD6E69386C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C6902-9663-4D12-97F3-12A22CC1C8AD}" type="presOf" srcId="{8022A93B-B9AD-451B-8200-BD6E69386C17}" destId="{FF3CE570-4618-4490-BC60-397D5976DB46}" srcOrd="0" destOrd="0" presId="urn:microsoft.com/office/officeart/2005/8/layout/hProcess9"/>
    <dgm:cxn modelId="{E1549C9C-499A-4F55-9C65-76A038106E9D}" type="presOf" srcId="{C5DACDD2-1E80-4119-988E-E6553CF686FC}" destId="{339BA3F6-9FA4-42C1-95A8-94C1167B31FA}" srcOrd="0" destOrd="0" presId="urn:microsoft.com/office/officeart/2005/8/layout/hProcess9"/>
    <dgm:cxn modelId="{E75041ED-16B6-436D-A0F3-23108576F517}" srcId="{C42702A5-D0ED-41B4-9CEF-87686B2726AE}" destId="{F51157EB-B117-4A87-AC60-9ECFAA0EA61D}" srcOrd="1" destOrd="0" parTransId="{0F44946B-2CA7-46F6-A546-1BC708982165}" sibTransId="{6AB1F34D-A6E4-4DEC-8BE6-311F5A94D476}"/>
    <dgm:cxn modelId="{23D1CC08-7A4F-435B-82C9-27C31E3082D7}" srcId="{C42702A5-D0ED-41B4-9CEF-87686B2726AE}" destId="{8022A93B-B9AD-451B-8200-BD6E69386C17}" srcOrd="2" destOrd="0" parTransId="{E571D023-BDAA-48E4-B760-61181FEE689A}" sibTransId="{EED01FFC-077A-482F-AF24-D21C9F3A1189}"/>
    <dgm:cxn modelId="{A8896489-E1EF-41A8-BD8F-9B11EAC161E1}" srcId="{C42702A5-D0ED-41B4-9CEF-87686B2726AE}" destId="{C5DACDD2-1E80-4119-988E-E6553CF686FC}" srcOrd="0" destOrd="0" parTransId="{AE1D95D6-9B86-451A-9623-EE2B73FCB1ED}" sibTransId="{5137E090-104F-4BCA-9BEA-83886A2D8E23}"/>
    <dgm:cxn modelId="{1AA72F6F-28FA-4DDC-B446-C26A6566C12B}" type="presOf" srcId="{F51157EB-B117-4A87-AC60-9ECFAA0EA61D}" destId="{4EB3DC7B-4327-4ACA-9A5F-DBCA3BD7356B}" srcOrd="0" destOrd="0" presId="urn:microsoft.com/office/officeart/2005/8/layout/hProcess9"/>
    <dgm:cxn modelId="{82F5997C-30BA-4AE5-B3C1-B794A439797F}" type="presOf" srcId="{C42702A5-D0ED-41B4-9CEF-87686B2726AE}" destId="{72CE0F98-87CC-48F1-AC6E-EEE81EEB59B7}" srcOrd="0" destOrd="0" presId="urn:microsoft.com/office/officeart/2005/8/layout/hProcess9"/>
    <dgm:cxn modelId="{10D6CBDE-7ECC-4D0A-9B53-10E2866F9246}" type="presParOf" srcId="{72CE0F98-87CC-48F1-AC6E-EEE81EEB59B7}" destId="{896B5B63-1D7D-4002-AB21-3291AF60C4BE}" srcOrd="0" destOrd="0" presId="urn:microsoft.com/office/officeart/2005/8/layout/hProcess9"/>
    <dgm:cxn modelId="{70C5B1C7-FD78-489C-9B4C-36BBE09D09C6}" type="presParOf" srcId="{72CE0F98-87CC-48F1-AC6E-EEE81EEB59B7}" destId="{E7810305-9E6C-461C-9A70-C91BEFB1FD51}" srcOrd="1" destOrd="0" presId="urn:microsoft.com/office/officeart/2005/8/layout/hProcess9"/>
    <dgm:cxn modelId="{4925C189-DEC2-4AE4-A4A7-D1C63044BCE7}" type="presParOf" srcId="{E7810305-9E6C-461C-9A70-C91BEFB1FD51}" destId="{339BA3F6-9FA4-42C1-95A8-94C1167B31FA}" srcOrd="0" destOrd="0" presId="urn:microsoft.com/office/officeart/2005/8/layout/hProcess9"/>
    <dgm:cxn modelId="{2A428F48-24C5-4562-AE51-4509B5D9984F}" type="presParOf" srcId="{E7810305-9E6C-461C-9A70-C91BEFB1FD51}" destId="{2FD1D453-7FAB-421C-AA2B-5C7D3FBF50BF}" srcOrd="1" destOrd="0" presId="urn:microsoft.com/office/officeart/2005/8/layout/hProcess9"/>
    <dgm:cxn modelId="{BB6EEA3A-59F2-4C9E-ACEE-C6DC9EEFC0C7}" type="presParOf" srcId="{E7810305-9E6C-461C-9A70-C91BEFB1FD51}" destId="{4EB3DC7B-4327-4ACA-9A5F-DBCA3BD7356B}" srcOrd="2" destOrd="0" presId="urn:microsoft.com/office/officeart/2005/8/layout/hProcess9"/>
    <dgm:cxn modelId="{16E1373E-C18D-491C-9D73-42C4A6CF1418}" type="presParOf" srcId="{E7810305-9E6C-461C-9A70-C91BEFB1FD51}" destId="{87A17A6F-2B7A-4D08-A486-3CFA767C74C1}" srcOrd="3" destOrd="0" presId="urn:microsoft.com/office/officeart/2005/8/layout/hProcess9"/>
    <dgm:cxn modelId="{E2B7DD43-3D7E-4E75-89B2-8240727ED5AC}" type="presParOf" srcId="{E7810305-9E6C-461C-9A70-C91BEFB1FD51}" destId="{FF3CE570-4618-4490-BC60-397D5976DB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5B63-1D7D-4002-AB21-3291AF60C4BE}">
      <dsp:nvSpPr>
        <dsp:cNvPr id="0" name=""/>
        <dsp:cNvSpPr/>
      </dsp:nvSpPr>
      <dsp:spPr>
        <a:xfrm>
          <a:off x="608766" y="0"/>
          <a:ext cx="6899354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A3F6-9FA4-42C1-95A8-94C1167B31FA}">
      <dsp:nvSpPr>
        <dsp:cNvPr id="0" name=""/>
        <dsp:cNvSpPr/>
      </dsp:nvSpPr>
      <dsp:spPr>
        <a:xfrm>
          <a:off x="8719" y="1234440"/>
          <a:ext cx="261262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rPr>
            <a:t>Feed-up</a:t>
          </a:r>
          <a:r>
            <a:rPr lang="en-US" sz="2900" kern="1200" dirty="0" smtClean="0">
              <a:latin typeface="Berlin Sans FB" pitchFamily="34" charset="0"/>
            </a:rPr>
            <a:t> (Where am I going?)</a:t>
          </a:r>
          <a:endParaRPr lang="en-US" sz="2900" kern="1200" dirty="0">
            <a:latin typeface="Berlin Sans FB" pitchFamily="34" charset="0"/>
          </a:endParaRPr>
        </a:p>
      </dsp:txBody>
      <dsp:txXfrm>
        <a:off x="89066" y="1314787"/>
        <a:ext cx="2451929" cy="1485226"/>
      </dsp:txXfrm>
    </dsp:sp>
    <dsp:sp modelId="{4EB3DC7B-4327-4ACA-9A5F-DBCA3BD7356B}">
      <dsp:nvSpPr>
        <dsp:cNvPr id="0" name=""/>
        <dsp:cNvSpPr/>
      </dsp:nvSpPr>
      <dsp:spPr>
        <a:xfrm>
          <a:off x="2752132" y="1234440"/>
          <a:ext cx="261262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rPr>
            <a:t>Feedback</a:t>
          </a:r>
          <a:r>
            <a:rPr lang="en-US" sz="2900" kern="1200" dirty="0" smtClean="0">
              <a:latin typeface="Berlin Sans FB" pitchFamily="34" charset="0"/>
            </a:rPr>
            <a:t> (How am I doing?)</a:t>
          </a:r>
          <a:endParaRPr lang="en-US" sz="2900" kern="1200" dirty="0">
            <a:latin typeface="Berlin Sans FB" pitchFamily="34" charset="0"/>
          </a:endParaRPr>
        </a:p>
      </dsp:txBody>
      <dsp:txXfrm>
        <a:off x="2832479" y="1314787"/>
        <a:ext cx="2451929" cy="1485226"/>
      </dsp:txXfrm>
    </dsp:sp>
    <dsp:sp modelId="{FF3CE570-4618-4490-BC60-397D5976DB46}">
      <dsp:nvSpPr>
        <dsp:cNvPr id="0" name=""/>
        <dsp:cNvSpPr/>
      </dsp:nvSpPr>
      <dsp:spPr>
        <a:xfrm>
          <a:off x="5495545" y="1234440"/>
          <a:ext cx="2612623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rPr>
            <a:t>Feed Forward </a:t>
          </a:r>
          <a:r>
            <a:rPr lang="en-US" sz="2900" kern="1200" dirty="0" smtClean="0">
              <a:latin typeface="Berlin Sans FB" pitchFamily="34" charset="0"/>
            </a:rPr>
            <a:t>(Where am I going next?)</a:t>
          </a:r>
          <a:endParaRPr lang="en-US" sz="2900" kern="1200" dirty="0">
            <a:latin typeface="Berlin Sans FB" pitchFamily="34" charset="0"/>
          </a:endParaRPr>
        </a:p>
      </dsp:txBody>
      <dsp:txXfrm>
        <a:off x="5575892" y="1314787"/>
        <a:ext cx="2451929" cy="148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1D07619-E441-4118-861C-961B1902EA42}" type="datetimeFigureOut">
              <a:rPr lang="en-US"/>
              <a:pPr>
                <a:defRPr/>
              </a:pPr>
              <a:t>7/16/2013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EBCE2A-E6B2-4CA2-830A-14C158690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67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BCF73C-6010-400A-8692-A315785C9B5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0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5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2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9C7E83-36CA-4161-98CF-E875E8E9A6B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95E420-8A43-4EA3-A2EB-8E777D311DE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169C10-8577-4F7B-9106-9B229CB63F9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50F651-48CB-412D-B385-E0CCA8894152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ADF343A-3C0B-4088-B5D6-E550E41148F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92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5ED0EF-A0EA-43B4-9AB7-5B15CCF28797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9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14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96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45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42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08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82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16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73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9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4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0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67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87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3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12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22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2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00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66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7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878035-16B9-4382-8D24-F41B522F69EA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41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86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15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1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0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223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847965-7EEB-45DB-AC97-167023B122AA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8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2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BCE2A-E6B2-4CA2-830A-14C158690A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3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2187B57-825D-400C-927C-8243E87EB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7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47A5-1161-4A90-852C-D52DBAEB8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5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6728-280E-4133-A22D-03DA14159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0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1C10-50CD-4D66-BAD7-61E8A05B6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1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B7A4-4611-4B61-B31A-6630C6BC1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C95A-BB91-4AB5-BEA6-C8C38A61C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5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809E-E126-4F44-BEE2-57C7A073D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3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2449-7A44-4F28-8276-15C85B579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2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3FAE-1085-48A6-A7E5-E8141D478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5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CEE3-4D38-4A92-98E0-F22C0F726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8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848D-AF46-44D0-9E29-22E8CC826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3AAA-B854-4AFD-BBB2-C1D925CC1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0384-16CE-4219-806A-172912B57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4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>
              <a:cs typeface="+mn-cs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dirty="0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A8F86EC2-7B50-422B-928B-556C7EC40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39624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Tobago Workshop on Educational Assessment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410200"/>
            <a:ext cx="5943600" cy="914400"/>
          </a:xfrm>
        </p:spPr>
        <p:txBody>
          <a:bodyPr/>
          <a:lstStyle/>
          <a:p>
            <a:pPr eaLnBrk="1" hangingPunct="1"/>
            <a:r>
              <a:rPr lang="en-US" sz="2400" smtClean="0"/>
              <a:t>Day 9, Session 1: Gwendolyn Ahyoung &amp; </a:t>
            </a:r>
          </a:p>
          <a:p>
            <a:pPr eaLnBrk="1" hangingPunct="1"/>
            <a:r>
              <a:rPr lang="en-US" sz="2400" smtClean="0"/>
              <a:t>                 Avril Fox-Pooran</a:t>
            </a:r>
          </a:p>
        </p:txBody>
      </p:sp>
      <p:pic>
        <p:nvPicPr>
          <p:cNvPr id="3076" name="Picture 5" descr="j01987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2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/>
            <a:r>
              <a:rPr lang="en-US" sz="4000" smtClean="0"/>
              <a:t>Definition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7010400" cy="4379913"/>
          </a:xfrm>
        </p:spPr>
        <p:txBody>
          <a:bodyPr/>
          <a:lstStyle/>
          <a:p>
            <a:r>
              <a:rPr lang="en-US" smtClean="0"/>
              <a:t>Formative assessment is a process and/or a set of strategies that teachers and students use to gather information </a:t>
            </a:r>
            <a:r>
              <a:rPr lang="en-US" i="1" smtClean="0"/>
              <a:t>during the learning process </a:t>
            </a:r>
            <a:r>
              <a:rPr lang="en-US" smtClean="0"/>
              <a:t>and to make adjustments accordingly.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600200"/>
          </a:xfrm>
        </p:spPr>
        <p:txBody>
          <a:bodyPr/>
          <a:lstStyle/>
          <a:p>
            <a:pPr algn="ctr"/>
            <a:r>
              <a:rPr lang="en-US" sz="2800" smtClean="0"/>
              <a:t>Differences between formal and informal formative assessment practices</a:t>
            </a:r>
            <a:br>
              <a:rPr lang="en-US" sz="2800" smtClean="0"/>
            </a:br>
            <a:r>
              <a:rPr lang="en-US" sz="2400" b="1" smtClean="0"/>
              <a:t>Purpose: Reduce the Gap</a:t>
            </a:r>
            <a:r>
              <a:rPr lang="en-US" sz="1800" b="1" smtClean="0"/>
              <a:t> </a:t>
            </a:r>
            <a:br>
              <a:rPr lang="en-US" sz="1800" b="1" smtClean="0"/>
            </a:br>
            <a:r>
              <a:rPr lang="en-US" sz="1800" b="1" smtClean="0"/>
              <a:t>                                                                   Ruiz-Primo &amp; Furtak, 2007)</a:t>
            </a:r>
            <a:endParaRPr lang="en-US" sz="2400" b="1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85800"/>
          </a:xfrm>
        </p:spPr>
        <p:txBody>
          <a:bodyPr/>
          <a:lstStyle/>
          <a:p>
            <a:pPr algn="ctr"/>
            <a:r>
              <a:rPr lang="en-US" smtClean="0"/>
              <a:t>FORMAL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62200"/>
            <a:ext cx="4268788" cy="3763963"/>
          </a:xfrm>
        </p:spPr>
        <p:txBody>
          <a:bodyPr/>
          <a:lstStyle/>
          <a:p>
            <a:r>
              <a:rPr lang="en-US" smtClean="0"/>
              <a:t>Gathering (through quizzes and embedded assessments</a:t>
            </a:r>
          </a:p>
          <a:p>
            <a:r>
              <a:rPr lang="en-US" smtClean="0"/>
              <a:t>Interpreting (reading student work, providing written comments to all students)</a:t>
            </a:r>
          </a:p>
          <a:p>
            <a:r>
              <a:rPr lang="en-US" smtClean="0"/>
              <a:t>Acting (written lesson plans)</a:t>
            </a:r>
          </a:p>
        </p:txBody>
      </p:sp>
      <p:sp>
        <p:nvSpPr>
          <p:cNvPr id="1331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INFORMAL</a:t>
            </a:r>
          </a:p>
        </p:txBody>
      </p:sp>
      <p:sp>
        <p:nvSpPr>
          <p:cNvPr id="1331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038600"/>
          </a:xfrm>
        </p:spPr>
        <p:txBody>
          <a:bodyPr/>
          <a:lstStyle/>
          <a:p>
            <a:r>
              <a:rPr lang="en-US" smtClean="0"/>
              <a:t>Eliciting (asking students to formulate explanations or to provide evidence)</a:t>
            </a:r>
          </a:p>
          <a:p>
            <a:r>
              <a:rPr lang="en-US" smtClean="0"/>
              <a:t>Recognizing (repeating or revoicing students’ responses)</a:t>
            </a:r>
          </a:p>
          <a:p>
            <a:r>
              <a:rPr lang="en-US" smtClean="0"/>
              <a:t>Using (ask students to elaborate and explain)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914400"/>
          </a:xfrm>
        </p:spPr>
        <p:txBody>
          <a:bodyPr/>
          <a:lstStyle/>
          <a:p>
            <a:pPr algn="ctr"/>
            <a:r>
              <a:rPr lang="en-US" smtClean="0"/>
              <a:t>Assessment Data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2133600"/>
          </a:xfrm>
        </p:spPr>
        <p:txBody>
          <a:bodyPr/>
          <a:lstStyle/>
          <a:p>
            <a:r>
              <a:rPr lang="en-US" smtClean="0"/>
              <a:t>Converted into usable, actionable information for decision-making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162800" cy="1219200"/>
          </a:xfrm>
        </p:spPr>
        <p:txBody>
          <a:bodyPr/>
          <a:lstStyle/>
          <a:p>
            <a:pPr algn="ctr"/>
            <a:r>
              <a:rPr lang="en-US" sz="4000" smtClean="0"/>
              <a:t>Major forces in assessing students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964488" cy="4303713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sz="3600" dirty="0" smtClean="0"/>
              <a:t>1. How to assess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n-US" sz="2800" dirty="0" smtClean="0"/>
              <a:t>Detecting errors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n-US" sz="2800" dirty="0" smtClean="0"/>
              <a:t>Detecting assumptions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n-US" sz="2800" dirty="0" smtClean="0"/>
              <a:t>Formulating questions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n-US" sz="2800" dirty="0" smtClean="0"/>
              <a:t>Developing criteria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n-US" sz="2800" dirty="0" smtClean="0"/>
              <a:t>Developing analogies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n-US" sz="2800" dirty="0" smtClean="0"/>
              <a:t>Using models/exemplars/rubrics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/>
            <a:r>
              <a:rPr lang="en-US" sz="4000" smtClean="0"/>
              <a:t>Major forces in assessing students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8077200" cy="51054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mtClean="0"/>
              <a:t>Data collection takes place individually or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mtClean="0"/>
              <a:t>in groups.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3600" smtClean="0"/>
              <a:t>2. When to assess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mtClean="0"/>
              <a:t>At transition points (in short cycles)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mtClean="0"/>
              <a:t>Use what is learned to create options and choices (keep instruction at pace with student needs and learning styles)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Formative Data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456113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sz="3200" smtClean="0"/>
              <a:t>Teachers need to learn to use formative data to make better choices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smtClean="0"/>
              <a:t>Formative data is analyzed; course corrections made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smtClean="0"/>
              <a:t>Accurate choices lead to proficiency and higher levels of performance on the final performance</a:t>
            </a:r>
          </a:p>
          <a:p>
            <a:pPr lvl="1">
              <a:buFont typeface="Wingdings" pitchFamily="2" charset="2"/>
              <a:buChar char="v"/>
            </a:pPr>
            <a:endParaRPr lang="en-US" sz="3200" smtClean="0"/>
          </a:p>
          <a:p>
            <a:pPr lvl="1">
              <a:buFont typeface="Wingdings" pitchFamily="2" charset="2"/>
              <a:buChar char="v"/>
            </a:pPr>
            <a:endParaRPr lang="en-US" sz="32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14313"/>
            <a:ext cx="7267575" cy="928687"/>
          </a:xfrm>
        </p:spPr>
        <p:txBody>
          <a:bodyPr/>
          <a:lstStyle/>
          <a:p>
            <a:pPr eaLnBrk="1" hangingPunct="1"/>
            <a:r>
              <a:rPr lang="en-US" sz="4000" smtClean="0"/>
              <a:t>Standards and Benchmarks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696200" cy="4495800"/>
          </a:xfrm>
        </p:spPr>
        <p:txBody>
          <a:bodyPr/>
          <a:lstStyle/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smtClean="0"/>
              <a:t>Assessments must be aligned with standards and benchmarks.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smtClean="0"/>
              <a:t>Start with the assessment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smtClean="0"/>
              <a:t>Work backward to the benchmark.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93038" cy="10668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Using the 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572000"/>
          </a:xfrm>
        </p:spPr>
        <p:txBody>
          <a:bodyPr/>
          <a:lstStyle/>
          <a:p>
            <a:pPr lvl="2" eaLnBrk="1" hangingPunct="1">
              <a:buFont typeface="Wingdings" pitchFamily="2" charset="2"/>
              <a:buChar char="v"/>
            </a:pPr>
            <a:r>
              <a:rPr lang="en-US" sz="2800" smtClean="0"/>
              <a:t>Not about individualizing instruction and learning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800" smtClean="0"/>
              <a:t>But about planning accurately for instruction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800" smtClean="0"/>
              <a:t>Using differentiating strategies, BASED ON THE DATA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800" smtClean="0"/>
              <a:t>Assessment becomes formative when the </a:t>
            </a:r>
            <a:r>
              <a:rPr lang="en-US" sz="2800" b="1" smtClean="0"/>
              <a:t>evidence</a:t>
            </a:r>
            <a:r>
              <a:rPr lang="en-US" sz="2800" smtClean="0"/>
              <a:t> is actually used to adapt the teaching to meet student needs (Black &amp; Wiliam, 1998).</a:t>
            </a:r>
          </a:p>
          <a:p>
            <a:pPr lvl="2" eaLnBrk="1" hangingPunct="1">
              <a:buFont typeface="Wingdings" pitchFamily="2" charset="2"/>
              <a:buChar char="v"/>
            </a:pPr>
            <a:endParaRPr lang="en-US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763000" cy="5943600"/>
          </a:xfrm>
        </p:spPr>
        <p:txBody>
          <a:bodyPr/>
          <a:lstStyle/>
          <a:p>
            <a:pPr algn="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Integration of </a:t>
            </a:r>
            <a:br>
              <a:rPr lang="en-US" smtClean="0"/>
            </a:br>
            <a:r>
              <a:rPr lang="en-US" smtClean="0"/>
              <a:t>Formative Assessment</a:t>
            </a:r>
            <a:br>
              <a:rPr lang="en-US" smtClean="0"/>
            </a:br>
            <a:r>
              <a:rPr lang="en-US" smtClean="0"/>
              <a:t> in the Teaching of </a:t>
            </a:r>
            <a:br>
              <a:rPr lang="en-US" smtClean="0"/>
            </a:br>
            <a:r>
              <a:rPr lang="en-US" i="1" smtClean="0"/>
              <a:t>Reading </a:t>
            </a:r>
            <a:br>
              <a:rPr lang="en-US" i="1" smtClean="0"/>
            </a:br>
            <a:r>
              <a:rPr lang="en-US" i="1" smtClean="0"/>
              <a:t>Comprehension</a:t>
            </a:r>
            <a:br>
              <a:rPr lang="en-US" i="1" smtClean="0"/>
            </a:br>
            <a:r>
              <a:rPr lang="en-US" i="1" smtClean="0"/>
              <a:t/>
            </a:r>
            <a:br>
              <a:rPr lang="en-US" i="1" smtClean="0"/>
            </a:br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pic>
        <p:nvPicPr>
          <p:cNvPr id="20483" name="Picture 3" descr="C:\Users\Gwendolyn\Desktop\St. Hilda's\Work for Academic Year 20122013\St. Hilda's 20112012\St. Hilda's Classrooms\DSCN0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124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sz="4000" smtClean="0"/>
              <a:t>Teacher Judgments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0" y="2017713"/>
            <a:ext cx="7010400" cy="4114800"/>
          </a:xfrm>
        </p:spPr>
        <p:txBody>
          <a:bodyPr/>
          <a:lstStyle/>
          <a:p>
            <a:r>
              <a:rPr lang="en-US" smtClean="0"/>
              <a:t>Teacher Observations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Use of Checklists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Rubrics</a:t>
            </a:r>
          </a:p>
          <a:p>
            <a:r>
              <a:rPr lang="en-US" smtClean="0"/>
              <a:t>Questioning Techniques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Providing Quality Feedback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639175" cy="852487"/>
          </a:xfrm>
        </p:spPr>
        <p:txBody>
          <a:bodyPr/>
          <a:lstStyle/>
          <a:p>
            <a:pPr eaLnBrk="1" hangingPunct="1"/>
            <a:r>
              <a:rPr lang="en-US" sz="2400" smtClean="0"/>
              <a:t>Day 9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Formative and Diagnostic Assessments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smtClean="0"/>
              <a:t>PLENARY: From Evidence to Action in Formative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               Assessment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Garamond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>
                <a:cs typeface="Tahoma" pitchFamily="34" charset="0"/>
              </a:rPr>
              <a:t>PLENARY: Assessment to Improve Reading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Garamond" pitchFamily="18" charset="0"/>
              </a:rPr>
              <a:t>                        Response to Intervention Models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Garamond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240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PLENARY: Diagnostic Assessments – Why important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               for Tobago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240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algn="ctr"/>
            <a:r>
              <a:rPr lang="en-US" sz="4000" smtClean="0"/>
              <a:t> Questioning Strategies for Comprehension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1148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mtClean="0"/>
              <a:t>Focus on </a:t>
            </a:r>
            <a:r>
              <a:rPr lang="en-US" u="sng" smtClean="0"/>
              <a:t>literal</a:t>
            </a:r>
            <a:r>
              <a:rPr lang="en-US" smtClean="0"/>
              <a:t> and </a:t>
            </a:r>
            <a:r>
              <a:rPr lang="en-US" u="sng" smtClean="0"/>
              <a:t>inferential</a:t>
            </a:r>
            <a:r>
              <a:rPr lang="en-US" smtClean="0"/>
              <a:t> comprehension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mtClean="0"/>
              <a:t>of text</a:t>
            </a:r>
          </a:p>
          <a:p>
            <a:pPr marL="514350" indent="-514350">
              <a:buFont typeface="Wingdings" pitchFamily="2" charset="2"/>
              <a:buNone/>
            </a:pPr>
            <a:endParaRPr lang="en-US" smtClean="0"/>
          </a:p>
          <a:p>
            <a:pPr marL="514350" indent="-514350">
              <a:buFont typeface="Wingdings" pitchFamily="2" charset="2"/>
              <a:buNone/>
            </a:pPr>
            <a:r>
              <a:rPr lang="en-US" smtClean="0"/>
              <a:t>1. Initiate-Respond-Evaluate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smtClean="0"/>
              <a:t>Teachers ask questions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smtClean="0"/>
              <a:t>Students respond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smtClean="0"/>
              <a:t>Teachers evaluate students’ responses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algn="ctr"/>
            <a:r>
              <a:rPr lang="en-US" sz="4000" smtClean="0"/>
              <a:t>Questioning Strategies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077200" cy="4459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Helps students to develop strategic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approaches to reading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2. K-W-L Strategy (Ogle, 1986)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Students ask –</a:t>
            </a:r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What do I know?</a:t>
            </a:r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What do I want to learn?</a:t>
            </a:r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What did I learn?</a:t>
            </a:r>
          </a:p>
          <a:p>
            <a:pPr>
              <a:buFont typeface="Wingdings" pitchFamily="2" charset="2"/>
              <a:buChar char="ü"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3. Question-Answer-Relationship (QAR)  </a:t>
            </a:r>
            <a:br>
              <a:rPr lang="en-US" sz="3600" smtClean="0"/>
            </a:br>
            <a:r>
              <a:rPr lang="en-US" sz="2400" smtClean="0"/>
              <a:t>       Raphael &amp; Wonnacott, 1985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In-the-Text Questions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smtClean="0"/>
              <a:t>Right there questions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e.g. Who is the main character?</a:t>
            </a:r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r>
              <a:rPr lang="en-US" u="sng" smtClean="0"/>
              <a:t>Think and Search questions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e.g. How did the character return home?</a:t>
            </a:r>
          </a:p>
          <a:p>
            <a:pPr>
              <a:buFont typeface="Wingdings" pitchFamily="2" charset="2"/>
              <a:buChar char="§"/>
            </a:pPr>
            <a:endParaRPr lang="en-US" smtClean="0"/>
          </a:p>
        </p:txBody>
      </p:sp>
      <p:sp>
        <p:nvSpPr>
          <p:cNvPr id="2458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In-My-Head Questions</a:t>
            </a:r>
          </a:p>
        </p:txBody>
      </p:sp>
      <p:sp>
        <p:nvSpPr>
          <p:cNvPr id="24582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smtClean="0"/>
              <a:t>Author and you Questions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e.g. Would you have made the same choice the character made?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u="sng" smtClean="0"/>
              <a:t>On-My-Own Question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e.g. Do you know what it is like to feel jealous?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214313"/>
            <a:ext cx="8181975" cy="1233487"/>
          </a:xfrm>
        </p:spPr>
        <p:txBody>
          <a:bodyPr/>
          <a:lstStyle/>
          <a:p>
            <a:pPr algn="ctr"/>
            <a:r>
              <a:rPr lang="en-US" sz="3600" smtClean="0"/>
              <a:t>4. Questioning the Author</a:t>
            </a:r>
            <a:br>
              <a:rPr lang="en-US" sz="3600" smtClean="0"/>
            </a:br>
            <a:r>
              <a:rPr lang="en-US" sz="3600" smtClean="0"/>
              <a:t>     </a:t>
            </a:r>
            <a:r>
              <a:rPr lang="en-US" sz="2800" smtClean="0"/>
              <a:t>(Beck et al., 1997)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421688" cy="4227513"/>
          </a:xfrm>
        </p:spPr>
        <p:txBody>
          <a:bodyPr/>
          <a:lstStyle/>
          <a:p>
            <a:r>
              <a:rPr lang="en-US" smtClean="0"/>
              <a:t>Develop in students good questioning ability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(ask authors of the text)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Leads to critical reading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1157287"/>
          </a:xfrm>
        </p:spPr>
        <p:txBody>
          <a:bodyPr/>
          <a:lstStyle/>
          <a:p>
            <a:r>
              <a:rPr lang="en-US" sz="3600" smtClean="0"/>
              <a:t>Bloom’s Revised Taxonomy of Thinking Questions </a:t>
            </a:r>
            <a:r>
              <a:rPr lang="en-US" sz="2400" smtClean="0"/>
              <a:t>(Bloom, 1956)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657600" cy="4379913"/>
          </a:xfrm>
        </p:spPr>
        <p:txBody>
          <a:bodyPr/>
          <a:lstStyle/>
          <a:p>
            <a:r>
              <a:rPr lang="en-US" smtClean="0"/>
              <a:t>Assessing </a:t>
            </a:r>
            <a:r>
              <a:rPr lang="en-US" u="sng" smtClean="0"/>
              <a:t>first</a:t>
            </a:r>
            <a:r>
              <a:rPr lang="en-US" smtClean="0"/>
              <a:t> with literal comprehension questions</a:t>
            </a:r>
          </a:p>
          <a:p>
            <a:r>
              <a:rPr lang="en-US" smtClean="0"/>
              <a:t>Assessing </a:t>
            </a:r>
            <a:r>
              <a:rPr lang="en-US" u="sng" smtClean="0"/>
              <a:t>second</a:t>
            </a:r>
            <a:r>
              <a:rPr lang="en-US" smtClean="0"/>
              <a:t> with evaluative comprehension questions (critical appraisal)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06888" cy="4379913"/>
          </a:xfrm>
        </p:spPr>
        <p:txBody>
          <a:bodyPr/>
          <a:lstStyle/>
          <a:p>
            <a:r>
              <a:rPr lang="en-US" smtClean="0"/>
              <a:t>Higher order to Lower order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Creating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Evaluating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Analysing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Applying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Understanding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Remembering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6600"/>
            <a:ext cx="8763000" cy="3581400"/>
          </a:xfrm>
        </p:spPr>
        <p:txBody>
          <a:bodyPr/>
          <a:lstStyle/>
          <a:p>
            <a:pPr algn="ctr">
              <a:defRPr/>
            </a:pPr>
            <a:r>
              <a:rPr lang="en-US" sz="3600" b="0" dirty="0" smtClean="0"/>
              <a:t>                              </a:t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                          </a:t>
            </a:r>
            <a:br>
              <a:rPr lang="en-US" sz="3600" b="0" dirty="0" smtClean="0"/>
            </a:br>
            <a:r>
              <a:rPr lang="en-US" sz="3600" b="0" dirty="0" smtClean="0"/>
              <a:t>                               FEEDBACK </a:t>
            </a:r>
            <a:br>
              <a:rPr lang="en-US" sz="3600" b="0" dirty="0" smtClean="0"/>
            </a:br>
            <a:r>
              <a:rPr lang="en-US" sz="3600" b="0" dirty="0" smtClean="0"/>
              <a:t>                               </a:t>
            </a:r>
            <a:r>
              <a:rPr lang="en-US" sz="2000" b="0" dirty="0" smtClean="0"/>
              <a:t>(Paul Black et al., 2003)</a:t>
            </a:r>
            <a:endParaRPr lang="en-US" sz="2000" b="0" dirty="0"/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24000"/>
          </a:xfrm>
        </p:spPr>
        <p:txBody>
          <a:bodyPr/>
          <a:lstStyle/>
          <a:p>
            <a:pPr algn="ctr"/>
            <a:r>
              <a:rPr lang="en-US" sz="4400" smtClean="0"/>
              <a:t>An Essential Part of Formative Assessment</a:t>
            </a:r>
          </a:p>
        </p:txBody>
      </p:sp>
      <p:pic>
        <p:nvPicPr>
          <p:cNvPr id="27652" name="Picture 4" descr="C:\Users\Gwendolyn\Desktop\St. Hilda's\Work for Academic Year 20122013\St. Hilda's 20112012\St. Hilda's Classrooms\DSCN0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27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algn="ctr"/>
            <a:r>
              <a:rPr lang="en-US" sz="3600" smtClean="0"/>
              <a:t>Characteristics of Formative Feedback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74088" cy="4379913"/>
          </a:xfrm>
        </p:spPr>
        <p:txBody>
          <a:bodyPr/>
          <a:lstStyle/>
          <a:p>
            <a:r>
              <a:rPr lang="en-US" sz="2400" smtClean="0"/>
              <a:t>Focus on an observed skill, behaviour or knowledge level</a:t>
            </a:r>
          </a:p>
          <a:p>
            <a:r>
              <a:rPr lang="en-US" sz="2400" smtClean="0"/>
              <a:t>Compares the observation to an established standard or learning objective</a:t>
            </a:r>
          </a:p>
          <a:p>
            <a:r>
              <a:rPr lang="en-US" sz="2400" smtClean="0"/>
              <a:t>Provides an example of how to improve</a:t>
            </a:r>
          </a:p>
          <a:p>
            <a:r>
              <a:rPr lang="en-US" sz="2400" smtClean="0"/>
              <a:t>Non-judgmental or non-evaluative</a:t>
            </a:r>
          </a:p>
          <a:p>
            <a:r>
              <a:rPr lang="en-US" sz="2400" smtClean="0"/>
              <a:t>Based on direct information or reliable information</a:t>
            </a:r>
          </a:p>
          <a:p>
            <a:r>
              <a:rPr lang="en-US" sz="2400" smtClean="0"/>
              <a:t>Timely; Expected by the learner; Genuine</a:t>
            </a:r>
          </a:p>
          <a:p>
            <a:r>
              <a:rPr lang="en-US" sz="2400" smtClean="0"/>
              <a:t>Occurs on a regular basis</a:t>
            </a:r>
          </a:p>
          <a:p>
            <a:r>
              <a:rPr lang="en-US" sz="2400" smtClean="0"/>
              <a:t>Specific, not general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676400"/>
          </a:xfrm>
        </p:spPr>
        <p:txBody>
          <a:bodyPr/>
          <a:lstStyle/>
          <a:p>
            <a:pPr algn="ctr"/>
            <a:r>
              <a:rPr lang="en-US" sz="3600" smtClean="0"/>
              <a:t>Quality of Feedback influences quality of learning </a:t>
            </a:r>
            <a:br>
              <a:rPr lang="en-US" sz="3600" smtClean="0"/>
            </a:br>
            <a:r>
              <a:rPr lang="en-US" sz="3600" smtClean="0"/>
              <a:t>                            </a:t>
            </a:r>
            <a:r>
              <a:rPr lang="en-US" sz="2800" smtClean="0"/>
              <a:t>(Black &amp; Wiliam, 1998)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86600" cy="3922713"/>
          </a:xfrm>
        </p:spPr>
        <p:txBody>
          <a:bodyPr/>
          <a:lstStyle/>
          <a:p>
            <a:r>
              <a:rPr lang="en-US" smtClean="0"/>
              <a:t>Students know how well they are progressing – informed of their strengths and areas to improve</a:t>
            </a:r>
          </a:p>
          <a:p>
            <a:r>
              <a:rPr lang="en-US" smtClean="0"/>
              <a:t>Know what they need to do to improve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538287"/>
          </a:xfrm>
        </p:spPr>
        <p:txBody>
          <a:bodyPr/>
          <a:lstStyle/>
          <a:p>
            <a:pPr algn="ctr"/>
            <a:r>
              <a:rPr lang="en-US" sz="3200" smtClean="0"/>
              <a:t>An Effective Formative Assessment System</a:t>
            </a:r>
            <a:br>
              <a:rPr lang="en-US" sz="3200" smtClean="0"/>
            </a:br>
            <a:r>
              <a:rPr lang="en-US" sz="2000" smtClean="0"/>
              <a:t>(Hattie &amp; Timperley, 2007)</a:t>
            </a:r>
            <a:r>
              <a:rPr lang="en-US" sz="3200" smtClean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2017713"/>
          <a:ext cx="81168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r"/>
            <a:r>
              <a:rPr lang="en-US" sz="3600" smtClean="0"/>
              <a:t>Feedback Types (by complexity)</a:t>
            </a:r>
            <a:br>
              <a:rPr lang="en-US" sz="3600" smtClean="0"/>
            </a:br>
            <a:r>
              <a:rPr lang="en-US" sz="2000" smtClean="0"/>
              <a:t>Shute (2007, 2008)</a:t>
            </a:r>
            <a:endParaRPr lang="en-US" sz="3600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3735388" cy="533400"/>
          </a:xfrm>
        </p:spPr>
        <p:txBody>
          <a:bodyPr/>
          <a:lstStyle/>
          <a:p>
            <a:pPr algn="ctr"/>
            <a:r>
              <a:rPr lang="en-US" smtClean="0"/>
              <a:t>Types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09800"/>
            <a:ext cx="3048000" cy="3916363"/>
          </a:xfrm>
        </p:spPr>
        <p:txBody>
          <a:bodyPr/>
          <a:lstStyle/>
          <a:p>
            <a:r>
              <a:rPr lang="en-US" sz="2000" smtClean="0"/>
              <a:t>No feedback …………..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Verification …………….</a:t>
            </a:r>
          </a:p>
          <a:p>
            <a:r>
              <a:rPr lang="en-US" sz="2000" smtClean="0"/>
              <a:t>Correct response …….</a:t>
            </a:r>
          </a:p>
          <a:p>
            <a:endParaRPr lang="en-US" sz="2000" smtClean="0"/>
          </a:p>
          <a:p>
            <a:r>
              <a:rPr lang="en-US" sz="2000" smtClean="0"/>
              <a:t>Try-again ……………….</a:t>
            </a:r>
          </a:p>
          <a:p>
            <a:r>
              <a:rPr lang="en-US" sz="2000" smtClean="0"/>
              <a:t>Error-flagging ………… 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Elaborated ……………..</a:t>
            </a:r>
          </a:p>
          <a:p>
            <a:endParaRPr lang="en-US" sz="2000" smtClean="0"/>
          </a:p>
        </p:txBody>
      </p:sp>
      <p:sp>
        <p:nvSpPr>
          <p:cNvPr id="317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09600"/>
          </a:xfrm>
        </p:spPr>
        <p:txBody>
          <a:bodyPr/>
          <a:lstStyle/>
          <a:p>
            <a:pPr algn="ctr"/>
            <a:r>
              <a:rPr lang="en-US" smtClean="0"/>
              <a:t>Description</a:t>
            </a:r>
          </a:p>
        </p:txBody>
      </p:sp>
      <p:sp>
        <p:nvSpPr>
          <p:cNvPr id="31750" name="Content Placeholder 5"/>
          <p:cNvSpPr>
            <a:spLocks noGrp="1"/>
          </p:cNvSpPr>
          <p:nvPr>
            <p:ph sz="quarter" idx="4"/>
          </p:nvPr>
        </p:nvSpPr>
        <p:spPr>
          <a:xfrm>
            <a:off x="3429000" y="2286000"/>
            <a:ext cx="5486400" cy="3840163"/>
          </a:xfrm>
        </p:spPr>
        <p:txBody>
          <a:bodyPr/>
          <a:lstStyle/>
          <a:p>
            <a:r>
              <a:rPr lang="en-US" sz="2000" smtClean="0"/>
              <a:t>No indication as to the correctness of the answer</a:t>
            </a:r>
          </a:p>
          <a:p>
            <a:r>
              <a:rPr lang="en-US" sz="2000" smtClean="0"/>
              <a:t>Right or wrong (overall percentage)</a:t>
            </a:r>
          </a:p>
          <a:p>
            <a:r>
              <a:rPr lang="en-US" sz="2000" smtClean="0"/>
              <a:t>Only informs the learner of the correct answer</a:t>
            </a:r>
          </a:p>
          <a:p>
            <a:r>
              <a:rPr lang="en-US" sz="2000" smtClean="0"/>
              <a:t>Repeat-until correct</a:t>
            </a:r>
          </a:p>
          <a:p>
            <a:r>
              <a:rPr lang="en-US" sz="2000" smtClean="0"/>
              <a:t>Highlights errors in solution without giving the correct answer</a:t>
            </a:r>
            <a:endParaRPr lang="en-US" smtClean="0"/>
          </a:p>
          <a:p>
            <a:r>
              <a:rPr lang="en-US" sz="2000" smtClean="0"/>
              <a:t>Explaining why a specific response was correct (allows the learner to review part of the instruction)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400"/>
            <a:ext cx="7772400" cy="3124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evidence </a:t>
            </a:r>
            <a:br>
              <a:rPr lang="en-US" dirty="0" smtClean="0"/>
            </a:b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7772400" cy="914400"/>
          </a:xfrm>
        </p:spPr>
        <p:txBody>
          <a:bodyPr/>
          <a:lstStyle/>
          <a:p>
            <a:pPr algn="ctr"/>
            <a:r>
              <a:rPr lang="en-US" sz="4800" b="1" i="1" smtClean="0"/>
              <a:t>FORMATIVE ASSESSMENT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en-US" sz="3600" smtClean="0"/>
              <a:t>    Feedback Types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09600"/>
          </a:xfrm>
        </p:spPr>
        <p:txBody>
          <a:bodyPr/>
          <a:lstStyle/>
          <a:p>
            <a:pPr algn="r"/>
            <a:r>
              <a:rPr lang="en-US" smtClean="0"/>
              <a:t>Elaborated Feedback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3429000" cy="4144963"/>
          </a:xfrm>
        </p:spPr>
        <p:txBody>
          <a:bodyPr/>
          <a:lstStyle/>
          <a:p>
            <a:r>
              <a:rPr lang="en-US" sz="2000" smtClean="0"/>
              <a:t>Attribute Isolation</a:t>
            </a:r>
          </a:p>
          <a:p>
            <a:endParaRPr lang="en-US" sz="2000" smtClean="0"/>
          </a:p>
          <a:p>
            <a:r>
              <a:rPr lang="en-US" sz="2000" smtClean="0"/>
              <a:t>Topic-contingent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Response-contingent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Hints/cues/prompts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Bugs/misconceptions</a:t>
            </a:r>
          </a:p>
          <a:p>
            <a:endParaRPr lang="en-US" sz="2000" smtClean="0"/>
          </a:p>
          <a:p>
            <a:r>
              <a:rPr lang="en-US" sz="2000" smtClean="0"/>
              <a:t>Informative tutoring</a:t>
            </a:r>
          </a:p>
        </p:txBody>
      </p:sp>
      <p:sp>
        <p:nvSpPr>
          <p:cNvPr id="3277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85800"/>
          </a:xfrm>
        </p:spPr>
        <p:txBody>
          <a:bodyPr/>
          <a:lstStyle/>
          <a:p>
            <a:pPr algn="ctr"/>
            <a:r>
              <a:rPr lang="en-US" smtClean="0"/>
              <a:t>Description</a:t>
            </a:r>
          </a:p>
        </p:txBody>
      </p:sp>
      <p:sp>
        <p:nvSpPr>
          <p:cNvPr id="32774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1981200"/>
            <a:ext cx="5181600" cy="4419600"/>
          </a:xfrm>
        </p:spPr>
        <p:txBody>
          <a:bodyPr/>
          <a:lstStyle/>
          <a:p>
            <a:r>
              <a:rPr lang="en-US" sz="2000" smtClean="0"/>
              <a:t>Presents information on skill being studied</a:t>
            </a:r>
          </a:p>
          <a:p>
            <a:r>
              <a:rPr lang="en-US" sz="2000" smtClean="0"/>
              <a:t>Might entail re-teaching material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Describes why the answer is right/wrong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Strategic hint on what to do next or a demonstration</a:t>
            </a:r>
          </a:p>
          <a:p>
            <a:r>
              <a:rPr lang="en-US" sz="2000" smtClean="0"/>
              <a:t>Provides information about the learner’s specific errors or misconceptions</a:t>
            </a:r>
          </a:p>
          <a:p>
            <a:r>
              <a:rPr lang="en-US" sz="2000" smtClean="0"/>
              <a:t>Verification feedback, error-flagging and strategic hints on how to proceed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214313"/>
            <a:ext cx="8562975" cy="1462087"/>
          </a:xfrm>
        </p:spPr>
        <p:txBody>
          <a:bodyPr/>
          <a:lstStyle/>
          <a:p>
            <a:r>
              <a:rPr lang="en-US" sz="3200" smtClean="0"/>
              <a:t>Strategies &amp; the integration of formative assessment tools are intended to enhance the following Comprehension Skills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17713"/>
            <a:ext cx="4191000" cy="4611687"/>
          </a:xfrm>
        </p:spPr>
        <p:txBody>
          <a:bodyPr/>
          <a:lstStyle/>
          <a:p>
            <a:r>
              <a:rPr lang="en-US" sz="2400" smtClean="0"/>
              <a:t>Story structure</a:t>
            </a:r>
          </a:p>
          <a:p>
            <a:r>
              <a:rPr lang="en-US" sz="2400" smtClean="0"/>
              <a:t>Sequence of events</a:t>
            </a:r>
          </a:p>
          <a:p>
            <a:r>
              <a:rPr lang="en-US" sz="2400" smtClean="0"/>
              <a:t>Main Idea/Details</a:t>
            </a:r>
          </a:p>
          <a:p>
            <a:r>
              <a:rPr lang="en-US" sz="2400" smtClean="0"/>
              <a:t>Noting details</a:t>
            </a:r>
          </a:p>
          <a:p>
            <a:r>
              <a:rPr lang="en-US" sz="2400" smtClean="0"/>
              <a:t>Identifying Character Traits</a:t>
            </a:r>
          </a:p>
          <a:p>
            <a:r>
              <a:rPr lang="en-US" sz="2400" smtClean="0"/>
              <a:t>Compare and contrast</a:t>
            </a:r>
          </a:p>
          <a:p>
            <a:r>
              <a:rPr lang="en-US" sz="2400" smtClean="0"/>
              <a:t>Categorize and classify</a:t>
            </a:r>
          </a:p>
          <a:p>
            <a:r>
              <a:rPr lang="en-US" sz="2400" smtClean="0"/>
              <a:t>Fact and Opinion</a:t>
            </a:r>
          </a:p>
          <a:p>
            <a:endParaRPr lang="en-US" smtClean="0"/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7713"/>
            <a:ext cx="4230688" cy="4114800"/>
          </a:xfrm>
        </p:spPr>
        <p:txBody>
          <a:bodyPr/>
          <a:lstStyle/>
          <a:p>
            <a:r>
              <a:rPr lang="en-US" sz="2400" smtClean="0"/>
              <a:t>Cause and Effect</a:t>
            </a:r>
          </a:p>
          <a:p>
            <a:r>
              <a:rPr lang="en-US" sz="2400" smtClean="0"/>
              <a:t>Fantasy and Reality</a:t>
            </a:r>
          </a:p>
          <a:p>
            <a:r>
              <a:rPr lang="en-US" sz="2400" smtClean="0"/>
              <a:t>Drawing Conclusions</a:t>
            </a:r>
          </a:p>
          <a:p>
            <a:r>
              <a:rPr lang="en-US" sz="2400" smtClean="0"/>
              <a:t>Making Judgments</a:t>
            </a:r>
          </a:p>
          <a:p>
            <a:r>
              <a:rPr lang="en-US" sz="2400" smtClean="0"/>
              <a:t>Identifying text features</a:t>
            </a:r>
          </a:p>
          <a:p>
            <a:r>
              <a:rPr lang="en-US" sz="2400" smtClean="0"/>
              <a:t>Organizational Text Structure</a:t>
            </a:r>
          </a:p>
          <a:p>
            <a:r>
              <a:rPr lang="en-US" sz="2400" smtClean="0"/>
              <a:t>Vocabulary Development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algn="ctr"/>
            <a:r>
              <a:rPr lang="en-US" sz="3600" smtClean="0"/>
              <a:t>Students are exposed to a variety of Text types/Genres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267200" cy="4648200"/>
          </a:xfrm>
        </p:spPr>
        <p:txBody>
          <a:bodyPr/>
          <a:lstStyle/>
          <a:p>
            <a:r>
              <a:rPr lang="en-US" smtClean="0"/>
              <a:t>Picture books</a:t>
            </a:r>
          </a:p>
          <a:p>
            <a:r>
              <a:rPr lang="en-US" smtClean="0"/>
              <a:t>Short stories</a:t>
            </a:r>
          </a:p>
          <a:p>
            <a:r>
              <a:rPr lang="en-US" smtClean="0"/>
              <a:t>Folk stories/fairy tales</a:t>
            </a:r>
          </a:p>
          <a:p>
            <a:r>
              <a:rPr lang="en-US" smtClean="0"/>
              <a:t>Myths &amp; legends (appropriate to culture)</a:t>
            </a:r>
          </a:p>
          <a:p>
            <a:r>
              <a:rPr lang="en-US" smtClean="0"/>
              <a:t>Novels</a:t>
            </a:r>
          </a:p>
          <a:p>
            <a:r>
              <a:rPr lang="en-US" smtClean="0"/>
              <a:t>Poetry</a:t>
            </a:r>
          </a:p>
          <a:p>
            <a:r>
              <a:rPr lang="en-US" smtClean="0"/>
              <a:t>Biographies &amp; autobiographies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230688" cy="4379913"/>
          </a:xfrm>
        </p:spPr>
        <p:txBody>
          <a:bodyPr/>
          <a:lstStyle/>
          <a:p>
            <a:r>
              <a:rPr lang="en-US" smtClean="0"/>
              <a:t>Letters to the editor, magazine articles</a:t>
            </a:r>
          </a:p>
          <a:p>
            <a:r>
              <a:rPr lang="en-US" smtClean="0"/>
              <a:t>Excerpts from books for different purposes</a:t>
            </a:r>
          </a:p>
          <a:p>
            <a:r>
              <a:rPr lang="en-US" smtClean="0"/>
              <a:t>Published work written by students in class</a:t>
            </a:r>
          </a:p>
          <a:p>
            <a:r>
              <a:rPr lang="en-US" smtClean="0"/>
              <a:t>Digital texts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50938" y="533400"/>
            <a:ext cx="7793037" cy="3886200"/>
          </a:xfrm>
        </p:spPr>
        <p:txBody>
          <a:bodyPr/>
          <a:lstStyle/>
          <a:p>
            <a:r>
              <a:rPr lang="en-US" sz="4000" smtClean="0"/>
              <a:t>The Reading-Writing Connection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35843" name="Picture 3" descr="C:\Users\Admin\AppData\Local\Microsoft\Windows\Temporary Internet Files\Content.IE5\A61QTYV0\MCj044042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1736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029575" cy="1004887"/>
          </a:xfrm>
        </p:spPr>
        <p:txBody>
          <a:bodyPr/>
          <a:lstStyle/>
          <a:p>
            <a:r>
              <a:rPr lang="en-US" sz="3600" smtClean="0"/>
              <a:t>Assessing Reading through Writing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3962400" cy="4648200"/>
          </a:xfrm>
        </p:spPr>
        <p:txBody>
          <a:bodyPr/>
          <a:lstStyle/>
          <a:p>
            <a:r>
              <a:rPr lang="en-US" sz="2400" u="sng" smtClean="0"/>
              <a:t>Readers</a:t>
            </a:r>
            <a:r>
              <a:rPr lang="en-US" sz="2400" smtClean="0"/>
              <a:t> access other people’s ideas, knowledge and points of view from print or other forms of media</a:t>
            </a:r>
            <a:r>
              <a:rPr lang="en-US" smtClean="0"/>
              <a:t>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z="2400" u="sng" smtClean="0"/>
              <a:t>Writers </a:t>
            </a:r>
            <a:r>
              <a:rPr lang="en-US" sz="2400" smtClean="0"/>
              <a:t>communicate their ideas, knowledge and points of view through writing.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06888" cy="4800600"/>
          </a:xfrm>
        </p:spPr>
        <p:txBody>
          <a:bodyPr/>
          <a:lstStyle/>
          <a:p>
            <a:r>
              <a:rPr lang="en-US" b="1" smtClean="0"/>
              <a:t>Link</a:t>
            </a:r>
            <a:r>
              <a:rPr lang="en-US" smtClean="0"/>
              <a:t> reading and writing skills by employing many of the same strategies for making meaning – e.g.,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Activating prior knowledge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Making predictions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/>
              <a:t>Monitoring comprehension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 algn="r">
              <a:buFont typeface="Wingdings" pitchFamily="2" charset="2"/>
              <a:buNone/>
            </a:pPr>
            <a:r>
              <a:rPr lang="en-US" sz="2400" smtClean="0"/>
              <a:t>Olson, 2003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6697662" cy="928687"/>
          </a:xfrm>
        </p:spPr>
        <p:txBody>
          <a:bodyPr/>
          <a:lstStyle/>
          <a:p>
            <a:pPr algn="ctr"/>
            <a:r>
              <a:rPr lang="en-US" sz="4000" smtClean="0"/>
              <a:t>Reading/Writing Activity</a:t>
            </a:r>
          </a:p>
        </p:txBody>
      </p:sp>
      <p:pic>
        <p:nvPicPr>
          <p:cNvPr id="37891" name="Content Placeholder 3" descr="DSCN044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52600"/>
            <a:ext cx="3957638" cy="4800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7772400" cy="1371600"/>
          </a:xfrm>
        </p:spPr>
        <p:txBody>
          <a:bodyPr/>
          <a:lstStyle/>
          <a:p>
            <a:pPr algn="ctr"/>
            <a:r>
              <a:rPr lang="en-US" sz="4800" b="1" smtClean="0"/>
              <a:t>Diagnostic Assessment</a:t>
            </a: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7315200" cy="2895600"/>
          </a:xfrm>
        </p:spPr>
        <p:txBody>
          <a:bodyPr/>
          <a:lstStyle/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Day 9 Session 3</a:t>
            </a:r>
          </a:p>
          <a:p>
            <a:endParaRPr lang="en-US" sz="4000" smtClean="0"/>
          </a:p>
        </p:txBody>
      </p:sp>
      <p:pic>
        <p:nvPicPr>
          <p:cNvPr id="38916" name="Picture 2" descr="C:\Users\Gwendolyn\Desktop\Graduation 2013\DSCN0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279241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sz="4000" smtClean="0"/>
              <a:t>Pre-assessments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74088" cy="4303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DATA can come from:</a:t>
            </a:r>
          </a:p>
          <a:p>
            <a:pPr>
              <a:buFont typeface="Wingdings" pitchFamily="2" charset="2"/>
              <a:buChar char="ü"/>
            </a:pPr>
            <a:r>
              <a:rPr lang="en-US" smtClean="0"/>
              <a:t>     Summative assessment from the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previous activity</a:t>
            </a:r>
          </a:p>
          <a:p>
            <a:pPr>
              <a:buFont typeface="Wingdings" pitchFamily="2" charset="2"/>
              <a:buChar char="ü"/>
            </a:pPr>
            <a:r>
              <a:rPr lang="en-US" smtClean="0"/>
              <a:t>     Short assessments that focus on key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knowledge and concepts</a:t>
            </a:r>
          </a:p>
          <a:p>
            <a:pPr>
              <a:buFont typeface="Wingdings" pitchFamily="2" charset="2"/>
              <a:buChar char="ü"/>
            </a:pPr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sz="4000" smtClean="0"/>
              <a:t>Types of Diagnostic assessments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191000" cy="4303713"/>
          </a:xfrm>
        </p:spPr>
        <p:txBody>
          <a:bodyPr/>
          <a:lstStyle/>
          <a:p>
            <a:r>
              <a:rPr lang="en-US" u="sng" smtClean="0"/>
              <a:t>Informal procedures</a:t>
            </a:r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>
              <a:buFont typeface="Wingdings" pitchFamily="2" charset="2"/>
              <a:buChar char="ü"/>
            </a:pPr>
            <a:r>
              <a:rPr lang="en-US" smtClean="0"/>
              <a:t>Observing responses to specific tasks</a:t>
            </a:r>
          </a:p>
          <a:p>
            <a:pPr>
              <a:buFont typeface="Wingdings" pitchFamily="2" charset="2"/>
              <a:buChar char="ü"/>
            </a:pPr>
            <a:r>
              <a:rPr lang="en-US" smtClean="0"/>
              <a:t>Examining work products</a:t>
            </a:r>
          </a:p>
          <a:p>
            <a:pPr>
              <a:buFont typeface="Wingdings" pitchFamily="2" charset="2"/>
              <a:buChar char="ü"/>
            </a:pPr>
            <a:r>
              <a:rPr lang="en-US" smtClean="0"/>
              <a:t>Asking questions about their understanding or strategies</a:t>
            </a:r>
          </a:p>
        </p:txBody>
      </p:sp>
      <p:sp>
        <p:nvSpPr>
          <p:cNvPr id="4096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657600" cy="4572000"/>
          </a:xfrm>
        </p:spPr>
        <p:txBody>
          <a:bodyPr/>
          <a:lstStyle/>
          <a:p>
            <a:r>
              <a:rPr lang="en-US" u="sng" smtClean="0"/>
              <a:t>Formal procedures</a:t>
            </a:r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>
              <a:buFont typeface="Wingdings" pitchFamily="2" charset="2"/>
              <a:buChar char="ü"/>
            </a:pPr>
            <a:r>
              <a:rPr lang="en-US" smtClean="0"/>
              <a:t>Oral diagnostic tests that identify, describe and measure students’ strengths and weaknesses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600" smtClean="0"/>
              <a:t>Screening for Reading Problems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pPr algn="ctr"/>
            <a:r>
              <a:rPr lang="en-US" smtClean="0"/>
              <a:t>Purpose</a:t>
            </a:r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To identify those students </a:t>
            </a:r>
            <a:r>
              <a:rPr lang="en-US" u="sng" smtClean="0"/>
              <a:t>at risk </a:t>
            </a:r>
            <a:r>
              <a:rPr lang="en-US" smtClean="0"/>
              <a:t>for reading difficulties</a:t>
            </a:r>
          </a:p>
          <a:p>
            <a:r>
              <a:rPr lang="en-US" smtClean="0"/>
              <a:t>To identify those students </a:t>
            </a:r>
            <a:r>
              <a:rPr lang="en-US" u="sng" smtClean="0"/>
              <a:t>on track </a:t>
            </a:r>
            <a:r>
              <a:rPr lang="en-US" smtClean="0"/>
              <a:t>for successful reading outcomes</a:t>
            </a:r>
          </a:p>
          <a:p>
            <a:r>
              <a:rPr lang="en-US" smtClean="0"/>
              <a:t>THEN – to make instructional decisions</a:t>
            </a:r>
          </a:p>
        </p:txBody>
      </p:sp>
      <p:sp>
        <p:nvSpPr>
          <p:cNvPr id="419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85800"/>
          </a:xfrm>
        </p:spPr>
        <p:txBody>
          <a:bodyPr/>
          <a:lstStyle/>
          <a:p>
            <a:pPr algn="ctr"/>
            <a:r>
              <a:rPr lang="en-US" smtClean="0"/>
              <a:t>Testing</a:t>
            </a:r>
          </a:p>
        </p:txBody>
      </p:sp>
      <p:sp>
        <p:nvSpPr>
          <p:cNvPr id="41990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057400"/>
            <a:ext cx="3581400" cy="4572000"/>
          </a:xfrm>
        </p:spPr>
        <p:txBody>
          <a:bodyPr/>
          <a:lstStyle/>
          <a:p>
            <a:r>
              <a:rPr lang="en-US" smtClean="0"/>
              <a:t>Administered to all students at least 3 times per year</a:t>
            </a:r>
          </a:p>
          <a:p>
            <a:r>
              <a:rPr lang="en-US" smtClean="0"/>
              <a:t>Directly measure students’ proficiency on the essential elements of reading – letter knowledge, phonics, phonological awareness, fluency, vocabulary and comprehension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Background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84028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800" b="1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v"/>
              <a:defRPr/>
            </a:pPr>
            <a:endParaRPr lang="en-US" sz="28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  <a:cs typeface="+mn-cs"/>
              </a:rPr>
              <a:t>Researchers believe that in this new </a:t>
            </a:r>
            <a:r>
              <a:rPr lang="en-US" sz="2600" b="1" i="1" kern="0" dirty="0">
                <a:latin typeface="+mn-lt"/>
                <a:cs typeface="+mn-cs"/>
              </a:rPr>
              <a:t>Media Age</a:t>
            </a:r>
            <a:r>
              <a:rPr lang="en-US" sz="2600" kern="0" dirty="0">
                <a:latin typeface="+mn-lt"/>
                <a:cs typeface="+mn-cs"/>
              </a:rPr>
              <a:t>, there is a need to rethink assessment because of changing texts and audiences, and how students now have to react with a wide range of texts (Silva, 2008).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6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600" kern="0" dirty="0" err="1">
                <a:latin typeface="+mn-lt"/>
                <a:cs typeface="+mn-cs"/>
              </a:rPr>
              <a:t>Afflerbach</a:t>
            </a:r>
            <a:r>
              <a:rPr lang="en-US" sz="2600" kern="0" dirty="0">
                <a:latin typeface="+mn-lt"/>
                <a:cs typeface="+mn-cs"/>
              </a:rPr>
              <a:t> (2007) makes the case that simultaneously employing a variety of assessments is the only sure means to understand where children are in their learning, and how best to inform their progress.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029575" cy="1081087"/>
          </a:xfrm>
        </p:spPr>
        <p:txBody>
          <a:bodyPr/>
          <a:lstStyle/>
          <a:p>
            <a:pPr algn="ctr"/>
            <a:r>
              <a:rPr lang="en-US" sz="3600" smtClean="0"/>
              <a:t>Results/Follow-up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50288" cy="3998913"/>
          </a:xfrm>
        </p:spPr>
        <p:txBody>
          <a:bodyPr/>
          <a:lstStyle/>
          <a:p>
            <a:r>
              <a:rPr lang="en-US" smtClean="0"/>
              <a:t>Design learning objectives aligned with the educational needs of their students</a:t>
            </a:r>
          </a:p>
          <a:p>
            <a:r>
              <a:rPr lang="en-US" smtClean="0"/>
              <a:t>Actively involve students in the assessment process and provide prompt feedback</a:t>
            </a:r>
          </a:p>
          <a:p>
            <a:r>
              <a:rPr lang="en-US" smtClean="0"/>
              <a:t>Application in new situations of skills and knowledge gained by learners during assessment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022350"/>
          </a:xfrm>
        </p:spPr>
        <p:txBody>
          <a:bodyPr/>
          <a:lstStyle/>
          <a:p>
            <a:pPr algn="ctr"/>
            <a:r>
              <a:rPr lang="en-US" smtClean="0"/>
              <a:t>EXAMPLE OF A SCREENING ASSESSMENT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</p:spPr>
        <p:txBody>
          <a:bodyPr/>
          <a:lstStyle/>
          <a:p>
            <a:r>
              <a:rPr lang="en-US" smtClean="0"/>
              <a:t>Assesses for Phonemic Awareness and Fluency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Formative in nature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Age group: K-3</a:t>
            </a:r>
          </a:p>
        </p:txBody>
      </p:sp>
      <p:sp>
        <p:nvSpPr>
          <p:cNvPr id="4403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/>
          <a:p>
            <a:endParaRPr lang="en-US" smtClean="0"/>
          </a:p>
          <a:p>
            <a:r>
              <a:rPr lang="en-US" sz="3200" smtClean="0"/>
              <a:t>Dynamic Indicators of Basic  Early Literacy Skills (DIBELS)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2201862" cy="1157287"/>
          </a:xfrm>
        </p:spPr>
        <p:txBody>
          <a:bodyPr/>
          <a:lstStyle/>
          <a:p>
            <a:pPr algn="ctr"/>
            <a:r>
              <a:rPr lang="en-US" sz="2000" b="1" smtClean="0"/>
              <a:t>EXAMPLE OF A SCREENING ASSESSMENT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2895600" cy="4572000"/>
          </a:xfrm>
        </p:spPr>
        <p:txBody>
          <a:bodyPr/>
          <a:lstStyle/>
          <a:p>
            <a:r>
              <a:rPr lang="en-US" sz="3200" smtClean="0"/>
              <a:t>Basic Achievement Skill Inventory</a:t>
            </a:r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828800"/>
            <a:ext cx="5257800" cy="4724400"/>
          </a:xfrm>
        </p:spPr>
        <p:txBody>
          <a:bodyPr/>
          <a:lstStyle/>
          <a:p>
            <a:r>
              <a:rPr lang="en-US" sz="2000" smtClean="0"/>
              <a:t>Measures Math, Reading and Language Skills for children and adults</a:t>
            </a:r>
          </a:p>
          <a:p>
            <a:r>
              <a:rPr lang="en-US" sz="2000" smtClean="0"/>
              <a:t>Aid in diagnosing learning disabilities</a:t>
            </a:r>
          </a:p>
          <a:p>
            <a:r>
              <a:rPr lang="en-US" sz="2000" smtClean="0"/>
              <a:t>Understanding specific areas of strength and weakness and for measuring progress</a:t>
            </a:r>
          </a:p>
          <a:p>
            <a:r>
              <a:rPr lang="en-US" sz="2000" smtClean="0"/>
              <a:t>Use the survey version to determine which level of the BASI Comprehensive Test to administer</a:t>
            </a:r>
          </a:p>
          <a:p>
            <a:r>
              <a:rPr lang="en-US" sz="2000" smtClean="0"/>
              <a:t>Organised  into four grade specific levels</a:t>
            </a:r>
          </a:p>
          <a:p>
            <a:r>
              <a:rPr lang="en-US" sz="2000" smtClean="0"/>
              <a:t>Six timed subsets (10 minutes): </a:t>
            </a:r>
            <a:r>
              <a:rPr lang="en-US" sz="2000" i="1" smtClean="0"/>
              <a:t>Vocabulary, Spelling, Language Mechanics, Reading Comprehension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/>
          <a:lstStyle/>
          <a:p>
            <a:pPr algn="ctr"/>
            <a:r>
              <a:rPr lang="en-US" smtClean="0"/>
              <a:t>EXAMPLE OF A SCREENING ASSESSMENT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29000" y="609600"/>
            <a:ext cx="5257800" cy="6019800"/>
          </a:xfrm>
        </p:spPr>
        <p:txBody>
          <a:bodyPr/>
          <a:lstStyle/>
          <a:p>
            <a:r>
              <a:rPr lang="en-US" sz="2400" smtClean="0"/>
              <a:t>3 oral diagnostic tests – spelling, reading and math fluency</a:t>
            </a:r>
          </a:p>
          <a:p>
            <a:r>
              <a:rPr lang="en-US" sz="2400" smtClean="0"/>
              <a:t>Identifies and describes students’ strengths and weaknesses</a:t>
            </a:r>
          </a:p>
          <a:p>
            <a:r>
              <a:rPr lang="en-US" sz="2400" smtClean="0"/>
              <a:t>Investigates over-under achievement and examines patterns of intra-individual discrepancies among cognitive or achievement areas.</a:t>
            </a:r>
          </a:p>
          <a:p>
            <a:r>
              <a:rPr lang="en-US" sz="2400" smtClean="0"/>
              <a:t>Time to administer: 60-70 minutes</a:t>
            </a:r>
          </a:p>
          <a:p>
            <a:r>
              <a:rPr lang="en-US" sz="2400" smtClean="0"/>
              <a:t>Age group: K-12</a:t>
            </a:r>
          </a:p>
          <a:p>
            <a:r>
              <a:rPr lang="en-US" sz="2400" smtClean="0"/>
              <a:t>Diagnostic/Formative </a:t>
            </a:r>
          </a:p>
        </p:txBody>
      </p:sp>
      <p:sp>
        <p:nvSpPr>
          <p:cNvPr id="4608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828800"/>
            <a:ext cx="3084513" cy="4297363"/>
          </a:xfrm>
        </p:spPr>
        <p:txBody>
          <a:bodyPr/>
          <a:lstStyle/>
          <a:p>
            <a:endParaRPr lang="en-US" sz="3200" smtClean="0"/>
          </a:p>
          <a:p>
            <a:r>
              <a:rPr lang="en-US" sz="3200" smtClean="0"/>
              <a:t>Woodcock Johnson III Test of Achievement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928687"/>
          </a:xfrm>
        </p:spPr>
        <p:txBody>
          <a:bodyPr/>
          <a:lstStyle/>
          <a:p>
            <a:pPr algn="ctr"/>
            <a:r>
              <a:rPr lang="en-US" sz="3600" smtClean="0"/>
              <a:t>Reflection Questions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50288" cy="4495800"/>
          </a:xfrm>
        </p:spPr>
        <p:txBody>
          <a:bodyPr/>
          <a:lstStyle/>
          <a:p>
            <a:r>
              <a:rPr lang="en-US" sz="2400" u="sng" smtClean="0"/>
              <a:t>Beliefs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What are our core beliefs about how students learn?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What is the evidence base that supports these beliefs?</a:t>
            </a:r>
          </a:p>
          <a:p>
            <a:pPr>
              <a:buFont typeface="Wingdings" pitchFamily="2" charset="2"/>
              <a:buChar char="§"/>
            </a:pPr>
            <a:r>
              <a:rPr lang="en-US" sz="2400" u="sng" smtClean="0"/>
              <a:t>Structures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What structures do we have in our school to support teacher collaboration?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Do we ensure that teacher meetings always focus on teaching and learning?</a:t>
            </a:r>
          </a:p>
          <a:p>
            <a:pPr>
              <a:buFont typeface="Wingdings" pitchFamily="2" charset="2"/>
              <a:buChar char="§"/>
            </a:pPr>
            <a:r>
              <a:rPr lang="en-US" sz="2400" u="sng" smtClean="0"/>
              <a:t>Building Expertise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How do we build in-house expertise and create learning progressions for reading, academic language and other content areas?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 algn="ctr"/>
            <a:r>
              <a:rPr lang="en-US" sz="3600" smtClean="0"/>
              <a:t>Reflection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97888" cy="4572000"/>
          </a:xfrm>
        </p:spPr>
        <p:txBody>
          <a:bodyPr/>
          <a:lstStyle/>
          <a:p>
            <a:r>
              <a:rPr lang="en-US" sz="2400" u="sng" smtClean="0"/>
              <a:t>Process and Content</a:t>
            </a:r>
            <a:endParaRPr lang="en-US" sz="2000" u="sng" smtClean="0"/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Have we made an inventory of formative assessment strategies? How effectively do we use these strategies in our classrooms?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Do we meet regularly to focus on interpreting evidence from formative assessment to increase our interpretive skills?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Do we need to focus on providing feedback to students and pooling pedagogical content knowledge in order to develop the most effective strategies?</a:t>
            </a:r>
          </a:p>
          <a:p>
            <a:pPr>
              <a:buFont typeface="Wingdings" pitchFamily="2" charset="2"/>
              <a:buChar char="§"/>
            </a:pPr>
            <a:r>
              <a:rPr lang="en-US" sz="2400" u="sng" smtClean="0"/>
              <a:t>Additional Professional Support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What kind of opportunities do we have to go beyond the school for in-depth professional development?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Do we have a professional library?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8258175" cy="928687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Selected References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382000" cy="4724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Afflerbach, P. (2007). </a:t>
            </a:r>
            <a:r>
              <a:rPr lang="en-US" sz="2000" i="1" smtClean="0"/>
              <a:t>Understanding and Using Reading Assessment, K-12, </a:t>
            </a:r>
            <a:r>
              <a:rPr lang="en-US" sz="2000" smtClean="0"/>
              <a:t>International Reading Association Inc.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Bailey, A.L. &amp; Heritage, M. (2008). </a:t>
            </a:r>
            <a:r>
              <a:rPr lang="en-US" sz="2000" i="1" smtClean="0"/>
              <a:t>Formative assessment for literacy: Building reading and academic language skills across the curriculum,</a:t>
            </a:r>
            <a:r>
              <a:rPr lang="en-US" sz="2000" smtClean="0"/>
              <a:t> Corwin Press.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Black, P. &amp; Wiliam, D. (1998). Assessment and classroom learning. </a:t>
            </a:r>
            <a:r>
              <a:rPr lang="en-US" sz="2000" i="1" smtClean="0"/>
              <a:t>Assessment in Education: Principles, Policy &amp; Practice, </a:t>
            </a:r>
            <a:r>
              <a:rPr lang="en-US" sz="2000" smtClean="0"/>
              <a:t>5(1), 7-74.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Black, P. et al., (2003). </a:t>
            </a:r>
            <a:r>
              <a:rPr lang="en-US" sz="2000" i="1" smtClean="0"/>
              <a:t>Assessment for Learning: Putting it into Practice,</a:t>
            </a:r>
            <a:r>
              <a:rPr lang="en-US" sz="2000" smtClean="0"/>
              <a:t> Open University Press, Berkshire, England.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Bloom, B.S. (1956). </a:t>
            </a:r>
            <a:r>
              <a:rPr lang="en-US" sz="2000" i="1" smtClean="0"/>
              <a:t>Taxonomy of educational objectives, Handbook 1: The cognitive domain,</a:t>
            </a:r>
            <a:r>
              <a:rPr lang="en-US" sz="2000" smtClean="0"/>
              <a:t> New York: David McKay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Hattie, J. Timperley, H. (2007). The Power of Feedback, </a:t>
            </a:r>
            <a:r>
              <a:rPr lang="en-US" sz="2000" i="1" smtClean="0"/>
              <a:t>Review of Educational Research, 77 </a:t>
            </a:r>
            <a:r>
              <a:rPr lang="en-US" sz="2000" smtClean="0"/>
              <a:t>(1), 81-112.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sz="3200" smtClean="0"/>
              <a:t>Selected References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77200" cy="4379913"/>
          </a:xfrm>
        </p:spPr>
        <p:txBody>
          <a:bodyPr/>
          <a:lstStyle/>
          <a:p>
            <a:endParaRPr lang="en-US" sz="2000" smtClean="0"/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000" smtClean="0"/>
              <a:t>Olson, C. (2003). </a:t>
            </a:r>
            <a:r>
              <a:rPr lang="en-US" sz="2000" i="1" smtClean="0"/>
              <a:t>The reading/writing connection: Strategies for 	teaching and learning in the secondary classroom.</a:t>
            </a:r>
            <a:r>
              <a:rPr lang="en-US" sz="2000" smtClean="0"/>
              <a:t> Boston: 	Allyn &amp; Bacon.</a:t>
            </a:r>
          </a:p>
          <a:p>
            <a:r>
              <a:rPr lang="en-US" sz="2000" smtClean="0"/>
              <a:t>Ruiz-Primo, M.A. &amp; Furtak, E.M. (2007). Exploring teachers’ 	informal formative assessment practices and students’ 	understanding in the context of scientific inquiry, </a:t>
            </a:r>
            <a:r>
              <a:rPr lang="en-US" sz="2000" i="1" smtClean="0"/>
              <a:t>Journal of 	Research in Science Teaching, 44 </a:t>
            </a:r>
            <a:r>
              <a:rPr lang="en-US" sz="2000" smtClean="0"/>
              <a:t>(1), 57-84.</a:t>
            </a:r>
          </a:p>
          <a:p>
            <a:r>
              <a:rPr lang="en-US" sz="2000" smtClean="0"/>
              <a:t>Shute, V. (2007). </a:t>
            </a:r>
            <a:r>
              <a:rPr lang="en-US" sz="2000" i="1" smtClean="0"/>
              <a:t>Focus on Formative Feedback</a:t>
            </a:r>
            <a:r>
              <a:rPr lang="en-US" sz="2000" smtClean="0"/>
              <a:t>, Research and 	Development.</a:t>
            </a:r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Purposes of assessments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600200"/>
          </a:xfrm>
        </p:spPr>
        <p:txBody>
          <a:bodyPr/>
          <a:lstStyle/>
          <a:p>
            <a:pPr algn="ctr"/>
            <a:r>
              <a:rPr lang="en-US" sz="3600" smtClean="0"/>
              <a:t>Every assessment is designed to measure something.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/>
          <a:lstStyle/>
          <a:p>
            <a:pPr algn="ctr"/>
            <a:r>
              <a:rPr lang="en-US" sz="4000" smtClean="0"/>
              <a:t>USES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5111750" cy="4373563"/>
          </a:xfrm>
        </p:spPr>
        <p:txBody>
          <a:bodyPr/>
          <a:lstStyle/>
          <a:p>
            <a:r>
              <a:rPr lang="en-US" smtClean="0"/>
              <a:t>To inform and improve instruction (internal to the classroom - formative)</a:t>
            </a:r>
          </a:p>
          <a:p>
            <a:r>
              <a:rPr lang="en-US" smtClean="0"/>
              <a:t>To screen/identify (for interventions)</a:t>
            </a:r>
          </a:p>
          <a:p>
            <a:r>
              <a:rPr lang="en-US" smtClean="0"/>
              <a:t>To measure outcomes for evaluation or school improvement planning</a:t>
            </a:r>
          </a:p>
        </p:txBody>
      </p:sp>
      <p:sp>
        <p:nvSpPr>
          <p:cNvPr id="819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ctr"/>
            <a:r>
              <a:rPr lang="en-US" sz="3200" smtClean="0"/>
              <a:t>VAST MAJORITY </a:t>
            </a:r>
          </a:p>
          <a:p>
            <a:pPr algn="ctr"/>
            <a:r>
              <a:rPr lang="en-US" sz="3200" smtClean="0"/>
              <a:t>OF ASSESSMENTS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990600"/>
          </a:xfrm>
        </p:spPr>
        <p:txBody>
          <a:bodyPr/>
          <a:lstStyle/>
          <a:p>
            <a:pPr algn="ctr"/>
            <a:r>
              <a:rPr lang="en-US" sz="3600" smtClean="0"/>
              <a:t>Quality Assessment of Reading and Writing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193088" cy="5105400"/>
          </a:xfrm>
        </p:spPr>
        <p:txBody>
          <a:bodyPr/>
          <a:lstStyle/>
          <a:p>
            <a:r>
              <a:rPr lang="en-US" sz="2400" smtClean="0"/>
              <a:t>The </a:t>
            </a:r>
            <a:r>
              <a:rPr lang="en-US" sz="2400" i="1" smtClean="0"/>
              <a:t>Standards for the Assessment of Reading and Writing</a:t>
            </a:r>
            <a:r>
              <a:rPr lang="en-US" sz="2400" smtClean="0"/>
              <a:t> aims to improve the quality of assessment by providing standards to guide decisions about assessing the teaching and learning of literacy in </a:t>
            </a:r>
            <a:r>
              <a:rPr lang="en-US" sz="2400" i="1" smtClean="0"/>
              <a:t>21</a:t>
            </a:r>
            <a:r>
              <a:rPr lang="en-US" sz="2400" i="1" baseline="30000" smtClean="0"/>
              <a:t>st</a:t>
            </a:r>
            <a:r>
              <a:rPr lang="en-US" sz="2400" i="1" smtClean="0"/>
              <a:t> century </a:t>
            </a:r>
            <a:r>
              <a:rPr lang="en-US" sz="2400" smtClean="0"/>
              <a:t>classrooms.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It requires gathering information and setting conditions so that the classroom, school and community become centers of inquiry.</a:t>
            </a:r>
          </a:p>
          <a:p>
            <a:pPr>
              <a:buFont typeface="Wingdings" pitchFamily="2" charset="2"/>
              <a:buChar char="ü"/>
            </a:pPr>
            <a:endParaRPr lang="en-US" sz="2000" smtClean="0"/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Students, teachers and other stakeholders (parents) can examine their learning – individually and collaboratively – and find ways to improve their practice.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 algn="r">
              <a:buFont typeface="Wingdings" pitchFamily="2" charset="2"/>
              <a:buNone/>
            </a:pPr>
            <a:r>
              <a:rPr lang="en-US" sz="1600" smtClean="0"/>
              <a:t>Standards for Educational and Psychological Testing (AERA, et al, 1999) </a:t>
            </a:r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pPr algn="ctr"/>
            <a:r>
              <a:rPr lang="en-US" sz="3200" smtClean="0"/>
              <a:t>Barriers to Successful Implementation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303713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Lack of time</a:t>
            </a:r>
          </a:p>
          <a:p>
            <a:r>
              <a:rPr lang="en-US" sz="2400" smtClean="0"/>
              <a:t>Limited assessment literacy skills</a:t>
            </a:r>
          </a:p>
          <a:p>
            <a:r>
              <a:rPr lang="en-US" sz="2400" smtClean="0"/>
              <a:t>Interpreting and communicating results to students and parents</a:t>
            </a:r>
          </a:p>
          <a:p>
            <a:r>
              <a:rPr lang="en-US" sz="2400" smtClean="0"/>
              <a:t>Providing descriptive feedback</a:t>
            </a:r>
          </a:p>
          <a:p>
            <a:r>
              <a:rPr lang="en-US" sz="2400" smtClean="0"/>
              <a:t>Diagnosing needs for particular intervention strategies</a:t>
            </a:r>
          </a:p>
          <a:p>
            <a:r>
              <a:rPr lang="en-US" sz="2400" smtClean="0"/>
              <a:t>Implementing Strategies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Suggestions for Successful Implementation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48600" cy="4572000"/>
          </a:xfrm>
        </p:spPr>
        <p:txBody>
          <a:bodyPr/>
          <a:lstStyle/>
          <a:p>
            <a:r>
              <a:rPr lang="en-US" sz="2400" smtClean="0"/>
              <a:t>Use of high quality assessment tools that match learning targets</a:t>
            </a:r>
          </a:p>
          <a:p>
            <a:r>
              <a:rPr lang="en-US" sz="2400" smtClean="0"/>
              <a:t>Tools  are closely aligned to the curriculum and give detailed feedback</a:t>
            </a:r>
          </a:p>
          <a:p>
            <a:r>
              <a:rPr lang="en-US" sz="2400" smtClean="0"/>
              <a:t>Linkage of assessment with curriculum and instruction</a:t>
            </a:r>
          </a:p>
          <a:p>
            <a:r>
              <a:rPr lang="en-US" sz="2400" smtClean="0"/>
              <a:t>Student involvement linked to expectations for learning</a:t>
            </a:r>
          </a:p>
          <a:p>
            <a:r>
              <a:rPr lang="en-US" sz="2400" smtClean="0"/>
              <a:t>Effective use of results</a:t>
            </a:r>
          </a:p>
          <a:p>
            <a:r>
              <a:rPr lang="en-US" sz="2400" smtClean="0"/>
              <a:t>Design systems for the </a:t>
            </a:r>
            <a:r>
              <a:rPr lang="en-US" sz="2400" i="1" smtClean="0"/>
              <a:t>more integrated involvement of teachers </a:t>
            </a:r>
            <a:r>
              <a:rPr lang="en-US" sz="2400" smtClean="0"/>
              <a:t>and </a:t>
            </a:r>
            <a:r>
              <a:rPr lang="en-US" sz="2400" i="1" smtClean="0"/>
              <a:t>professional development opportunities.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3034</TotalTime>
  <Words>2003</Words>
  <Application>Microsoft Office PowerPoint</Application>
  <PresentationFormat>On-screen Show (4:3)</PresentationFormat>
  <Paragraphs>386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Tahoma</vt:lpstr>
      <vt:lpstr>Arial</vt:lpstr>
      <vt:lpstr>Wingdings</vt:lpstr>
      <vt:lpstr>Calibri</vt:lpstr>
      <vt:lpstr>Garamond</vt:lpstr>
      <vt:lpstr>Blends</vt:lpstr>
      <vt:lpstr>Tobago Workshop on Educational Assessment   </vt:lpstr>
      <vt:lpstr>Day 9 Formative and Diagnostic Assessments</vt:lpstr>
      <vt:lpstr>From  evidence  to  action</vt:lpstr>
      <vt:lpstr>Background Information</vt:lpstr>
      <vt:lpstr>Purposes of assessments</vt:lpstr>
      <vt:lpstr>USES</vt:lpstr>
      <vt:lpstr>Quality Assessment of Reading and Writing</vt:lpstr>
      <vt:lpstr>Barriers to Successful Implementation</vt:lpstr>
      <vt:lpstr>Suggestions for Successful Implementation</vt:lpstr>
      <vt:lpstr>Definition</vt:lpstr>
      <vt:lpstr>Differences between formal and informal formative assessment practices Purpose: Reduce the Gap                                                                     Ruiz-Primo &amp; Furtak, 2007)</vt:lpstr>
      <vt:lpstr>Assessment Data</vt:lpstr>
      <vt:lpstr>Major forces in assessing students</vt:lpstr>
      <vt:lpstr>Major forces in assessing students</vt:lpstr>
      <vt:lpstr>Formative Data</vt:lpstr>
      <vt:lpstr>Standards and Benchmarks</vt:lpstr>
      <vt:lpstr>Using the Data</vt:lpstr>
      <vt:lpstr>     Integration of  Formative Assessment  in the Teaching of  Reading  Comprehension   </vt:lpstr>
      <vt:lpstr>Teacher Judgments</vt:lpstr>
      <vt:lpstr> Questioning Strategies for Comprehension</vt:lpstr>
      <vt:lpstr>Questioning Strategies</vt:lpstr>
      <vt:lpstr>3. Question-Answer-Relationship (QAR)          Raphael &amp; Wonnacott, 1985</vt:lpstr>
      <vt:lpstr>4. Questioning the Author      (Beck et al., 1997)</vt:lpstr>
      <vt:lpstr>Bloom’s Revised Taxonomy of Thinking Questions (Bloom, 1956)</vt:lpstr>
      <vt:lpstr>                                                                                          FEEDBACK                                 (Paul Black et al., 2003)</vt:lpstr>
      <vt:lpstr>Characteristics of Formative Feedback</vt:lpstr>
      <vt:lpstr>Quality of Feedback influences quality of learning                              (Black &amp; Wiliam, 1998)</vt:lpstr>
      <vt:lpstr>An Effective Formative Assessment System (Hattie &amp; Timperley, 2007) </vt:lpstr>
      <vt:lpstr>Feedback Types (by complexity) Shute (2007, 2008)</vt:lpstr>
      <vt:lpstr>    Feedback Types</vt:lpstr>
      <vt:lpstr>Strategies &amp; the integration of formative assessment tools are intended to enhance the following Comprehension Skills</vt:lpstr>
      <vt:lpstr>Students are exposed to a variety of Text types/Genres</vt:lpstr>
      <vt:lpstr>The Reading-Writing Connection   </vt:lpstr>
      <vt:lpstr>Assessing Reading through Writing</vt:lpstr>
      <vt:lpstr>Reading/Writing Activity</vt:lpstr>
      <vt:lpstr>Diagnostic Assessment</vt:lpstr>
      <vt:lpstr>Pre-assessments </vt:lpstr>
      <vt:lpstr>Types of Diagnostic assessments</vt:lpstr>
      <vt:lpstr>Screening for Reading Problems</vt:lpstr>
      <vt:lpstr>Results/Follow-up</vt:lpstr>
      <vt:lpstr>EXAMPLE OF A SCREENING ASSESSMENT</vt:lpstr>
      <vt:lpstr>EXAMPLE OF A SCREENING ASSESSMENT</vt:lpstr>
      <vt:lpstr>EXAMPLE OF A SCREENING ASSESSMENT</vt:lpstr>
      <vt:lpstr>Reflection Questions</vt:lpstr>
      <vt:lpstr>Reflection Questions</vt:lpstr>
      <vt:lpstr> Selected References</vt:lpstr>
      <vt:lpstr>Selected References</vt:lpstr>
    </vt:vector>
  </TitlesOfParts>
  <Company>Duquesne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Eigenvalues</dc:title>
  <dc:creator>brownli</dc:creator>
  <cp:lastModifiedBy>Jerome De Lisle</cp:lastModifiedBy>
  <cp:revision>216</cp:revision>
  <dcterms:created xsi:type="dcterms:W3CDTF">2005-03-10T20:11:02Z</dcterms:created>
  <dcterms:modified xsi:type="dcterms:W3CDTF">2013-07-16T10:46:25Z</dcterms:modified>
</cp:coreProperties>
</file>